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tags/tag16.xml" ContentType="application/vnd.openxmlformats-officedocument.presentationml.tags+xml"/>
  <Override PartName="/ppt/tags/tag27.xml" ContentType="application/vnd.openxmlformats-officedocument.presentationml.tag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tags/tag34.xml" ContentType="application/vnd.openxmlformats-officedocument.presentationml.tags+xml"/>
  <Override PartName="/ppt/notesSlides/notesSlide30.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tags/tag17.xml" ContentType="application/vnd.openxmlformats-officedocument.presentationml.tags+xml"/>
  <Override PartName="/ppt/notesSlides/notesSlide13.xml" ContentType="application/vnd.openxmlformats-officedocument.presentationml.notesSlide+xml"/>
  <Override PartName="/ppt/tags/tag26.xml" ContentType="application/vnd.openxmlformats-officedocument.presentationml.tags+xml"/>
  <Override PartName="/ppt/tags/tag35.xml" ContentType="application/vnd.openxmlformats-officedocument.presentationml.tags+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24.xml" ContentType="application/vnd.openxmlformats-officedocument.presentationml.tags+xml"/>
  <Override PartName="/ppt/notesSlides/notesSlide20.xml" ContentType="application/vnd.openxmlformats-officedocument.presentationml.notesSlide+xml"/>
  <Override PartName="/ppt/tags/tag33.xml" ContentType="application/vnd.openxmlformats-officedocument.presentationml.tags+xml"/>
  <Override PartName="/ppt/notesSlides/notesSlide31.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tags/tag29.xml" ContentType="application/vnd.openxmlformats-officedocument.presentationml.tags+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notesSlides/notesSlide14.xml" ContentType="application/vnd.openxmlformats-officedocument.presentationml.notesSlide+xml"/>
  <Override PartName="/ppt/tags/tag36.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tags/tag32.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tags/tag3.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notesSlides/notesSlide15.xml" ContentType="application/vnd.openxmlformats-officedocument.presentationml.notesSlide+xml"/>
  <Override PartName="/ppt/tags/tag37.xml" ContentType="application/vnd.openxmlformats-officedocument.presentationml.tags+xml"/>
  <Override PartName="/ppt/notesSlides/notesSlide2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32" r:id="rId1"/>
    <p:sldMasterId id="2147483944" r:id="rId2"/>
  </p:sldMasterIdLst>
  <p:notesMasterIdLst>
    <p:notesMasterId r:id="rId58"/>
  </p:notesMasterIdLst>
  <p:handoutMasterIdLst>
    <p:handoutMasterId r:id="rId59"/>
  </p:handoutMasterIdLst>
  <p:sldIdLst>
    <p:sldId id="287" r:id="rId3"/>
    <p:sldId id="347" r:id="rId4"/>
    <p:sldId id="348" r:id="rId5"/>
    <p:sldId id="349" r:id="rId6"/>
    <p:sldId id="360" r:id="rId7"/>
    <p:sldId id="352" r:id="rId8"/>
    <p:sldId id="354" r:id="rId9"/>
    <p:sldId id="351" r:id="rId10"/>
    <p:sldId id="355" r:id="rId11"/>
    <p:sldId id="353" r:id="rId12"/>
    <p:sldId id="412" r:id="rId13"/>
    <p:sldId id="361" r:id="rId14"/>
    <p:sldId id="356" r:id="rId15"/>
    <p:sldId id="358" r:id="rId16"/>
    <p:sldId id="359" r:id="rId17"/>
    <p:sldId id="357" r:id="rId18"/>
    <p:sldId id="375" r:id="rId19"/>
    <p:sldId id="376" r:id="rId20"/>
    <p:sldId id="377" r:id="rId21"/>
    <p:sldId id="411" r:id="rId22"/>
    <p:sldId id="409" r:id="rId23"/>
    <p:sldId id="378" r:id="rId24"/>
    <p:sldId id="402" r:id="rId25"/>
    <p:sldId id="379" r:id="rId26"/>
    <p:sldId id="380" r:id="rId27"/>
    <p:sldId id="381" r:id="rId28"/>
    <p:sldId id="382" r:id="rId29"/>
    <p:sldId id="383" r:id="rId30"/>
    <p:sldId id="384" r:id="rId31"/>
    <p:sldId id="385" r:id="rId32"/>
    <p:sldId id="386" r:id="rId33"/>
    <p:sldId id="387" r:id="rId34"/>
    <p:sldId id="410" r:id="rId35"/>
    <p:sldId id="342" r:id="rId36"/>
    <p:sldId id="343" r:id="rId37"/>
    <p:sldId id="362" r:id="rId38"/>
    <p:sldId id="374" r:id="rId39"/>
    <p:sldId id="390" r:id="rId40"/>
    <p:sldId id="408" r:id="rId41"/>
    <p:sldId id="399" r:id="rId42"/>
    <p:sldId id="389" r:id="rId43"/>
    <p:sldId id="394" r:id="rId44"/>
    <p:sldId id="403" r:id="rId45"/>
    <p:sldId id="406" r:id="rId46"/>
    <p:sldId id="407" r:id="rId47"/>
    <p:sldId id="405" r:id="rId48"/>
    <p:sldId id="404" r:id="rId49"/>
    <p:sldId id="401" r:id="rId50"/>
    <p:sldId id="365" r:id="rId51"/>
    <p:sldId id="397" r:id="rId52"/>
    <p:sldId id="398" r:id="rId53"/>
    <p:sldId id="396" r:id="rId54"/>
    <p:sldId id="350" r:id="rId55"/>
    <p:sldId id="364" r:id="rId56"/>
    <p:sldId id="346" r:id="rId57"/>
  </p:sldIdLst>
  <p:sldSz cx="9144000" cy="6858000" type="screen4x3"/>
  <p:notesSz cx="9144000" cy="6858000"/>
  <p:custShowLst>
    <p:custShow name="Executive Brief (16)" id="0">
      <p:sldLst>
        <p:sld r:id="rId3"/>
        <p:sld r:id="rId37"/>
      </p:sldLst>
    </p:custShow>
    <p:custShow name="Insider Threat Defense (12)" id="1">
      <p:sldLst>
        <p:sld r:id="rId3"/>
      </p:sldLst>
    </p:custShow>
    <p:custShow name="IT Operations (13)" id="2">
      <p:sldLst>
        <p:sld r:id="rId3"/>
      </p:sldLst>
    </p:custShow>
  </p:custShowLst>
  <p:defaultTextStyle>
    <a:defPPr>
      <a:defRPr lang="en-US"/>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00"/>
    <a:srgbClr val="D7D200"/>
    <a:srgbClr val="008000"/>
    <a:srgbClr val="D25E02"/>
    <a:srgbClr val="3C5470"/>
    <a:srgbClr val="3366CC"/>
    <a:srgbClr val="C25402"/>
    <a:srgbClr val="346E14"/>
    <a:srgbClr val="4C6F13"/>
    <a:srgbClr val="94ABC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65" autoAdjust="0"/>
    <p:restoredTop sz="76586" autoAdjust="0"/>
  </p:normalViewPr>
  <p:slideViewPr>
    <p:cSldViewPr snapToGrid="0">
      <p:cViewPr varScale="1">
        <p:scale>
          <a:sx n="69" d="100"/>
          <a:sy n="69" d="100"/>
        </p:scale>
        <p:origin x="-912" y="-102"/>
      </p:cViewPr>
      <p:guideLst>
        <p:guide orient="horz" pos="2160"/>
        <p:guide pos="2880"/>
      </p:guideLst>
    </p:cSldViewPr>
  </p:slideViewPr>
  <p:outlineViewPr>
    <p:cViewPr>
      <p:scale>
        <a:sx n="33" d="100"/>
        <a:sy n="33" d="100"/>
      </p:scale>
      <p:origin x="0" y="9246"/>
    </p:cViewPr>
  </p:outlineViewPr>
  <p:notesTextViewPr>
    <p:cViewPr>
      <p:scale>
        <a:sx n="100" d="100"/>
        <a:sy n="100" d="100"/>
      </p:scale>
      <p:origin x="0" y="0"/>
    </p:cViewPr>
  </p:notesTextViewPr>
  <p:sorterViewPr>
    <p:cViewPr>
      <p:scale>
        <a:sx n="200" d="100"/>
        <a:sy n="200" d="100"/>
      </p:scale>
      <p:origin x="0" y="7146"/>
    </p:cViewPr>
  </p:sorterViewPr>
  <p:notesViewPr>
    <p:cSldViewPr snapToGrid="0">
      <p:cViewPr varScale="1">
        <p:scale>
          <a:sx n="94" d="100"/>
          <a:sy n="94" d="100"/>
        </p:scale>
        <p:origin x="-1620" y="-102"/>
      </p:cViewPr>
      <p:guideLst>
        <p:guide orient="horz" pos="2160"/>
        <p:guide pos="288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cs typeface="+mn-cs"/>
              </a:defRPr>
            </a:lvl1pPr>
          </a:lstStyle>
          <a:p>
            <a:pPr>
              <a:defRPr/>
            </a:pPr>
            <a:endParaRPr lang="en-US"/>
          </a:p>
        </p:txBody>
      </p:sp>
      <p:sp>
        <p:nvSpPr>
          <p:cNvPr id="81923" name="Rectangle 3"/>
          <p:cNvSpPr>
            <a:spLocks noGrp="1" noChangeArrowheads="1"/>
          </p:cNvSpPr>
          <p:nvPr>
            <p:ph type="dt" sz="quarter" idx="1"/>
          </p:nvPr>
        </p:nvSpPr>
        <p:spPr bwMode="auto">
          <a:xfrm>
            <a:off x="5179484"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cs typeface="+mn-cs"/>
              </a:defRPr>
            </a:lvl1pPr>
          </a:lstStyle>
          <a:p>
            <a:pPr>
              <a:defRPr/>
            </a:pPr>
            <a:endParaRPr lang="en-US"/>
          </a:p>
        </p:txBody>
      </p:sp>
      <p:sp>
        <p:nvSpPr>
          <p:cNvPr id="81924" name="Rectangle 4"/>
          <p:cNvSpPr>
            <a:spLocks noGrp="1" noChangeArrowheads="1"/>
          </p:cNvSpPr>
          <p:nvPr>
            <p:ph type="ftr" sz="quarter" idx="2"/>
          </p:nvPr>
        </p:nvSpPr>
        <p:spPr bwMode="auto">
          <a:xfrm>
            <a:off x="0" y="651391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cs typeface="+mn-cs"/>
              </a:defRPr>
            </a:lvl1pPr>
          </a:lstStyle>
          <a:p>
            <a:pPr>
              <a:defRPr/>
            </a:pPr>
            <a:endParaRPr lang="en-US"/>
          </a:p>
        </p:txBody>
      </p:sp>
      <p:sp>
        <p:nvSpPr>
          <p:cNvPr id="81925" name="Rectangle 5"/>
          <p:cNvSpPr>
            <a:spLocks noGrp="1" noChangeArrowheads="1"/>
          </p:cNvSpPr>
          <p:nvPr>
            <p:ph type="sldNum" sz="quarter" idx="3"/>
          </p:nvPr>
        </p:nvSpPr>
        <p:spPr bwMode="auto">
          <a:xfrm>
            <a:off x="5179484" y="651391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cs typeface="+mn-cs"/>
              </a:defRPr>
            </a:lvl1pPr>
          </a:lstStyle>
          <a:p>
            <a:pPr>
              <a:defRPr/>
            </a:pPr>
            <a:fld id="{8684AB38-6227-4D29-9BED-7DB1FF9309FF}" type="slidenum">
              <a:rPr lang="en-US"/>
              <a:pPr>
                <a:defRPr/>
              </a:pPr>
              <a:t>‹#›</a:t>
            </a:fld>
            <a:endParaRPr lang="en-US"/>
          </a:p>
        </p:txBody>
      </p:sp>
    </p:spTree>
    <p:extLst>
      <p:ext uri="{BB962C8B-B14F-4D97-AF65-F5344CB8AC3E}">
        <p14:creationId xmlns:p14="http://schemas.microsoft.com/office/powerpoint/2010/main" xmlns="" val="2992323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cs typeface="+mn-cs"/>
              </a:defRPr>
            </a:lvl1pPr>
          </a:lstStyle>
          <a:p>
            <a:pPr>
              <a:defRPr/>
            </a:pPr>
            <a:endParaRPr lang="de-DE"/>
          </a:p>
        </p:txBody>
      </p:sp>
      <p:sp>
        <p:nvSpPr>
          <p:cNvPr id="8195" name="Rectangle 3"/>
          <p:cNvSpPr>
            <a:spLocks noGrp="1" noChangeArrowheads="1"/>
          </p:cNvSpPr>
          <p:nvPr>
            <p:ph type="dt" idx="1"/>
          </p:nvPr>
        </p:nvSpPr>
        <p:spPr bwMode="auto">
          <a:xfrm>
            <a:off x="5179484"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cs typeface="+mn-cs"/>
              </a:defRPr>
            </a:lvl1pPr>
          </a:lstStyle>
          <a:p>
            <a:pPr>
              <a:defRPr/>
            </a:pPr>
            <a:endParaRPr lang="de-DE"/>
          </a:p>
        </p:txBody>
      </p:sp>
      <p:sp>
        <p:nvSpPr>
          <p:cNvPr id="6148"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dirty="0" smtClean="0"/>
              <a:t>Textmasterformate durch Klicken bearbeiten</a:t>
            </a:r>
          </a:p>
          <a:p>
            <a:pPr lvl="1"/>
            <a:r>
              <a:rPr lang="de-DE" noProof="0" dirty="0" smtClean="0"/>
              <a:t>Zweite Ebene</a:t>
            </a:r>
          </a:p>
          <a:p>
            <a:pPr lvl="2"/>
            <a:r>
              <a:rPr lang="de-DE" noProof="0" dirty="0" smtClean="0"/>
              <a:t>Dritte Ebene</a:t>
            </a:r>
          </a:p>
          <a:p>
            <a:pPr lvl="3"/>
            <a:r>
              <a:rPr lang="de-DE" noProof="0" dirty="0" smtClean="0"/>
              <a:t>Vierte Ebene</a:t>
            </a:r>
          </a:p>
          <a:p>
            <a:pPr lvl="4"/>
            <a:r>
              <a:rPr lang="de-DE" noProof="0" dirty="0" smtClean="0"/>
              <a:t>Fünfte Ebene</a:t>
            </a:r>
          </a:p>
        </p:txBody>
      </p:sp>
      <p:sp>
        <p:nvSpPr>
          <p:cNvPr id="8198" name="Rectangle 6"/>
          <p:cNvSpPr>
            <a:spLocks noGrp="1" noChangeArrowheads="1"/>
          </p:cNvSpPr>
          <p:nvPr>
            <p:ph type="ftr" sz="quarter" idx="4"/>
          </p:nvPr>
        </p:nvSpPr>
        <p:spPr bwMode="auto">
          <a:xfrm>
            <a:off x="0" y="651391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cs typeface="+mn-cs"/>
              </a:defRPr>
            </a:lvl1pPr>
          </a:lstStyle>
          <a:p>
            <a:pPr>
              <a:defRPr/>
            </a:pPr>
            <a:endParaRPr lang="de-DE"/>
          </a:p>
        </p:txBody>
      </p:sp>
      <p:sp>
        <p:nvSpPr>
          <p:cNvPr id="8199" name="Rectangle 7"/>
          <p:cNvSpPr>
            <a:spLocks noGrp="1" noChangeArrowheads="1"/>
          </p:cNvSpPr>
          <p:nvPr>
            <p:ph type="sldNum" sz="quarter" idx="5"/>
          </p:nvPr>
        </p:nvSpPr>
        <p:spPr bwMode="auto">
          <a:xfrm>
            <a:off x="5179484" y="651391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cs typeface="+mn-cs"/>
              </a:defRPr>
            </a:lvl1pPr>
          </a:lstStyle>
          <a:p>
            <a:pPr>
              <a:defRPr/>
            </a:pPr>
            <a:fld id="{16179EC1-D809-420C-9769-EC83408E5EE9}" type="slidenum">
              <a:rPr lang="de-DE"/>
              <a:pPr>
                <a:defRPr/>
              </a:pPr>
              <a:t>‹#›</a:t>
            </a:fld>
            <a:endParaRPr lang="de-DE"/>
          </a:p>
        </p:txBody>
      </p:sp>
    </p:spTree>
    <p:extLst>
      <p:ext uri="{BB962C8B-B14F-4D97-AF65-F5344CB8AC3E}">
        <p14:creationId xmlns:p14="http://schemas.microsoft.com/office/powerpoint/2010/main" xmlns="" val="2083324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baseline="0">
        <a:solidFill>
          <a:schemeClr val="tx1"/>
        </a:solidFill>
        <a:latin typeface="Calibri" pitchFamily="34" charset="0"/>
        <a:ea typeface="+mn-ea"/>
        <a:cs typeface="+mn-cs"/>
      </a:defRPr>
    </a:lvl1pPr>
    <a:lvl2pPr marL="457200" algn="l" rtl="0" eaLnBrk="0" fontAlgn="base" hangingPunct="0">
      <a:spcBef>
        <a:spcPct val="30000"/>
      </a:spcBef>
      <a:spcAft>
        <a:spcPct val="0"/>
      </a:spcAft>
      <a:defRPr sz="1000" kern="1200" baseline="0">
        <a:solidFill>
          <a:schemeClr val="tx1"/>
        </a:solidFill>
        <a:latin typeface="Calibri" pitchFamily="34" charset="0"/>
        <a:ea typeface="+mn-ea"/>
        <a:cs typeface="+mn-cs"/>
      </a:defRPr>
    </a:lvl2pPr>
    <a:lvl3pPr marL="914400" algn="l" rtl="0" eaLnBrk="0" fontAlgn="base" hangingPunct="0">
      <a:spcBef>
        <a:spcPct val="30000"/>
      </a:spcBef>
      <a:spcAft>
        <a:spcPct val="0"/>
      </a:spcAft>
      <a:defRPr sz="1000" kern="1200" baseline="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000" kern="1200" baseline="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000" kern="1200" baseline="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CBEDBBD7-96C7-4344-872B-D81DBCF2A0EA}" type="slidenum">
              <a:rPr lang="de-DE">
                <a:cs typeface="Arial" charset="0"/>
              </a:rPr>
              <a:pPr/>
              <a:t>1</a:t>
            </a:fld>
            <a:endParaRPr lang="de-DE">
              <a:cs typeface="Arial" charset="0"/>
            </a:endParaRPr>
          </a:p>
        </p:txBody>
      </p:sp>
      <p:sp>
        <p:nvSpPr>
          <p:cNvPr id="7171" name="Rectangle 7"/>
          <p:cNvSpPr txBox="1">
            <a:spLocks noGrp="1" noChangeArrowheads="1"/>
          </p:cNvSpPr>
          <p:nvPr/>
        </p:nvSpPr>
        <p:spPr bwMode="auto">
          <a:xfrm>
            <a:off x="5183717" y="6517482"/>
            <a:ext cx="3960283" cy="340519"/>
          </a:xfrm>
          <a:prstGeom prst="rect">
            <a:avLst/>
          </a:prstGeom>
          <a:noFill/>
          <a:ln w="9525">
            <a:noFill/>
            <a:miter lim="800000"/>
            <a:headEnd/>
            <a:tailEnd/>
          </a:ln>
        </p:spPr>
        <p:txBody>
          <a:bodyPr lIns="94824" tIns="47416" rIns="94824" bIns="47416" anchor="b"/>
          <a:lstStyle/>
          <a:p>
            <a:pPr algn="r" defTabSz="947738"/>
            <a:fld id="{9488701D-E83C-4940-95AA-6EABC9739826}" type="slidenum">
              <a:rPr lang="en-GB" sz="1300"/>
              <a:pPr algn="r" defTabSz="947738"/>
              <a:t>1</a:t>
            </a:fld>
            <a:endParaRPr lang="en-GB" sz="1300" dirty="0"/>
          </a:p>
        </p:txBody>
      </p:sp>
      <p:sp>
        <p:nvSpPr>
          <p:cNvPr id="7172" name="Rectangle 2"/>
          <p:cNvSpPr>
            <a:spLocks noGrp="1" noRot="1" noChangeAspect="1" noChangeArrowheads="1" noTextEdit="1"/>
          </p:cNvSpPr>
          <p:nvPr>
            <p:ph type="sldImg"/>
          </p:nvPr>
        </p:nvSpPr>
        <p:spPr>
          <a:xfrm>
            <a:off x="2857500" y="514350"/>
            <a:ext cx="3430588" cy="2573338"/>
          </a:xfrm>
          <a:ln/>
        </p:spPr>
      </p:sp>
      <p:sp>
        <p:nvSpPr>
          <p:cNvPr id="7173" name="Rectangle 3"/>
          <p:cNvSpPr>
            <a:spLocks noGrp="1" noChangeArrowheads="1"/>
          </p:cNvSpPr>
          <p:nvPr>
            <p:ph type="body" idx="1"/>
          </p:nvPr>
        </p:nvSpPr>
        <p:spPr>
          <a:xfrm>
            <a:off x="1219200" y="3257550"/>
            <a:ext cx="6705600" cy="3086100"/>
          </a:xfrm>
          <a:noFill/>
          <a:ln/>
        </p:spPr>
        <p:txBody>
          <a:bodyPr lIns="94824" tIns="47416" rIns="94824" bIns="47416"/>
          <a:lstStyle/>
          <a:p>
            <a:pPr eaLnBrk="1" hangingPunct="1"/>
            <a:endParaRPr 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rgbClr val="FF0000"/>
                </a:solidFill>
              </a:rPr>
              <a:t>THIS SLIDE HAS FOUR (4) “ON</a:t>
            </a:r>
            <a:r>
              <a:rPr lang="en-US" baseline="0" dirty="0" smtClean="0">
                <a:solidFill>
                  <a:srgbClr val="FF0000"/>
                </a:solidFill>
              </a:rPr>
              <a:t> CLICK” ANIMATIONS</a:t>
            </a:r>
          </a:p>
          <a:p>
            <a:endParaRPr lang="en-US" baseline="0" dirty="0" smtClean="0"/>
          </a:p>
          <a:p>
            <a:r>
              <a:rPr lang="en-US" baseline="0" dirty="0" smtClean="0">
                <a:solidFill>
                  <a:srgbClr val="FF0000"/>
                </a:solidFill>
              </a:rPr>
              <a:t>BEFORE CLICK: </a:t>
            </a:r>
            <a:r>
              <a:rPr lang="en-US" baseline="0" dirty="0" smtClean="0"/>
              <a:t>The ConsoleWorks Defense Foundation helps to defend against specific Insider Threats that have a very high cost associated with them.</a:t>
            </a:r>
          </a:p>
          <a:p>
            <a:endParaRPr lang="en-US" baseline="0" dirty="0" smtClean="0"/>
          </a:p>
          <a:p>
            <a:r>
              <a:rPr lang="en-US" baseline="0" dirty="0" smtClean="0">
                <a:solidFill>
                  <a:srgbClr val="FF0000"/>
                </a:solidFill>
              </a:rPr>
              <a:t>FIRST CLICK: </a:t>
            </a:r>
            <a:r>
              <a:rPr lang="en-US" baseline="0" dirty="0" smtClean="0"/>
              <a:t>In fact, based on a study by Verizon, the impact per Incident of Insider Threats is more than 10 times that of outsider threats</a:t>
            </a:r>
          </a:p>
          <a:p>
            <a:endParaRPr lang="en-US" baseline="0" dirty="0" smtClean="0"/>
          </a:p>
          <a:p>
            <a:r>
              <a:rPr lang="en-US" baseline="0" dirty="0" smtClean="0">
                <a:solidFill>
                  <a:srgbClr val="FF0000"/>
                </a:solidFill>
              </a:rPr>
              <a:t>SECOND CLICK: </a:t>
            </a:r>
            <a:r>
              <a:rPr lang="en-US" baseline="0" dirty="0" smtClean="0"/>
              <a:t>IDC notes that while we typically think of outsider threats being the most prevalent, insiders are by far the greatest threat to very large organizations – over double that of outsiders!</a:t>
            </a:r>
          </a:p>
          <a:p>
            <a:endParaRPr lang="en-US" baseline="0" dirty="0" smtClean="0"/>
          </a:p>
          <a:p>
            <a:r>
              <a:rPr lang="en-US" baseline="0" dirty="0" smtClean="0">
                <a:solidFill>
                  <a:srgbClr val="FF0000"/>
                </a:solidFill>
              </a:rPr>
              <a:t>THIRD CLICK: </a:t>
            </a:r>
            <a:r>
              <a:rPr lang="en-US" baseline="0" dirty="0" smtClean="0"/>
              <a:t>The most prominent threat? System privileges abuse - accounting for over half of all the insider breaches!</a:t>
            </a:r>
          </a:p>
          <a:p>
            <a:endParaRPr lang="en-US" baseline="0" dirty="0" smtClean="0"/>
          </a:p>
          <a:p>
            <a:r>
              <a:rPr lang="en-US" baseline="0" dirty="0" smtClean="0"/>
              <a:t>This is one of the primary threats that the Defense Foundation helps to defend against</a:t>
            </a:r>
          </a:p>
          <a:p>
            <a:endParaRPr lang="en-US" baseline="0" dirty="0" smtClean="0"/>
          </a:p>
          <a:p>
            <a:r>
              <a:rPr lang="en-US" baseline="0" dirty="0" smtClean="0">
                <a:solidFill>
                  <a:srgbClr val="FF0000"/>
                </a:solidFill>
              </a:rPr>
              <a:t>FOURTH CLICK: </a:t>
            </a:r>
            <a:r>
              <a:rPr lang="en-US" baseline="0" dirty="0" smtClean="0"/>
              <a:t>Analyst Firm Forrester quantified the “most costly” insider threats, and the Defense Foundation helps defend against 6 of the top 8 threats.</a:t>
            </a:r>
          </a:p>
          <a:p>
            <a:r>
              <a:rPr lang="en-US" baseline="0" dirty="0" smtClean="0"/>
              <a:t>The average cost of those threats is $302,000 per Incident. </a:t>
            </a:r>
          </a:p>
        </p:txBody>
      </p:sp>
      <p:sp>
        <p:nvSpPr>
          <p:cNvPr id="4" name="Slide Number Placeholder 3"/>
          <p:cNvSpPr>
            <a:spLocks noGrp="1"/>
          </p:cNvSpPr>
          <p:nvPr>
            <p:ph type="sldNum" sz="quarter" idx="10"/>
          </p:nvPr>
        </p:nvSpPr>
        <p:spPr/>
        <p:txBody>
          <a:bodyPr/>
          <a:lstStyle/>
          <a:p>
            <a:pPr>
              <a:defRPr/>
            </a:pPr>
            <a:fld id="{16179EC1-D809-420C-9769-EC83408E5EE9}" type="slidenum">
              <a:rPr lang="de-DE" smtClean="0">
                <a:solidFill>
                  <a:prstClr val="black"/>
                </a:solidFill>
              </a:rPr>
              <a:pPr>
                <a:defRPr/>
              </a:pPr>
              <a:t>19</a:t>
            </a:fld>
            <a:endParaRPr lang="de-DE">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Now let’s look at how the IT Operations Foundation helps meet the challenge of doing more with less.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6179EC1-D809-420C-9769-EC83408E5EE9}" type="slidenum">
              <a:rPr lang="de-DE" smtClean="0">
                <a:solidFill>
                  <a:prstClr val="black"/>
                </a:solidFill>
              </a:rPr>
              <a:pPr>
                <a:defRPr/>
              </a:pPr>
              <a:t>22</a:t>
            </a:fld>
            <a:endParaRPr lang="de-DE">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benefits listed here deliver on the promise of doing more with less.</a:t>
            </a:r>
          </a:p>
          <a:p>
            <a:endParaRPr lang="en-US" baseline="0" dirty="0" smtClean="0"/>
          </a:p>
          <a:p>
            <a:r>
              <a:rPr lang="en-US" baseline="0" dirty="0" smtClean="0"/>
              <a:t>We work very closely with our customers, and these are the common benefits our customers have told us they get from our IT Operations Foundation software.</a:t>
            </a:r>
          </a:p>
          <a:p>
            <a:endParaRPr lang="en-US" baseline="0" dirty="0" smtClean="0"/>
          </a:p>
          <a:p>
            <a:r>
              <a:rPr lang="en-US" baseline="0" dirty="0" smtClean="0"/>
              <a:t>They are practical benefits that help deliver more of what the business needs, while at the same time reducing the associated costs of that delivery.</a:t>
            </a:r>
            <a:endParaRPr lang="en-US" dirty="0"/>
          </a:p>
        </p:txBody>
      </p:sp>
      <p:sp>
        <p:nvSpPr>
          <p:cNvPr id="4" name="Slide Number Placeholder 3"/>
          <p:cNvSpPr>
            <a:spLocks noGrp="1"/>
          </p:cNvSpPr>
          <p:nvPr>
            <p:ph type="sldNum" sz="quarter" idx="10"/>
          </p:nvPr>
        </p:nvSpPr>
        <p:spPr/>
        <p:txBody>
          <a:bodyPr/>
          <a:lstStyle/>
          <a:p>
            <a:pPr>
              <a:defRPr/>
            </a:pPr>
            <a:fld id="{16179EC1-D809-420C-9769-EC83408E5EE9}" type="slidenum">
              <a:rPr lang="de-DE" smtClean="0">
                <a:solidFill>
                  <a:prstClr val="black"/>
                </a:solidFill>
              </a:rPr>
              <a:pPr>
                <a:defRPr/>
              </a:pPr>
              <a:t>24</a:t>
            </a:fld>
            <a:endParaRPr lang="de-DE">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The</a:t>
            </a:r>
            <a:r>
              <a:rPr lang="en-US" baseline="0" dirty="0" smtClean="0"/>
              <a:t> four things that the ConsoleWorks IT Operations Foundation does to achieve these results are:</a:t>
            </a:r>
          </a:p>
          <a:p>
            <a:endParaRPr lang="en-US" baseline="0" dirty="0" smtClean="0"/>
          </a:p>
          <a:p>
            <a:pPr marL="228600" indent="-228600">
              <a:buAutoNum type="arabicParenR"/>
            </a:pPr>
            <a:r>
              <a:rPr lang="en-US" baseline="0" dirty="0" smtClean="0"/>
              <a:t>Improving the detection of important events</a:t>
            </a:r>
          </a:p>
          <a:p>
            <a:pPr marL="228600" indent="-228600">
              <a:buFont typeface="Arial" pitchFamily="34" charset="0"/>
              <a:buChar char="•"/>
            </a:pPr>
            <a:r>
              <a:rPr lang="en-US" baseline="0" dirty="0" smtClean="0"/>
              <a:t>The IT Operations Foundation captures more events than traditional practices and captures all events when they actually happen (in milliseconds)</a:t>
            </a:r>
          </a:p>
          <a:p>
            <a:pPr marL="228600" indent="-228600">
              <a:buFont typeface="Arial" pitchFamily="34" charset="0"/>
              <a:buChar char="•"/>
            </a:pPr>
            <a:r>
              <a:rPr lang="en-US" baseline="0" dirty="0" smtClean="0"/>
              <a:t>Then it automatically processes those events, including assigning the appropriate event prioritization</a:t>
            </a:r>
          </a:p>
          <a:p>
            <a:pPr marL="228600" indent="-228600">
              <a:buNone/>
            </a:pPr>
            <a:endParaRPr lang="en-US" baseline="0" dirty="0" smtClean="0"/>
          </a:p>
          <a:p>
            <a:pPr marL="228600" indent="-228600">
              <a:buNone/>
            </a:pPr>
            <a:r>
              <a:rPr lang="en-US" baseline="0" dirty="0" smtClean="0"/>
              <a:t>2) Increasing the speed and accuracy of incident diagnosis</a:t>
            </a:r>
          </a:p>
          <a:p>
            <a:pPr marL="228600" indent="-228600">
              <a:buFont typeface="Arial" pitchFamily="34" charset="0"/>
              <a:buChar char="•"/>
            </a:pPr>
            <a:r>
              <a:rPr lang="en-US" dirty="0" smtClean="0"/>
              <a:t>The IT Operations Foundation has Intelligent</a:t>
            </a:r>
            <a:r>
              <a:rPr lang="en-US" baseline="0" dirty="0" smtClean="0"/>
              <a:t> Event Modules that automatically associate vendor definitions and best practice remediation to events.</a:t>
            </a:r>
          </a:p>
          <a:p>
            <a:pPr marL="228600" indent="-228600">
              <a:buFont typeface="Arial" pitchFamily="34" charset="0"/>
              <a:buChar char="•"/>
            </a:pPr>
            <a:r>
              <a:rPr lang="en-US" baseline="0" dirty="0" smtClean="0"/>
              <a:t>In addition, root cause correlation for analysis becomes available across all infrastructure levels covered by the IT Operations Foundation</a:t>
            </a:r>
          </a:p>
          <a:p>
            <a:pPr marL="228600" indent="-228600">
              <a:buNone/>
            </a:pPr>
            <a:endParaRPr lang="en-US" baseline="0" dirty="0" smtClean="0"/>
          </a:p>
          <a:p>
            <a:pPr marL="228600" indent="-228600">
              <a:buNone/>
            </a:pPr>
            <a:r>
              <a:rPr lang="en-US" baseline="0" dirty="0" smtClean="0"/>
              <a:t>3) Much simpler path to remediation</a:t>
            </a:r>
          </a:p>
          <a:p>
            <a:pPr marL="228600" indent="-228600">
              <a:buFont typeface="Arial" pitchFamily="34" charset="0"/>
              <a:buChar char="•"/>
            </a:pPr>
            <a:r>
              <a:rPr lang="en-US" baseline="0" dirty="0" smtClean="0"/>
              <a:t>IT infrastructure is so complex that it often becomes challenging to identify the asset that needs remediation, and then establish a connection to that asset.</a:t>
            </a:r>
          </a:p>
          <a:p>
            <a:pPr marL="228600" indent="-228600">
              <a:buFont typeface="Arial" pitchFamily="34" charset="0"/>
              <a:buChar char="•"/>
            </a:pPr>
            <a:r>
              <a:rPr lang="en-US" baseline="0" dirty="0" smtClean="0"/>
              <a:t>The IT Operations Foundation abstracts users from these challenges by doing the work for them, empowering them to access the right asset with a single mouse click.</a:t>
            </a:r>
          </a:p>
          <a:p>
            <a:pPr marL="228600" indent="-228600">
              <a:buNone/>
            </a:pPr>
            <a:endParaRPr lang="en-US" baseline="0" dirty="0" smtClean="0"/>
          </a:p>
          <a:p>
            <a:pPr marL="228600" indent="-228600">
              <a:buNone/>
            </a:pPr>
            <a:r>
              <a:rPr lang="en-US" baseline="0" dirty="0" smtClean="0"/>
              <a:t>4) Finally, there are no geographical limitations</a:t>
            </a:r>
          </a:p>
          <a:p>
            <a:pPr marL="228600" indent="-228600">
              <a:buFont typeface="Arial" pitchFamily="34" charset="0"/>
              <a:buChar char="•"/>
            </a:pPr>
            <a:r>
              <a:rPr lang="en-US" baseline="0" dirty="0" smtClean="0"/>
              <a:t>The IT Operations Foundation securely spans asset and people locations seamlessly, with real-time collaboration to leverage the power of virtual teams and teamwork.</a:t>
            </a:r>
            <a:endParaRPr lang="en-US" dirty="0"/>
          </a:p>
        </p:txBody>
      </p:sp>
      <p:sp>
        <p:nvSpPr>
          <p:cNvPr id="4" name="Slide Number Placeholder 3"/>
          <p:cNvSpPr>
            <a:spLocks noGrp="1"/>
          </p:cNvSpPr>
          <p:nvPr>
            <p:ph type="sldNum" sz="quarter" idx="10"/>
          </p:nvPr>
        </p:nvSpPr>
        <p:spPr/>
        <p:txBody>
          <a:bodyPr/>
          <a:lstStyle/>
          <a:p>
            <a:pPr>
              <a:defRPr/>
            </a:pPr>
            <a:fld id="{16179EC1-D809-420C-9769-EC83408E5EE9}" type="slidenum">
              <a:rPr lang="de-DE" smtClean="0">
                <a:solidFill>
                  <a:prstClr val="black"/>
                </a:solidFill>
              </a:rPr>
              <a:pPr>
                <a:defRPr/>
              </a:pPr>
              <a:t>25</a:t>
            </a:fld>
            <a:endParaRPr lang="de-DE">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place these</a:t>
            </a:r>
            <a:r>
              <a:rPr lang="en-US" baseline="0" dirty="0" smtClean="0"/>
              <a:t> benefits into perspective using data supplied by one of our customers.</a:t>
            </a:r>
          </a:p>
          <a:p>
            <a:endParaRPr lang="en-US" baseline="0" dirty="0" smtClean="0"/>
          </a:p>
          <a:p>
            <a:r>
              <a:rPr lang="en-US" baseline="0" dirty="0" smtClean="0"/>
              <a:t>Applied to over 3200+ devices (servers and storage), the IT Operations Foundation improved the administrator ratio from 1 administrator per 25 devices to 1 administrator to 200 devices.</a:t>
            </a:r>
          </a:p>
          <a:p>
            <a:endParaRPr lang="en-US" baseline="0" dirty="0" smtClean="0"/>
          </a:p>
          <a:p>
            <a:r>
              <a:rPr lang="en-US" baseline="0" dirty="0" smtClean="0"/>
              <a:t>That’s an efficiency increase of 800% representing a Present Value cost savings of over $4.5 million dollars annually.</a:t>
            </a:r>
          </a:p>
          <a:p>
            <a:endParaRPr lang="en-US" baseline="0" dirty="0" smtClean="0"/>
          </a:p>
          <a:p>
            <a:r>
              <a:rPr lang="en-US" baseline="0" dirty="0" smtClean="0"/>
              <a:t>In this customer’s situation, all four of the benefits we just reviewed were an important part of the net benefits they realized.</a:t>
            </a:r>
          </a:p>
        </p:txBody>
      </p:sp>
      <p:sp>
        <p:nvSpPr>
          <p:cNvPr id="4" name="Slide Number Placeholder 3"/>
          <p:cNvSpPr>
            <a:spLocks noGrp="1"/>
          </p:cNvSpPr>
          <p:nvPr>
            <p:ph type="sldNum" sz="quarter" idx="10"/>
          </p:nvPr>
        </p:nvSpPr>
        <p:spPr/>
        <p:txBody>
          <a:bodyPr/>
          <a:lstStyle/>
          <a:p>
            <a:pPr>
              <a:defRPr/>
            </a:pPr>
            <a:fld id="{16179EC1-D809-420C-9769-EC83408E5EE9}" type="slidenum">
              <a:rPr lang="de-DE" smtClean="0">
                <a:solidFill>
                  <a:prstClr val="black"/>
                </a:solidFill>
              </a:rPr>
              <a:pPr>
                <a:defRPr/>
              </a:pPr>
              <a:t>26</a:t>
            </a:fld>
            <a:endParaRPr lang="de-DE">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Next is the Compliance Foundation, that helps meet both the intent and interpretation of compliance regulations.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NOTE TO PRESENTER:</a:t>
            </a:r>
          </a:p>
          <a:p>
            <a:pPr marL="0" marR="0" indent="0" algn="l" defTabSz="914400" rtl="0" eaLnBrk="0" fontAlgn="base" latinLnBrk="0" hangingPunct="0">
              <a:lnSpc>
                <a:spcPct val="100000"/>
              </a:lnSpc>
              <a:spcBef>
                <a:spcPct val="30000"/>
              </a:spcBef>
              <a:spcAft>
                <a:spcPct val="0"/>
              </a:spcAft>
              <a:buClrTx/>
              <a:buSzTx/>
              <a:buFontTx/>
              <a:buNone/>
              <a:tabLst/>
              <a:defRPr/>
            </a:pPr>
            <a:r>
              <a:rPr lang="en-US" u="sng" baseline="0" dirty="0" smtClean="0"/>
              <a:t>Intent</a:t>
            </a:r>
            <a:r>
              <a:rPr lang="en-US" baseline="0" dirty="0" smtClean="0"/>
              <a:t> in this case refers to avoiding Compliance Incidents</a:t>
            </a:r>
          </a:p>
          <a:p>
            <a:pPr marL="0" marR="0" indent="0" algn="l" defTabSz="914400" rtl="0" eaLnBrk="0" fontAlgn="base" latinLnBrk="0" hangingPunct="0">
              <a:lnSpc>
                <a:spcPct val="100000"/>
              </a:lnSpc>
              <a:spcBef>
                <a:spcPct val="30000"/>
              </a:spcBef>
              <a:spcAft>
                <a:spcPct val="0"/>
              </a:spcAft>
              <a:buClrTx/>
              <a:buSzTx/>
              <a:buFontTx/>
              <a:buNone/>
              <a:tabLst/>
              <a:defRPr/>
            </a:pPr>
            <a:r>
              <a:rPr lang="en-US" u="sng" baseline="0" dirty="0" smtClean="0"/>
              <a:t>Interpretation</a:t>
            </a:r>
            <a:r>
              <a:rPr lang="en-US" baseline="0" dirty="0" smtClean="0"/>
              <a:t> is audit support for published guidelines on what compliance regulations require organization to do (their interpretation)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difference is important.</a:t>
            </a:r>
            <a:r>
              <a:rPr lang="en-US" baseline="0" dirty="0" smtClean="0"/>
              <a:t> A company can meet all auditing best practices and still have one or more Compliance Incidents.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Incidents are effectively the “worst case scenario,” as an Incident means that what the compliance regulations exist to stop has actually happened at some level (i.e. – a company may pass a HIPAA audit but if private records are stolen and exposed into the public domain then the company has had a Compliance Incident and is in clear violation of the regulation)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6179EC1-D809-420C-9769-EC83408E5EE9}" type="slidenum">
              <a:rPr lang="de-DE" smtClean="0">
                <a:solidFill>
                  <a:prstClr val="black"/>
                </a:solidFill>
              </a:rPr>
              <a:pPr>
                <a:defRPr/>
              </a:pPr>
              <a:t>27</a:t>
            </a:fld>
            <a:endParaRPr lang="de-DE">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t>
            </a:r>
            <a:r>
              <a:rPr lang="en-US" baseline="0" dirty="0" smtClean="0"/>
              <a:t>he big costs of compliance come from Compliance Incidents that clearly violate the regulations themselves.</a:t>
            </a:r>
          </a:p>
          <a:p>
            <a:endParaRPr lang="en-US" baseline="0" dirty="0" smtClean="0"/>
          </a:p>
          <a:p>
            <a:r>
              <a:rPr lang="en-US" baseline="0" dirty="0" smtClean="0"/>
              <a:t>It doesn’t matter how many audits you pass, what “interpretation” you use, or what practices you have…</a:t>
            </a:r>
          </a:p>
          <a:p>
            <a:endParaRPr lang="en-US" baseline="0" dirty="0" smtClean="0"/>
          </a:p>
          <a:p>
            <a:r>
              <a:rPr lang="en-US" baseline="0" dirty="0" smtClean="0"/>
              <a:t>If an Incident happens, you WILL be held in VIOLATION and you WILL be held ACCOUNTABLE.</a:t>
            </a:r>
          </a:p>
          <a:p>
            <a:endParaRPr lang="en-US" baseline="0" dirty="0" smtClean="0"/>
          </a:p>
          <a:p>
            <a:r>
              <a:rPr lang="en-US" baseline="0" dirty="0" smtClean="0"/>
              <a:t>That requires a compliance approach that covers your IT devices, all the way down to the Foundation level…</a:t>
            </a:r>
          </a:p>
          <a:p>
            <a:endParaRPr lang="en-US" baseline="0" dirty="0" smtClean="0"/>
          </a:p>
          <a:p>
            <a:r>
              <a:rPr lang="en-US" baseline="0" dirty="0" smtClean="0"/>
              <a:t>An approach that meets the threats, while proving the practice.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16179EC1-D809-420C-9769-EC83408E5EE9}" type="slidenum">
              <a:rPr lang="de-DE" smtClean="0">
                <a:solidFill>
                  <a:prstClr val="black"/>
                </a:solidFill>
              </a:rPr>
              <a:pPr>
                <a:defRPr/>
              </a:pPr>
              <a:t>28</a:t>
            </a:fld>
            <a:endParaRPr lang="de-DE">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does the ConsoleWorks Compliance</a:t>
            </a:r>
            <a:r>
              <a:rPr lang="en-US" baseline="0" dirty="0" smtClean="0"/>
              <a:t> Foundation help?</a:t>
            </a:r>
          </a:p>
          <a:p>
            <a:endParaRPr lang="en-US" baseline="0" dirty="0" smtClean="0"/>
          </a:p>
          <a:p>
            <a:pPr>
              <a:buFont typeface="Arial" pitchFamily="34" charset="0"/>
              <a:buChar char="•"/>
            </a:pPr>
            <a:r>
              <a:rPr lang="en-US" baseline="0" dirty="0" smtClean="0"/>
              <a:t> It secures IT systems and sub-systems regardless of what mode they are in (not just when they are on the production network);</a:t>
            </a:r>
          </a:p>
          <a:p>
            <a:pPr>
              <a:buFont typeface="Arial" pitchFamily="34" charset="0"/>
              <a:buChar char="•"/>
            </a:pPr>
            <a:r>
              <a:rPr lang="en-US" baseline="0" dirty="0" smtClean="0"/>
              <a:t> detects compliance-related events and logging them accordingly</a:t>
            </a:r>
          </a:p>
          <a:p>
            <a:pPr>
              <a:buFont typeface="Arial" pitchFamily="34" charset="0"/>
              <a:buChar char="•"/>
            </a:pPr>
            <a:r>
              <a:rPr lang="en-US" baseline="0" dirty="0" smtClean="0"/>
              <a:t> prioritizes and alerts on compliance events. It can even trigger automated actions by event.</a:t>
            </a:r>
          </a:p>
          <a:p>
            <a:pPr>
              <a:buFont typeface="Arial" pitchFamily="34" charset="0"/>
              <a:buChar char="•"/>
            </a:pPr>
            <a:r>
              <a:rPr lang="en-US" baseline="0" dirty="0" smtClean="0"/>
              <a:t> It also logs both events and actions that relate to compliance regulations</a:t>
            </a:r>
          </a:p>
          <a:p>
            <a:pPr>
              <a:buFont typeface="Arial" pitchFamily="34" charset="0"/>
              <a:buChar char="•"/>
            </a:pPr>
            <a:r>
              <a:rPr lang="en-US" baseline="0" dirty="0" smtClean="0"/>
              <a:t> and generates compliance reports to demonstrate proof of the practice</a:t>
            </a:r>
          </a:p>
          <a:p>
            <a:pPr>
              <a:buFont typeface="Arial" pitchFamily="34" charset="0"/>
              <a:buChar char="•"/>
            </a:pPr>
            <a:endParaRPr lang="en-US" baseline="0" dirty="0" smtClean="0"/>
          </a:p>
          <a:p>
            <a:pPr>
              <a:buFont typeface="Arial" pitchFamily="34" charset="0"/>
              <a:buChar char="•"/>
            </a:pPr>
            <a:r>
              <a:rPr lang="en-US" baseline="0" dirty="0" smtClean="0"/>
              <a:t>SOX=</a:t>
            </a:r>
            <a:r>
              <a:rPr lang="en-US" baseline="0" dirty="0" err="1" smtClean="0"/>
              <a:t>sarbanes-oxley</a:t>
            </a:r>
            <a:r>
              <a:rPr lang="en-US" baseline="0" dirty="0" smtClean="0"/>
              <a:t> act</a:t>
            </a:r>
          </a:p>
          <a:p>
            <a:pPr>
              <a:buFont typeface="Arial" pitchFamily="34" charset="0"/>
              <a:buChar char="•"/>
            </a:pPr>
            <a:r>
              <a:rPr lang="en-US" baseline="0" dirty="0" smtClean="0"/>
              <a:t>GLBA=</a:t>
            </a:r>
            <a:r>
              <a:rPr lang="en-US" baseline="0" dirty="0" err="1" smtClean="0"/>
              <a:t>gramm</a:t>
            </a:r>
            <a:r>
              <a:rPr lang="en-US" baseline="0" dirty="0" smtClean="0"/>
              <a:t>-leach-</a:t>
            </a:r>
            <a:r>
              <a:rPr lang="en-US" baseline="0" dirty="0" err="1" smtClean="0"/>
              <a:t>bliley</a:t>
            </a:r>
            <a:r>
              <a:rPr lang="en-US" baseline="0" dirty="0" smtClean="0"/>
              <a:t> act</a:t>
            </a:r>
          </a:p>
          <a:p>
            <a:pPr>
              <a:buFont typeface="Arial" pitchFamily="34" charset="0"/>
              <a:buChar char="•"/>
            </a:pPr>
            <a:r>
              <a:rPr lang="en-US" baseline="0" dirty="0" smtClean="0"/>
              <a:t>HIPAA=health-insurance-portability-and-accountability act</a:t>
            </a:r>
          </a:p>
          <a:p>
            <a:pPr>
              <a:buFont typeface="Arial" pitchFamily="34" charset="0"/>
              <a:buChar char="•"/>
            </a:pPr>
            <a:r>
              <a:rPr lang="en-US" baseline="0" dirty="0" smtClean="0"/>
              <a:t>NERC-CIP=North American Electric Reliability Corporation Critical Infrastructure Protection</a:t>
            </a:r>
          </a:p>
          <a:p>
            <a:pPr>
              <a:buFont typeface="Arial" pitchFamily="34" charset="0"/>
              <a:buChar char="•"/>
            </a:pPr>
            <a:r>
              <a:rPr lang="en-US" baseline="0" dirty="0" smtClean="0"/>
              <a:t>ITAR=International Traffic in Arms Regulations</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0" baseline="0" dirty="0" smtClean="0"/>
              <a:t>PCI-DSS=</a:t>
            </a:r>
            <a:r>
              <a:rPr lang="en-US" b="0" dirty="0" smtClean="0"/>
              <a:t>Payment Card Industry Data Security Standard</a:t>
            </a:r>
            <a:endParaRPr lang="en-US" b="0" baseline="0" dirty="0" smtClean="0"/>
          </a:p>
          <a:p>
            <a:endParaRPr lang="en-US" dirty="0"/>
          </a:p>
        </p:txBody>
      </p:sp>
      <p:sp>
        <p:nvSpPr>
          <p:cNvPr id="4" name="Slide Number Placeholder 3"/>
          <p:cNvSpPr>
            <a:spLocks noGrp="1"/>
          </p:cNvSpPr>
          <p:nvPr>
            <p:ph type="sldNum" sz="quarter" idx="10"/>
          </p:nvPr>
        </p:nvSpPr>
        <p:spPr/>
        <p:txBody>
          <a:bodyPr/>
          <a:lstStyle/>
          <a:p>
            <a:pPr>
              <a:defRPr/>
            </a:pPr>
            <a:fld id="{16179EC1-D809-420C-9769-EC83408E5EE9}" type="slidenum">
              <a:rPr lang="de-DE" smtClean="0">
                <a:solidFill>
                  <a:prstClr val="black"/>
                </a:solidFill>
              </a:rPr>
              <a:pPr>
                <a:defRPr/>
              </a:pPr>
              <a:t>29</a:t>
            </a:fld>
            <a:endParaRPr lang="de-DE">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fourth area of business value is the IT Services Foundation</a:t>
            </a:r>
          </a:p>
          <a:p>
            <a:endParaRPr lang="en-US" dirty="0"/>
          </a:p>
        </p:txBody>
      </p:sp>
      <p:sp>
        <p:nvSpPr>
          <p:cNvPr id="4" name="Slide Number Placeholder 3"/>
          <p:cNvSpPr>
            <a:spLocks noGrp="1"/>
          </p:cNvSpPr>
          <p:nvPr>
            <p:ph type="sldNum" sz="quarter" idx="10"/>
          </p:nvPr>
        </p:nvSpPr>
        <p:spPr/>
        <p:txBody>
          <a:bodyPr/>
          <a:lstStyle/>
          <a:p>
            <a:pPr>
              <a:defRPr/>
            </a:pPr>
            <a:fld id="{16179EC1-D809-420C-9769-EC83408E5EE9}" type="slidenum">
              <a:rPr lang="de-DE" smtClean="0">
                <a:solidFill>
                  <a:prstClr val="black"/>
                </a:solidFill>
              </a:rPr>
              <a:pPr>
                <a:defRPr/>
              </a:pPr>
              <a:t>30</a:t>
            </a:fld>
            <a:endParaRPr lang="de-DE">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a:t>
            </a:r>
            <a:r>
              <a:rPr lang="en-US" baseline="0" dirty="0" smtClean="0"/>
              <a:t> services are often held to strict expectations, with service level agreements that often:</a:t>
            </a:r>
          </a:p>
          <a:p>
            <a:endParaRPr lang="en-US" baseline="0" dirty="0" smtClean="0"/>
          </a:p>
          <a:p>
            <a:r>
              <a:rPr lang="en-US" baseline="0" dirty="0" smtClean="0"/>
              <a:t>Impose cash penalties when service agreements are missed,</a:t>
            </a:r>
          </a:p>
          <a:p>
            <a:r>
              <a:rPr lang="en-US" dirty="0" smtClean="0"/>
              <a:t>And that cause</a:t>
            </a:r>
            <a:r>
              <a:rPr lang="en-US" baseline="0" dirty="0" smtClean="0"/>
              <a:t> customer dissatisfaction that can lead to termination of the relationship.</a:t>
            </a:r>
          </a:p>
          <a:p>
            <a:endParaRPr lang="en-US" baseline="0" dirty="0" smtClean="0"/>
          </a:p>
          <a:p>
            <a:r>
              <a:rPr lang="en-US" baseline="0" dirty="0" smtClean="0"/>
              <a:t>What will you gain from delivering on expectations without exception?</a:t>
            </a:r>
          </a:p>
          <a:p>
            <a:endParaRPr lang="en-US" baseline="0" dirty="0" smtClean="0"/>
          </a:p>
          <a:p>
            <a:r>
              <a:rPr lang="en-US" baseline="0" dirty="0" smtClean="0"/>
              <a:t>No penalties and happy, loyal customers?</a:t>
            </a:r>
          </a:p>
          <a:p>
            <a:endParaRPr lang="en-US" baseline="0" dirty="0" smtClean="0"/>
          </a:p>
          <a:p>
            <a:r>
              <a:rPr lang="en-US" baseline="0" dirty="0" smtClean="0"/>
              <a:t>How much is that worth?</a:t>
            </a:r>
            <a:endParaRPr lang="en-US" dirty="0"/>
          </a:p>
        </p:txBody>
      </p:sp>
      <p:sp>
        <p:nvSpPr>
          <p:cNvPr id="4" name="Slide Number Placeholder 3"/>
          <p:cNvSpPr>
            <a:spLocks noGrp="1"/>
          </p:cNvSpPr>
          <p:nvPr>
            <p:ph type="sldNum" sz="quarter" idx="10"/>
          </p:nvPr>
        </p:nvSpPr>
        <p:spPr/>
        <p:txBody>
          <a:bodyPr/>
          <a:lstStyle/>
          <a:p>
            <a:pPr>
              <a:defRPr/>
            </a:pPr>
            <a:fld id="{16179EC1-D809-420C-9769-EC83408E5EE9}" type="slidenum">
              <a:rPr lang="de-DE" smtClean="0">
                <a:solidFill>
                  <a:prstClr val="black"/>
                </a:solidFill>
              </a:rPr>
              <a:pPr>
                <a:defRPr/>
              </a:pPr>
              <a:t>31</a:t>
            </a:fld>
            <a:endParaRPr lang="de-DE">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Person </a:t>
            </a:r>
            <a:r>
              <a:rPr lang="de-DE" dirty="0" err="1" smtClean="0"/>
              <a:t>who</a:t>
            </a:r>
            <a:r>
              <a:rPr lang="de-DE" dirty="0" smtClean="0"/>
              <a:t> </a:t>
            </a:r>
            <a:r>
              <a:rPr lang="de-DE" dirty="0" err="1" smtClean="0"/>
              <a:t>forgot</a:t>
            </a:r>
            <a:r>
              <a:rPr lang="de-DE" dirty="0" smtClean="0"/>
              <a:t> </a:t>
            </a:r>
            <a:r>
              <a:rPr lang="de-DE" dirty="0" err="1" smtClean="0"/>
              <a:t>the</a:t>
            </a:r>
            <a:r>
              <a:rPr lang="de-DE" dirty="0" smtClean="0"/>
              <a:t> IPHONE 4 prototype in a bar</a:t>
            </a:r>
            <a:endParaRPr lang="de-DE" dirty="0"/>
          </a:p>
        </p:txBody>
      </p:sp>
      <p:sp>
        <p:nvSpPr>
          <p:cNvPr id="4" name="Foliennummernplatzhalter 3"/>
          <p:cNvSpPr>
            <a:spLocks noGrp="1"/>
          </p:cNvSpPr>
          <p:nvPr>
            <p:ph type="sldNum" sz="quarter" idx="10"/>
          </p:nvPr>
        </p:nvSpPr>
        <p:spPr/>
        <p:txBody>
          <a:bodyPr/>
          <a:lstStyle/>
          <a:p>
            <a:pPr>
              <a:defRPr/>
            </a:pPr>
            <a:fld id="{16179EC1-D809-420C-9769-EC83408E5EE9}" type="slidenum">
              <a:rPr lang="de-DE" smtClean="0"/>
              <a:pPr>
                <a:defRPr/>
              </a:pPr>
              <a:t>7</a:t>
            </a:fld>
            <a:endParaRPr lang="de-DE"/>
          </a:p>
        </p:txBody>
      </p:sp>
    </p:spTree>
    <p:extLst>
      <p:ext uri="{BB962C8B-B14F-4D97-AF65-F5344CB8AC3E}">
        <p14:creationId xmlns:p14="http://schemas.microsoft.com/office/powerpoint/2010/main" xmlns="" val="2267064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IT Services</a:t>
            </a:r>
            <a:r>
              <a:rPr lang="en-US" baseline="0" dirty="0" smtClean="0"/>
              <a:t> Foundation gives the people who stand behind those services the ability to:</a:t>
            </a:r>
          </a:p>
          <a:p>
            <a:endParaRPr lang="en-US" baseline="0" dirty="0" smtClean="0"/>
          </a:p>
          <a:p>
            <a:pPr>
              <a:buFont typeface="Arial" pitchFamily="34" charset="0"/>
              <a:buChar char="•"/>
            </a:pPr>
            <a:r>
              <a:rPr lang="en-US" baseline="0" dirty="0" smtClean="0"/>
              <a:t> Proactively detect threats to service level agreements</a:t>
            </a:r>
          </a:p>
          <a:p>
            <a:pPr>
              <a:buFont typeface="Arial" pitchFamily="34" charset="0"/>
              <a:buChar char="•"/>
            </a:pPr>
            <a:r>
              <a:rPr lang="en-US" baseline="0" dirty="0" smtClean="0"/>
              <a:t> Use a streamlined and automated process behind incident management that gets things fixed fast</a:t>
            </a:r>
          </a:p>
          <a:p>
            <a:pPr>
              <a:buFont typeface="Arial" pitchFamily="34" charset="0"/>
              <a:buChar char="•"/>
            </a:pPr>
            <a:r>
              <a:rPr lang="en-US" baseline="0" dirty="0" smtClean="0"/>
              <a:t> Have visibility into the “work” in the process behind services to easily spot bottlenecks</a:t>
            </a:r>
          </a:p>
          <a:p>
            <a:pPr>
              <a:buFont typeface="Arial" pitchFamily="34" charset="0"/>
              <a:buChar char="•"/>
            </a:pPr>
            <a:r>
              <a:rPr lang="en-US" baseline="0" dirty="0" smtClean="0"/>
              <a:t> Gain immediate notification of events for resolving potential issues before they can become problems</a:t>
            </a:r>
            <a:endParaRPr lang="en-US" dirty="0"/>
          </a:p>
        </p:txBody>
      </p:sp>
      <p:sp>
        <p:nvSpPr>
          <p:cNvPr id="4" name="Slide Number Placeholder 3"/>
          <p:cNvSpPr>
            <a:spLocks noGrp="1"/>
          </p:cNvSpPr>
          <p:nvPr>
            <p:ph type="sldNum" sz="quarter" idx="10"/>
          </p:nvPr>
        </p:nvSpPr>
        <p:spPr/>
        <p:txBody>
          <a:bodyPr/>
          <a:lstStyle/>
          <a:p>
            <a:pPr>
              <a:defRPr/>
            </a:pPr>
            <a:fld id="{16179EC1-D809-420C-9769-EC83408E5EE9}" type="slidenum">
              <a:rPr lang="de-DE" smtClean="0">
                <a:solidFill>
                  <a:prstClr val="black"/>
                </a:solidFill>
              </a:rPr>
              <a:pPr>
                <a:defRPr/>
              </a:pPr>
              <a:t>32</a:t>
            </a:fld>
            <a:endParaRPr lang="de-DE">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fourth area of business value is the IT Services Foundation</a:t>
            </a:r>
          </a:p>
          <a:p>
            <a:endParaRPr lang="en-US" dirty="0"/>
          </a:p>
        </p:txBody>
      </p:sp>
      <p:sp>
        <p:nvSpPr>
          <p:cNvPr id="4" name="Slide Number Placeholder 3"/>
          <p:cNvSpPr>
            <a:spLocks noGrp="1"/>
          </p:cNvSpPr>
          <p:nvPr>
            <p:ph type="sldNum" sz="quarter" idx="10"/>
          </p:nvPr>
        </p:nvSpPr>
        <p:spPr/>
        <p:txBody>
          <a:bodyPr/>
          <a:lstStyle/>
          <a:p>
            <a:pPr>
              <a:defRPr/>
            </a:pPr>
            <a:fld id="{16179EC1-D809-420C-9769-EC83408E5EE9}" type="slidenum">
              <a:rPr lang="de-DE" smtClean="0">
                <a:solidFill>
                  <a:prstClr val="black"/>
                </a:solidFill>
              </a:rPr>
              <a:pPr>
                <a:defRPr/>
              </a:pPr>
              <a:t>33</a:t>
            </a:fld>
            <a:endParaRPr lang="de-DE">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kern="1200" dirty="0" smtClean="0">
                <a:solidFill>
                  <a:schemeClr val="tx1"/>
                </a:solidFill>
                <a:latin typeface="+mn-lt"/>
                <a:ea typeface="+mn-ea"/>
                <a:cs typeface="+mn-cs"/>
              </a:rPr>
              <a:t>The</a:t>
            </a:r>
            <a:r>
              <a:rPr lang="en-US" sz="1000" kern="1200" baseline="0" dirty="0" smtClean="0">
                <a:solidFill>
                  <a:schemeClr val="tx1"/>
                </a:solidFill>
                <a:latin typeface="+mn-lt"/>
                <a:ea typeface="+mn-ea"/>
                <a:cs typeface="+mn-cs"/>
              </a:rPr>
              <a:t> fifth area of business value is with </a:t>
            </a:r>
            <a:r>
              <a:rPr lang="en-US" sz="1000" kern="1200" dirty="0" smtClean="0">
                <a:solidFill>
                  <a:schemeClr val="tx1"/>
                </a:solidFill>
                <a:latin typeface="+mn-lt"/>
                <a:ea typeface="+mn-ea"/>
                <a:cs typeface="+mn-cs"/>
              </a:rPr>
              <a:t>Virtualization and Cloud Computing.</a:t>
            </a:r>
          </a:p>
          <a:p>
            <a:endParaRPr lang="en-US" sz="10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kern="1200" baseline="0" dirty="0" smtClean="0">
                <a:solidFill>
                  <a:schemeClr val="tx1"/>
                </a:solidFill>
                <a:latin typeface="Calibri" pitchFamily="34" charset="0"/>
                <a:ea typeface="+mn-ea"/>
                <a:cs typeface="+mn-cs"/>
              </a:rPr>
              <a:t>Virtualization and Cloud Computing offer great benefits to CIOs.</a:t>
            </a:r>
          </a:p>
          <a:p>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Yet those benefits often come at a high price.</a:t>
            </a:r>
          </a:p>
          <a:p>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That price is the risk incurred by the CIO and his or her staff</a:t>
            </a:r>
            <a:r>
              <a:rPr lang="en-US" sz="1000" kern="1200" baseline="0" dirty="0" smtClean="0">
                <a:solidFill>
                  <a:schemeClr val="tx1"/>
                </a:solidFill>
                <a:latin typeface="+mn-lt"/>
                <a:ea typeface="+mn-ea"/>
                <a:cs typeface="+mn-cs"/>
              </a:rPr>
              <a:t> because</a:t>
            </a:r>
            <a:r>
              <a:rPr lang="en-US" sz="1000" kern="1200" dirty="0" smtClean="0">
                <a:solidFill>
                  <a:schemeClr val="tx1"/>
                </a:solidFill>
                <a:latin typeface="+mn-lt"/>
                <a:ea typeface="+mn-ea"/>
                <a:cs typeface="+mn-cs"/>
              </a:rPr>
              <a:t> system integrity can be lost in the “clouds.”</a:t>
            </a:r>
          </a:p>
          <a:p>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For Virtualization and Cloud to fulfill their promise…</a:t>
            </a:r>
          </a:p>
          <a:p>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They must be delivered on a solid Foundation…</a:t>
            </a:r>
          </a:p>
          <a:p>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one that limits CIO risk to the same level (or lower) than conventional technologies! </a:t>
            </a:r>
            <a:endParaRPr lang="en-US" sz="10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16179EC1-D809-420C-9769-EC83408E5EE9}" type="slidenum">
              <a:rPr lang="de-DE" smtClean="0"/>
              <a:pPr>
                <a:defRPr/>
              </a:pPr>
              <a:t>34</a:t>
            </a:fld>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That Foundation is the Virtualization Foundation.</a:t>
            </a:r>
          </a:p>
          <a:p>
            <a:endParaRPr lang="en-US" dirty="0" smtClean="0"/>
          </a:p>
          <a:p>
            <a:r>
              <a:rPr lang="en-US" dirty="0" smtClean="0"/>
              <a:t>The ConsoleWorks</a:t>
            </a:r>
            <a:r>
              <a:rPr lang="en-US" baseline="0" dirty="0" smtClean="0"/>
              <a:t> </a:t>
            </a:r>
            <a:r>
              <a:rPr lang="en-US" dirty="0" smtClean="0"/>
              <a:t>Virtualization</a:t>
            </a:r>
            <a:r>
              <a:rPr lang="en-US" baseline="0" dirty="0" smtClean="0"/>
              <a:t> Foundation:</a:t>
            </a:r>
          </a:p>
          <a:p>
            <a:endParaRPr lang="en-US" baseline="0" dirty="0" smtClean="0"/>
          </a:p>
          <a:p>
            <a:pPr>
              <a:buFont typeface="Arial" pitchFamily="34" charset="0"/>
              <a:buChar char="•"/>
            </a:pPr>
            <a:r>
              <a:rPr lang="en-US" baseline="0" dirty="0" smtClean="0"/>
              <a:t> Tracks VMs and Applications, tying them to the host machines they move across</a:t>
            </a:r>
          </a:p>
          <a:p>
            <a:pPr>
              <a:buFont typeface="Arial" pitchFamily="34" charset="0"/>
              <a:buChar char="•"/>
            </a:pPr>
            <a:endParaRPr lang="en-US" baseline="0" dirty="0" smtClean="0"/>
          </a:p>
          <a:p>
            <a:pPr>
              <a:buFont typeface="Arial" pitchFamily="34" charset="0"/>
              <a:buChar char="•"/>
            </a:pPr>
            <a:r>
              <a:rPr lang="en-US" baseline="0" dirty="0" smtClean="0"/>
              <a:t> It secures virtual and physical interfaces to provide integrated role-based access and control</a:t>
            </a:r>
          </a:p>
          <a:p>
            <a:pPr>
              <a:buFont typeface="Arial" pitchFamily="34" charset="0"/>
              <a:buChar char="•"/>
            </a:pPr>
            <a:endParaRPr lang="en-US" baseline="0" dirty="0" smtClean="0"/>
          </a:p>
          <a:p>
            <a:pPr>
              <a:buFont typeface="Arial" pitchFamily="34" charset="0"/>
              <a:buChar char="•"/>
            </a:pPr>
            <a:r>
              <a:rPr lang="en-US" baseline="0" dirty="0" smtClean="0"/>
              <a:t> It detects the events from these interfaces, creating a “living history” of events and actions regardless of Application and VM movement</a:t>
            </a:r>
          </a:p>
          <a:p>
            <a:pPr>
              <a:buFont typeface="Arial" pitchFamily="34" charset="0"/>
              <a:buChar char="•"/>
            </a:pPr>
            <a:endParaRPr lang="en-US" baseline="0" dirty="0" smtClean="0"/>
          </a:p>
          <a:p>
            <a:pPr>
              <a:buFont typeface="Arial" pitchFamily="34" charset="0"/>
              <a:buChar char="•"/>
            </a:pPr>
            <a:r>
              <a:rPr lang="en-US" baseline="0" dirty="0" smtClean="0"/>
              <a:t> It manages, logs, correlates, and reports on Applications, VMs, and host hardware as a unified system of record</a:t>
            </a:r>
          </a:p>
          <a:p>
            <a:pPr>
              <a:buFont typeface="Arial" pitchFamily="34" charset="0"/>
              <a:buNone/>
            </a:pPr>
            <a:endParaRPr lang="en-US" baseline="0" dirty="0" smtClean="0"/>
          </a:p>
          <a:p>
            <a:pPr>
              <a:buFont typeface="Arial" pitchFamily="34" charset="0"/>
              <a:buNone/>
            </a:pPr>
            <a:r>
              <a:rPr lang="en-US" baseline="0" dirty="0" smtClean="0"/>
              <a:t>The Virtualization Foundation bridges the VM – Cloud gap, with a foundation that restores system integrity,</a:t>
            </a:r>
          </a:p>
          <a:p>
            <a:pPr>
              <a:buFont typeface="Arial" pitchFamily="34" charset="0"/>
              <a:buNone/>
            </a:pPr>
            <a:endParaRPr lang="en-US" baseline="0" dirty="0" smtClean="0"/>
          </a:p>
          <a:p>
            <a:pPr>
              <a:buFont typeface="Arial" pitchFamily="34" charset="0"/>
              <a:buNone/>
            </a:pPr>
            <a:r>
              <a:rPr lang="en-US" baseline="0" dirty="0" smtClean="0"/>
              <a:t>eliminating the risk, and fulfilling the promise.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16179EC1-D809-420C-9769-EC83408E5EE9}" type="slidenum">
              <a:rPr lang="de-DE" smtClean="0"/>
              <a:pPr>
                <a:defRPr/>
              </a:pPr>
              <a:t>35</a:t>
            </a:fld>
            <a:endParaRPr 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We</a:t>
            </a:r>
            <a:r>
              <a:rPr lang="de-DE" dirty="0" smtClean="0"/>
              <a:t> do not </a:t>
            </a:r>
            <a:r>
              <a:rPr lang="de-DE" dirty="0" err="1" smtClean="0"/>
              <a:t>conpete</a:t>
            </a:r>
            <a:r>
              <a:rPr lang="de-DE" dirty="0" smtClean="0"/>
              <a:t> </a:t>
            </a:r>
            <a:r>
              <a:rPr lang="de-DE" dirty="0" err="1" smtClean="0"/>
              <a:t>with</a:t>
            </a:r>
            <a:r>
              <a:rPr lang="de-DE" dirty="0" smtClean="0"/>
              <a:t> </a:t>
            </a:r>
            <a:r>
              <a:rPr lang="de-DE" dirty="0" err="1" smtClean="0"/>
              <a:t>products</a:t>
            </a:r>
            <a:r>
              <a:rPr lang="de-DE" dirty="0" smtClean="0"/>
              <a:t> </a:t>
            </a:r>
            <a:r>
              <a:rPr lang="de-DE" dirty="0" err="1" smtClean="0"/>
              <a:t>like</a:t>
            </a:r>
            <a:r>
              <a:rPr lang="de-DE" dirty="0" smtClean="0"/>
              <a:t> BMC, Tivoli, HP OV,….</a:t>
            </a:r>
          </a:p>
          <a:p>
            <a:r>
              <a:rPr lang="de-DE" dirty="0" err="1" smtClean="0"/>
              <a:t>They</a:t>
            </a:r>
            <a:r>
              <a:rPr lang="de-DE" dirty="0" smtClean="0"/>
              <a:t> </a:t>
            </a:r>
            <a:r>
              <a:rPr lang="de-DE" dirty="0" err="1" smtClean="0"/>
              <a:t>only</a:t>
            </a:r>
            <a:r>
              <a:rPr lang="de-DE" baseline="0" dirty="0" smtClean="0"/>
              <a:t> </a:t>
            </a:r>
            <a:r>
              <a:rPr lang="de-DE" baseline="0" dirty="0" err="1" smtClean="0"/>
              <a:t>monitor</a:t>
            </a:r>
            <a:r>
              <a:rPr lang="de-DE" baseline="0" dirty="0" smtClean="0"/>
              <a:t>, </a:t>
            </a:r>
            <a:r>
              <a:rPr lang="de-DE" baseline="0" dirty="0" err="1" smtClean="0"/>
              <a:t>they</a:t>
            </a:r>
            <a:r>
              <a:rPr lang="de-DE" baseline="0" dirty="0" smtClean="0"/>
              <a:t> do not </a:t>
            </a:r>
            <a:r>
              <a:rPr lang="de-DE" baseline="0" dirty="0" err="1" smtClean="0"/>
              <a:t>provide</a:t>
            </a:r>
            <a:r>
              <a:rPr lang="de-DE" baseline="0" dirty="0" smtClean="0"/>
              <a:t> </a:t>
            </a:r>
            <a:r>
              <a:rPr lang="de-DE" baseline="0" dirty="0" err="1" smtClean="0"/>
              <a:t>path</a:t>
            </a:r>
            <a:r>
              <a:rPr lang="de-DE" baseline="0" dirty="0" smtClean="0"/>
              <a:t> </a:t>
            </a:r>
            <a:r>
              <a:rPr lang="de-DE" baseline="0" dirty="0" err="1" smtClean="0"/>
              <a:t>to</a:t>
            </a:r>
            <a:r>
              <a:rPr lang="de-DE" baseline="0" dirty="0" smtClean="0"/>
              <a:t> </a:t>
            </a:r>
            <a:r>
              <a:rPr lang="de-DE" baseline="0" dirty="0" err="1" smtClean="0"/>
              <a:t>asset</a:t>
            </a:r>
            <a:r>
              <a:rPr lang="de-DE" baseline="0" dirty="0" smtClean="0"/>
              <a:t> </a:t>
            </a:r>
            <a:r>
              <a:rPr lang="de-DE" baseline="0" dirty="0" err="1" smtClean="0"/>
              <a:t>for</a:t>
            </a:r>
            <a:r>
              <a:rPr lang="de-DE" baseline="0" dirty="0" smtClean="0"/>
              <a:t> </a:t>
            </a:r>
            <a:r>
              <a:rPr lang="de-DE" baseline="0" dirty="0" err="1" smtClean="0"/>
              <a:t>remediation</a:t>
            </a:r>
            <a:r>
              <a:rPr lang="de-DE" baseline="0" dirty="0" smtClean="0"/>
              <a:t> </a:t>
            </a:r>
            <a:r>
              <a:rPr lang="de-DE" baseline="0" dirty="0" err="1" smtClean="0"/>
              <a:t>action</a:t>
            </a:r>
            <a:endParaRPr lang="de-DE" dirty="0"/>
          </a:p>
        </p:txBody>
      </p:sp>
      <p:sp>
        <p:nvSpPr>
          <p:cNvPr id="4" name="Foliennummernplatzhalter 3"/>
          <p:cNvSpPr>
            <a:spLocks noGrp="1"/>
          </p:cNvSpPr>
          <p:nvPr>
            <p:ph type="sldNum" sz="quarter" idx="10"/>
          </p:nvPr>
        </p:nvSpPr>
        <p:spPr/>
        <p:txBody>
          <a:bodyPr/>
          <a:lstStyle/>
          <a:p>
            <a:pPr>
              <a:defRPr/>
            </a:pPr>
            <a:fld id="{16179EC1-D809-420C-9769-EC83408E5EE9}" type="slidenum">
              <a:rPr lang="de-DE" smtClean="0"/>
              <a:pPr>
                <a:defRPr/>
              </a:pPr>
              <a:t>38</a:t>
            </a:fld>
            <a:endParaRPr lang="de-DE"/>
          </a:p>
        </p:txBody>
      </p:sp>
    </p:spTree>
    <p:extLst>
      <p:ext uri="{BB962C8B-B14F-4D97-AF65-F5344CB8AC3E}">
        <p14:creationId xmlns:p14="http://schemas.microsoft.com/office/powerpoint/2010/main" xmlns="" val="40475368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de-DE" sz="2000" dirty="0" err="1" smtClean="0"/>
              <a:t>serial</a:t>
            </a:r>
            <a:r>
              <a:rPr lang="de-DE" sz="2000" dirty="0" smtClean="0"/>
              <a:t> </a:t>
            </a:r>
            <a:r>
              <a:rPr lang="de-DE" sz="2000" dirty="0" err="1" smtClean="0"/>
              <a:t>console</a:t>
            </a:r>
            <a:r>
              <a:rPr lang="de-DE" sz="2000" dirty="0" smtClean="0"/>
              <a:t> </a:t>
            </a:r>
            <a:r>
              <a:rPr lang="de-DE" sz="2000" dirty="0" err="1" smtClean="0"/>
              <a:t>port</a:t>
            </a:r>
            <a:r>
              <a:rPr lang="de-DE" sz="2000" dirty="0" smtClean="0"/>
              <a:t>, </a:t>
            </a:r>
            <a:r>
              <a:rPr lang="de-DE" sz="2000" dirty="0" err="1" smtClean="0"/>
              <a:t>service</a:t>
            </a:r>
            <a:r>
              <a:rPr lang="de-DE" sz="2000" dirty="0" smtClean="0"/>
              <a:t> </a:t>
            </a:r>
            <a:r>
              <a:rPr lang="de-DE" sz="2000" dirty="0" err="1" smtClean="0"/>
              <a:t>processor</a:t>
            </a:r>
            <a:r>
              <a:rPr lang="de-DE" sz="2000" dirty="0" smtClean="0"/>
              <a:t>, </a:t>
            </a:r>
            <a:r>
              <a:rPr lang="de-DE" sz="2000" dirty="0" err="1" smtClean="0"/>
              <a:t>baseboard</a:t>
            </a:r>
            <a:r>
              <a:rPr lang="de-DE" sz="2000" dirty="0" smtClean="0"/>
              <a:t> </a:t>
            </a:r>
            <a:r>
              <a:rPr lang="de-DE" sz="2000" dirty="0" err="1" smtClean="0"/>
              <a:t>management</a:t>
            </a:r>
            <a:r>
              <a:rPr lang="de-DE" sz="2000" dirty="0" smtClean="0"/>
              <a:t> </a:t>
            </a:r>
            <a:r>
              <a:rPr lang="de-DE" sz="2000" dirty="0" err="1" smtClean="0"/>
              <a:t>controller</a:t>
            </a:r>
            <a:r>
              <a:rPr lang="de-DE" sz="2000" dirty="0" smtClean="0"/>
              <a:t> (BMC), </a:t>
            </a:r>
            <a:r>
              <a:rPr lang="de-DE" sz="2000" dirty="0" err="1" smtClean="0"/>
              <a:t>management</a:t>
            </a:r>
            <a:r>
              <a:rPr lang="de-DE" sz="2000" dirty="0" smtClean="0"/>
              <a:t> </a:t>
            </a:r>
            <a:r>
              <a:rPr lang="de-DE" sz="2000" dirty="0" err="1" smtClean="0"/>
              <a:t>frontend</a:t>
            </a:r>
            <a:r>
              <a:rPr lang="de-DE" sz="2000" dirty="0" smtClean="0"/>
              <a:t>, </a:t>
            </a:r>
            <a:r>
              <a:rPr lang="de-DE" sz="2000" dirty="0" err="1" smtClean="0"/>
              <a:t>chassis</a:t>
            </a:r>
            <a:r>
              <a:rPr lang="de-DE" sz="2000" dirty="0" smtClean="0"/>
              <a:t> </a:t>
            </a:r>
            <a:r>
              <a:rPr lang="de-DE" sz="2000" dirty="0" err="1" smtClean="0"/>
              <a:t>management</a:t>
            </a:r>
            <a:r>
              <a:rPr lang="de-DE" sz="2000" dirty="0" smtClean="0"/>
              <a:t> </a:t>
            </a:r>
            <a:r>
              <a:rPr lang="de-DE" sz="2000" dirty="0" err="1" smtClean="0"/>
              <a:t>system</a:t>
            </a:r>
            <a:endParaRPr lang="de-DE" sz="2000" dirty="0" smtClean="0"/>
          </a:p>
          <a:p>
            <a:endParaRPr lang="de-DE" dirty="0"/>
          </a:p>
        </p:txBody>
      </p:sp>
      <p:sp>
        <p:nvSpPr>
          <p:cNvPr id="4" name="Foliennummernplatzhalter 3"/>
          <p:cNvSpPr>
            <a:spLocks noGrp="1"/>
          </p:cNvSpPr>
          <p:nvPr>
            <p:ph type="sldNum" sz="quarter" idx="10"/>
          </p:nvPr>
        </p:nvSpPr>
        <p:spPr/>
        <p:txBody>
          <a:bodyPr/>
          <a:lstStyle/>
          <a:p>
            <a:pPr>
              <a:defRPr/>
            </a:pPr>
            <a:fld id="{16179EC1-D809-420C-9769-EC83408E5EE9}" type="slidenum">
              <a:rPr lang="de-DE" smtClean="0"/>
              <a:pPr>
                <a:defRPr/>
              </a:pPr>
              <a:t>40</a:t>
            </a:fld>
            <a:endParaRPr lang="de-DE"/>
          </a:p>
        </p:txBody>
      </p:sp>
    </p:spTree>
    <p:extLst>
      <p:ext uri="{BB962C8B-B14F-4D97-AF65-F5344CB8AC3E}">
        <p14:creationId xmlns:p14="http://schemas.microsoft.com/office/powerpoint/2010/main" xmlns="" val="18617740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000" b="0" i="0" u="none" strike="noStrike" kern="1200" baseline="0" dirty="0" smtClean="0">
                <a:solidFill>
                  <a:schemeClr val="tx1"/>
                </a:solidFill>
                <a:latin typeface="Calibri" pitchFamily="34" charset="0"/>
                <a:ea typeface="+mn-ea"/>
                <a:cs typeface="+mn-cs"/>
              </a:rPr>
              <a:t>1 The information sources that make up your computing infrastructure provide</a:t>
            </a:r>
          </a:p>
          <a:p>
            <a:r>
              <a:rPr lang="en-US" sz="1000" b="0" i="0" u="none" strike="noStrike" kern="1200" baseline="0" dirty="0" smtClean="0">
                <a:solidFill>
                  <a:schemeClr val="tx1"/>
                </a:solidFill>
                <a:latin typeface="Calibri" pitchFamily="34" charset="0"/>
                <a:ea typeface="+mn-ea"/>
                <a:cs typeface="+mn-cs"/>
              </a:rPr>
              <a:t>a constant stream of data on their status: how things are, what they and the</a:t>
            </a:r>
          </a:p>
          <a:p>
            <a:r>
              <a:rPr lang="en-US" sz="1000" b="0" i="0" u="none" strike="noStrike" kern="1200" baseline="0" dirty="0" smtClean="0">
                <a:solidFill>
                  <a:schemeClr val="tx1"/>
                </a:solidFill>
                <a:latin typeface="Calibri" pitchFamily="34" charset="0"/>
                <a:ea typeface="+mn-ea"/>
                <a:cs typeface="+mn-cs"/>
              </a:rPr>
              <a:t>things they know about are doing, and what’s being done to them.</a:t>
            </a:r>
          </a:p>
          <a:p>
            <a:r>
              <a:rPr lang="en-US" sz="1000" b="0" i="0" u="none" strike="noStrike" kern="1200" baseline="0" dirty="0" smtClean="0">
                <a:solidFill>
                  <a:schemeClr val="tx1"/>
                </a:solidFill>
                <a:latin typeface="Calibri" pitchFamily="34" charset="0"/>
                <a:ea typeface="+mn-ea"/>
                <a:cs typeface="+mn-cs"/>
              </a:rPr>
              <a:t>2 </a:t>
            </a:r>
            <a:r>
              <a:rPr lang="en-US" sz="1000" b="0" i="0" u="none" strike="noStrike" kern="1200" baseline="0" dirty="0" err="1" smtClean="0">
                <a:solidFill>
                  <a:schemeClr val="tx1"/>
                </a:solidFill>
                <a:latin typeface="Calibri" pitchFamily="34" charset="0"/>
                <a:ea typeface="+mn-ea"/>
                <a:cs typeface="+mn-cs"/>
              </a:rPr>
              <a:t>ConsoleWorks</a:t>
            </a:r>
            <a:r>
              <a:rPr lang="en-US" sz="1000" b="0" i="0" u="none" strike="noStrike" kern="1200" baseline="0" dirty="0" smtClean="0">
                <a:solidFill>
                  <a:schemeClr val="tx1"/>
                </a:solidFill>
                <a:latin typeface="Calibri" pitchFamily="34" charset="0"/>
                <a:ea typeface="+mn-ea"/>
                <a:cs typeface="+mn-cs"/>
              </a:rPr>
              <a:t> captures those messages, </a:t>
            </a:r>
          </a:p>
          <a:p>
            <a:r>
              <a:rPr lang="en-US" sz="1000" b="0" i="0" u="none" strike="noStrike" kern="1200" baseline="0" dirty="0" smtClean="0">
                <a:solidFill>
                  <a:schemeClr val="tx1"/>
                </a:solidFill>
                <a:latin typeface="Calibri" pitchFamily="34" charset="0"/>
                <a:ea typeface="+mn-ea"/>
                <a:cs typeface="+mn-cs"/>
              </a:rPr>
              <a:t>3 logs all activity on the managed</a:t>
            </a:r>
          </a:p>
          <a:p>
            <a:r>
              <a:rPr lang="en-US" sz="1000" b="0" i="0" u="none" strike="noStrike" kern="1200" baseline="0" dirty="0" smtClean="0">
                <a:solidFill>
                  <a:schemeClr val="tx1"/>
                </a:solidFill>
                <a:latin typeface="Calibri" pitchFamily="34" charset="0"/>
                <a:ea typeface="+mn-ea"/>
                <a:cs typeface="+mn-cs"/>
              </a:rPr>
              <a:t>infrastructure, and </a:t>
            </a:r>
          </a:p>
          <a:p>
            <a:r>
              <a:rPr lang="en-US" sz="1000" b="0" i="0" u="none" strike="noStrike" kern="1200" baseline="0" dirty="0" smtClean="0">
                <a:solidFill>
                  <a:schemeClr val="tx1"/>
                </a:solidFill>
                <a:latin typeface="Calibri" pitchFamily="34" charset="0"/>
                <a:ea typeface="+mn-ea"/>
                <a:cs typeface="+mn-cs"/>
              </a:rPr>
              <a:t>4 scans the information for issues of interest. When it finds</a:t>
            </a:r>
          </a:p>
          <a:p>
            <a:r>
              <a:rPr lang="en-US" sz="1000" b="0" i="0" u="none" strike="noStrike" kern="1200" baseline="0" dirty="0" smtClean="0">
                <a:solidFill>
                  <a:schemeClr val="tx1"/>
                </a:solidFill>
                <a:latin typeface="Calibri" pitchFamily="34" charset="0"/>
                <a:ea typeface="+mn-ea"/>
                <a:cs typeface="+mn-cs"/>
              </a:rPr>
              <a:t>an issue, </a:t>
            </a:r>
          </a:p>
          <a:p>
            <a:r>
              <a:rPr lang="en-US" sz="1000" b="0" i="0" u="none" strike="noStrike" kern="1200" baseline="0" dirty="0" smtClean="0">
                <a:solidFill>
                  <a:schemeClr val="tx1"/>
                </a:solidFill>
                <a:latin typeface="Calibri" pitchFamily="34" charset="0"/>
                <a:ea typeface="+mn-ea"/>
                <a:cs typeface="+mn-cs"/>
              </a:rPr>
              <a:t>5 </a:t>
            </a:r>
            <a:r>
              <a:rPr lang="en-US" sz="1000" b="0" i="0" u="none" strike="noStrike" kern="1200" baseline="0" dirty="0" err="1" smtClean="0">
                <a:solidFill>
                  <a:schemeClr val="tx1"/>
                </a:solidFill>
                <a:latin typeface="Calibri" pitchFamily="34" charset="0"/>
                <a:ea typeface="+mn-ea"/>
                <a:cs typeface="+mn-cs"/>
              </a:rPr>
              <a:t>ConsoleWorks</a:t>
            </a:r>
            <a:r>
              <a:rPr lang="en-US" sz="1000" b="0" i="0" u="none" strike="noStrike" kern="1200" baseline="0" dirty="0" smtClean="0">
                <a:solidFill>
                  <a:schemeClr val="tx1"/>
                </a:solidFill>
                <a:latin typeface="Calibri" pitchFamily="34" charset="0"/>
                <a:ea typeface="+mn-ea"/>
                <a:cs typeface="+mn-cs"/>
              </a:rPr>
              <a:t> declares (and logs) an Event, sends out alerts, and</a:t>
            </a:r>
          </a:p>
          <a:p>
            <a:r>
              <a:rPr lang="en-US" sz="1000" b="0" i="0" u="none" strike="noStrike" kern="1200" baseline="0" dirty="0" smtClean="0">
                <a:solidFill>
                  <a:schemeClr val="tx1"/>
                </a:solidFill>
                <a:latin typeface="Calibri" pitchFamily="34" charset="0"/>
                <a:ea typeface="+mn-ea"/>
                <a:cs typeface="+mn-cs"/>
              </a:rPr>
              <a:t>6 initiates pre-configured automatic Actions to fix the problem. For more</a:t>
            </a:r>
          </a:p>
          <a:p>
            <a:r>
              <a:rPr lang="en-US" sz="1000" b="0" i="0" u="none" strike="noStrike" kern="1200" baseline="0" dirty="0" smtClean="0">
                <a:solidFill>
                  <a:schemeClr val="tx1"/>
                </a:solidFill>
                <a:latin typeface="Calibri" pitchFamily="34" charset="0"/>
                <a:ea typeface="+mn-ea"/>
                <a:cs typeface="+mn-cs"/>
              </a:rPr>
              <a:t>complex problems, </a:t>
            </a:r>
            <a:r>
              <a:rPr lang="en-US" sz="1000" b="0" i="0" u="none" strike="noStrike" kern="1200" baseline="0" dirty="0" err="1" smtClean="0">
                <a:solidFill>
                  <a:schemeClr val="tx1"/>
                </a:solidFill>
                <a:latin typeface="Calibri" pitchFamily="34" charset="0"/>
                <a:ea typeface="+mn-ea"/>
                <a:cs typeface="+mn-cs"/>
              </a:rPr>
              <a:t>ConsoleWorks</a:t>
            </a:r>
            <a:r>
              <a:rPr lang="en-US" sz="1000" b="0" i="0" u="none" strike="noStrike" kern="1200" baseline="0" dirty="0" smtClean="0">
                <a:solidFill>
                  <a:schemeClr val="tx1"/>
                </a:solidFill>
                <a:latin typeface="Calibri" pitchFamily="34" charset="0"/>
                <a:ea typeface="+mn-ea"/>
                <a:cs typeface="+mn-cs"/>
              </a:rPr>
              <a:t> provides </a:t>
            </a:r>
          </a:p>
          <a:p>
            <a:r>
              <a:rPr lang="en-US" sz="1000" b="0" i="0" u="none" strike="noStrike" kern="1200" baseline="0" dirty="0" smtClean="0">
                <a:solidFill>
                  <a:schemeClr val="tx1"/>
                </a:solidFill>
                <a:latin typeface="Calibri" pitchFamily="34" charset="0"/>
                <a:ea typeface="+mn-ea"/>
                <a:cs typeface="+mn-cs"/>
              </a:rPr>
              <a:t>6 access to the troubled asset for</a:t>
            </a:r>
          </a:p>
          <a:p>
            <a:r>
              <a:rPr lang="en-US" sz="1000" b="0" i="0" u="none" strike="noStrike" kern="1200" baseline="0" dirty="0" smtClean="0">
                <a:solidFill>
                  <a:schemeClr val="tx1"/>
                </a:solidFill>
                <a:latin typeface="Calibri" pitchFamily="34" charset="0"/>
                <a:ea typeface="+mn-ea"/>
                <a:cs typeface="+mn-cs"/>
              </a:rPr>
              <a:t>manual remediation 7. </a:t>
            </a:r>
          </a:p>
          <a:p>
            <a:r>
              <a:rPr lang="en-US" sz="1000" b="1" i="0" u="none" strike="noStrike" kern="1200" baseline="0" dirty="0" smtClean="0">
                <a:solidFill>
                  <a:schemeClr val="tx1"/>
                </a:solidFill>
                <a:latin typeface="Calibri" pitchFamily="34" charset="0"/>
                <a:ea typeface="+mn-ea"/>
                <a:cs typeface="+mn-cs"/>
              </a:rPr>
              <a:t>Note. </a:t>
            </a:r>
            <a:r>
              <a:rPr lang="en-US" sz="1000" b="0" i="0" u="none" strike="noStrike" kern="1200" baseline="0" dirty="0" smtClean="0">
                <a:solidFill>
                  <a:schemeClr val="tx1"/>
                </a:solidFill>
                <a:latin typeface="Calibri" pitchFamily="34" charset="0"/>
                <a:ea typeface="+mn-ea"/>
                <a:cs typeface="+mn-cs"/>
              </a:rPr>
              <a:t>All the remediation activity is logged.</a:t>
            </a:r>
            <a:endParaRPr lang="de-DE" dirty="0"/>
          </a:p>
        </p:txBody>
      </p:sp>
      <p:sp>
        <p:nvSpPr>
          <p:cNvPr id="4" name="Foliennummernplatzhalter 3"/>
          <p:cNvSpPr>
            <a:spLocks noGrp="1"/>
          </p:cNvSpPr>
          <p:nvPr>
            <p:ph type="sldNum" sz="quarter" idx="10"/>
          </p:nvPr>
        </p:nvSpPr>
        <p:spPr/>
        <p:txBody>
          <a:bodyPr/>
          <a:lstStyle/>
          <a:p>
            <a:pPr>
              <a:defRPr/>
            </a:pPr>
            <a:fld id="{16179EC1-D809-420C-9769-EC83408E5EE9}" type="slidenum">
              <a:rPr lang="de-DE" smtClean="0"/>
              <a:pPr>
                <a:defRPr/>
              </a:pPr>
              <a:t>41</a:t>
            </a:fld>
            <a:endParaRPr lang="de-DE"/>
          </a:p>
        </p:txBody>
      </p:sp>
    </p:spTree>
    <p:extLst>
      <p:ext uri="{BB962C8B-B14F-4D97-AF65-F5344CB8AC3E}">
        <p14:creationId xmlns:p14="http://schemas.microsoft.com/office/powerpoint/2010/main" xmlns="" val="18984646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Rot="1" noChangeAspect="1" noChangeArrowheads="1"/>
          </p:cNvSpPr>
          <p:nvPr>
            <p:ph type="sldImg"/>
          </p:nvPr>
        </p:nvSpPr>
        <p:spPr bwMode="auto">
          <a:xfrm>
            <a:off x="2857500" y="514350"/>
            <a:ext cx="3429000" cy="2571750"/>
          </a:xfrm>
          <a:prstGeom prst="rect">
            <a:avLst/>
          </a:prstGeom>
          <a:solidFill>
            <a:srgbClr val="FFFFFF"/>
          </a:solidFill>
          <a:ln>
            <a:solidFill>
              <a:srgbClr val="000000"/>
            </a:solidFill>
            <a:miter lim="800000"/>
            <a:headEnd/>
            <a:tailEnd/>
          </a:ln>
        </p:spPr>
      </p:sp>
      <p:sp>
        <p:nvSpPr>
          <p:cNvPr id="11266" name="Rectangle 2"/>
          <p:cNvSpPr>
            <a:spLocks noGrp="1" noChangeArrowheads="1"/>
          </p:cNvSpPr>
          <p:nvPr>
            <p:ph type="body" idx="1"/>
          </p:nvPr>
        </p:nvSpPr>
        <p:spPr bwMode="auto">
          <a:xfrm>
            <a:off x="914400" y="3257550"/>
            <a:ext cx="7315200" cy="30861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txBody>
          <a:bodyPr/>
          <a:lstStyle/>
          <a:p>
            <a:pPr marL="41275">
              <a:spcBef>
                <a:spcPts val="413"/>
              </a:spcBef>
            </a:pPr>
            <a:r>
              <a:rPr lang="en-US" dirty="0">
                <a:solidFill>
                  <a:srgbClr val="000000"/>
                </a:solidFill>
                <a:latin typeface="Lucida Grande" charset="0"/>
                <a:ea typeface="Lucida Grande" charset="0"/>
                <a:cs typeface="Lucida Grande" charset="0"/>
                <a:sym typeface="Lucida Grande" charset="0"/>
              </a:rPr>
              <a:t>Take a look  at where in this technology stack the service processor is relative to the log management solution.</a:t>
            </a:r>
          </a:p>
          <a:p>
            <a:pPr marL="41275">
              <a:spcBef>
                <a:spcPts val="413"/>
              </a:spcBef>
            </a:pPr>
            <a:r>
              <a:rPr lang="en-US" dirty="0">
                <a:solidFill>
                  <a:srgbClr val="000000"/>
                </a:solidFill>
                <a:latin typeface="Lucida Grande" charset="0"/>
                <a:ea typeface="Lucida Grande" charset="0"/>
                <a:cs typeface="Lucida Grande" charset="0"/>
                <a:sym typeface="Lucida Grande" charset="0"/>
              </a:rPr>
              <a:t>Lets review it a bit closer….NEXT </a:t>
            </a:r>
            <a:r>
              <a:rPr lang="en-US" dirty="0" smtClean="0">
                <a:solidFill>
                  <a:srgbClr val="000000"/>
                </a:solidFill>
                <a:latin typeface="Lucida Grande" charset="0"/>
                <a:ea typeface="Lucida Grande" charset="0"/>
                <a:cs typeface="Lucida Grande" charset="0"/>
                <a:sym typeface="Lucida Grande" charset="0"/>
              </a:rPr>
              <a:t>SLIDE</a:t>
            </a:r>
          </a:p>
          <a:p>
            <a:pPr marL="41275">
              <a:spcBef>
                <a:spcPts val="413"/>
              </a:spcBef>
            </a:pPr>
            <a:endParaRPr lang="en-US" dirty="0" smtClean="0">
              <a:solidFill>
                <a:srgbClr val="000000"/>
              </a:solidFill>
              <a:latin typeface="Lucida Grande" charset="0"/>
              <a:ea typeface="Lucida Grande" charset="0"/>
              <a:cs typeface="Lucida Grande" charset="0"/>
              <a:sym typeface="Lucida Grande" charset="0"/>
            </a:endParaRPr>
          </a:p>
          <a:p>
            <a:pPr marL="41275">
              <a:spcBef>
                <a:spcPts val="413"/>
              </a:spcBef>
            </a:pPr>
            <a:r>
              <a:rPr lang="en-US" dirty="0" smtClean="0">
                <a:solidFill>
                  <a:srgbClr val="000000"/>
                </a:solidFill>
                <a:latin typeface="Lucida Grande" charset="0"/>
                <a:ea typeface="Lucida Grande" charset="0"/>
                <a:cs typeface="Lucida Grande" charset="0"/>
                <a:sym typeface="Lucida Grande" charset="0"/>
              </a:rPr>
              <a:t>We log and can do the stuff with the system</a:t>
            </a:r>
          </a:p>
          <a:p>
            <a:pPr marL="41275">
              <a:spcBef>
                <a:spcPts val="413"/>
              </a:spcBef>
            </a:pPr>
            <a:r>
              <a:rPr lang="en-US" dirty="0" smtClean="0">
                <a:solidFill>
                  <a:srgbClr val="000000"/>
                </a:solidFill>
                <a:latin typeface="Lucida Grande" charset="0"/>
                <a:ea typeface="Lucida Grande" charset="0"/>
                <a:cs typeface="Lucida Grande" charset="0"/>
                <a:sym typeface="Lucida Grande" charset="0"/>
              </a:rPr>
              <a:t>We are NOT reliant on health of system!</a:t>
            </a:r>
          </a:p>
          <a:p>
            <a:pPr marL="41275">
              <a:spcBef>
                <a:spcPts val="413"/>
              </a:spcBef>
            </a:pPr>
            <a:endParaRPr lang="en-US" dirty="0" smtClean="0">
              <a:solidFill>
                <a:srgbClr val="000000"/>
              </a:solidFill>
              <a:latin typeface="Lucida Grande" charset="0"/>
              <a:ea typeface="Lucida Grande" charset="0"/>
              <a:cs typeface="Lucida Grande" charset="0"/>
              <a:sym typeface="Lucida Grande" charset="0"/>
            </a:endParaRPr>
          </a:p>
          <a:p>
            <a:pPr marL="41275">
              <a:spcBef>
                <a:spcPts val="413"/>
              </a:spcBef>
            </a:pPr>
            <a:r>
              <a:rPr lang="en-US" dirty="0" smtClean="0">
                <a:solidFill>
                  <a:srgbClr val="000000"/>
                </a:solidFill>
                <a:latin typeface="Lucida Grande" charset="0"/>
                <a:ea typeface="Lucida Grande" charset="0"/>
                <a:cs typeface="Lucida Grande" charset="0"/>
                <a:sym typeface="Lucida Grande" charset="0"/>
              </a:rPr>
              <a:t>We manage IT infrastructure from the foundational level,</a:t>
            </a:r>
            <a:r>
              <a:rPr lang="en-US" baseline="0" dirty="0" smtClean="0">
                <a:solidFill>
                  <a:srgbClr val="000000"/>
                </a:solidFill>
                <a:latin typeface="Lucida Grande" charset="0"/>
                <a:ea typeface="Lucida Grande" charset="0"/>
                <a:cs typeface="Lucida Grande" charset="0"/>
                <a:sym typeface="Lucida Grande" charset="0"/>
              </a:rPr>
              <a:t> from the point power is ON, but nothing else is on!!</a:t>
            </a:r>
            <a:endParaRPr lang="en-US" dirty="0">
              <a:solidFill>
                <a:srgbClr val="000000"/>
              </a:solidFill>
              <a:latin typeface="Lucida Grande" charset="0"/>
              <a:ea typeface="Lucida Grande" charset="0"/>
              <a:cs typeface="Lucida Grande" charset="0"/>
              <a:sym typeface="Lucida Grande"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Module </a:t>
            </a:r>
            <a:r>
              <a:rPr lang="de-DE" dirty="0" err="1" smtClean="0"/>
              <a:t>is</a:t>
            </a:r>
            <a:r>
              <a:rPr lang="de-DE" dirty="0" smtClean="0"/>
              <a:t> a </a:t>
            </a:r>
            <a:r>
              <a:rPr lang="de-DE" dirty="0" err="1" smtClean="0"/>
              <a:t>marketing</a:t>
            </a:r>
            <a:r>
              <a:rPr lang="de-DE" dirty="0" smtClean="0"/>
              <a:t> </a:t>
            </a:r>
            <a:r>
              <a:rPr lang="de-DE" dirty="0" err="1" smtClean="0"/>
              <a:t>name</a:t>
            </a:r>
            <a:r>
              <a:rPr lang="de-DE" dirty="0" smtClean="0"/>
              <a:t> </a:t>
            </a:r>
            <a:r>
              <a:rPr lang="de-DE" dirty="0" err="1" smtClean="0"/>
              <a:t>for</a:t>
            </a:r>
            <a:r>
              <a:rPr lang="de-DE" dirty="0" smtClean="0"/>
              <a:t> </a:t>
            </a:r>
            <a:r>
              <a:rPr lang="de-DE" dirty="0" err="1" smtClean="0"/>
              <a:t>structure</a:t>
            </a:r>
            <a:endParaRPr lang="de-DE" dirty="0" smtClean="0"/>
          </a:p>
          <a:p>
            <a:r>
              <a:rPr lang="de-DE" dirty="0" err="1" smtClean="0"/>
              <a:t>Usgae</a:t>
            </a:r>
            <a:r>
              <a:rPr lang="de-DE" dirty="0" smtClean="0"/>
              <a:t> </a:t>
            </a:r>
            <a:r>
              <a:rPr lang="de-DE" dirty="0" err="1" smtClean="0"/>
              <a:t>by</a:t>
            </a:r>
            <a:r>
              <a:rPr lang="de-DE" dirty="0" smtClean="0"/>
              <a:t> </a:t>
            </a:r>
            <a:r>
              <a:rPr lang="de-DE" dirty="0" err="1" smtClean="0"/>
              <a:t>customers</a:t>
            </a:r>
            <a:r>
              <a:rPr lang="de-DE" dirty="0" smtClean="0"/>
              <a:t> </a:t>
            </a:r>
            <a:r>
              <a:rPr lang="de-DE" dirty="0" err="1" smtClean="0"/>
              <a:t>of</a:t>
            </a:r>
            <a:r>
              <a:rPr lang="de-DE" dirty="0" smtClean="0"/>
              <a:t> CW ITFM </a:t>
            </a:r>
            <a:r>
              <a:rPr lang="de-DE" dirty="0" err="1" smtClean="0"/>
              <a:t>created</a:t>
            </a:r>
            <a:r>
              <a:rPr lang="de-DE" dirty="0" smtClean="0"/>
              <a:t> </a:t>
            </a:r>
            <a:r>
              <a:rPr lang="de-DE" dirty="0" err="1" smtClean="0"/>
              <a:t>the</a:t>
            </a:r>
            <a:r>
              <a:rPr lang="de-DE" dirty="0" smtClean="0"/>
              <a:t> „</a:t>
            </a:r>
            <a:r>
              <a:rPr lang="de-DE" dirty="0" err="1" smtClean="0"/>
              <a:t>modules</a:t>
            </a:r>
            <a:r>
              <a:rPr lang="de-DE" dirty="0" smtClean="0"/>
              <a:t>“</a:t>
            </a:r>
          </a:p>
          <a:p>
            <a:endParaRPr lang="de-DE" dirty="0"/>
          </a:p>
        </p:txBody>
      </p:sp>
      <p:sp>
        <p:nvSpPr>
          <p:cNvPr id="4" name="Foliennummernplatzhalter 3"/>
          <p:cNvSpPr>
            <a:spLocks noGrp="1"/>
          </p:cNvSpPr>
          <p:nvPr>
            <p:ph type="sldNum" sz="quarter" idx="10"/>
          </p:nvPr>
        </p:nvSpPr>
        <p:spPr/>
        <p:txBody>
          <a:bodyPr/>
          <a:lstStyle/>
          <a:p>
            <a:pPr>
              <a:defRPr/>
            </a:pPr>
            <a:fld id="{16179EC1-D809-420C-9769-EC83408E5EE9}" type="slidenum">
              <a:rPr lang="de-DE" smtClean="0"/>
              <a:pPr>
                <a:defRPr/>
              </a:pPr>
              <a:t>45</a:t>
            </a:fld>
            <a:endParaRPr lang="de-DE"/>
          </a:p>
        </p:txBody>
      </p:sp>
    </p:spTree>
    <p:extLst>
      <p:ext uri="{BB962C8B-B14F-4D97-AF65-F5344CB8AC3E}">
        <p14:creationId xmlns:p14="http://schemas.microsoft.com/office/powerpoint/2010/main" xmlns="" val="4885113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Predefined</a:t>
            </a:r>
            <a:r>
              <a:rPr lang="de-DE" dirty="0" smtClean="0"/>
              <a:t> </a:t>
            </a:r>
            <a:r>
              <a:rPr lang="de-DE" dirty="0" err="1" smtClean="0"/>
              <a:t>events</a:t>
            </a:r>
            <a:r>
              <a:rPr lang="de-DE" dirty="0" smtClean="0"/>
              <a:t>  (IEM) </a:t>
            </a:r>
            <a:r>
              <a:rPr lang="de-DE" dirty="0" err="1" smtClean="0"/>
              <a:t>come</a:t>
            </a:r>
            <a:r>
              <a:rPr lang="de-DE" dirty="0" smtClean="0"/>
              <a:t> </a:t>
            </a:r>
            <a:r>
              <a:rPr lang="de-DE" dirty="0" err="1" smtClean="0"/>
              <a:t>directly</a:t>
            </a:r>
            <a:r>
              <a:rPr lang="de-DE" dirty="0" smtClean="0"/>
              <a:t> </a:t>
            </a:r>
            <a:r>
              <a:rPr lang="de-DE" dirty="0" err="1" smtClean="0"/>
              <a:t>from</a:t>
            </a:r>
            <a:r>
              <a:rPr lang="de-DE" dirty="0" smtClean="0"/>
              <a:t> </a:t>
            </a:r>
            <a:r>
              <a:rPr lang="de-DE" dirty="0" err="1" smtClean="0"/>
              <a:t>the</a:t>
            </a:r>
            <a:r>
              <a:rPr lang="de-DE" dirty="0" smtClean="0"/>
              <a:t> </a:t>
            </a:r>
            <a:r>
              <a:rPr lang="de-DE" dirty="0" err="1" smtClean="0"/>
              <a:t>vendors</a:t>
            </a:r>
            <a:r>
              <a:rPr lang="de-DE" dirty="0" smtClean="0"/>
              <a:t>!</a:t>
            </a:r>
          </a:p>
          <a:p>
            <a:endParaRPr lang="de-DE" dirty="0" smtClean="0"/>
          </a:p>
          <a:p>
            <a:r>
              <a:rPr lang="de-DE" dirty="0" smtClean="0"/>
              <a:t>Adaptive = </a:t>
            </a:r>
            <a:r>
              <a:rPr lang="de-DE" dirty="0" err="1" smtClean="0"/>
              <a:t>stuff</a:t>
            </a:r>
            <a:r>
              <a:rPr lang="de-DE" dirty="0" smtClean="0"/>
              <a:t> </a:t>
            </a:r>
            <a:r>
              <a:rPr lang="de-DE" dirty="0" err="1" smtClean="0"/>
              <a:t>from</a:t>
            </a:r>
            <a:r>
              <a:rPr lang="de-DE" dirty="0" smtClean="0"/>
              <a:t> log </a:t>
            </a:r>
            <a:r>
              <a:rPr lang="de-DE" dirty="0" err="1" smtClean="0"/>
              <a:t>file</a:t>
            </a:r>
            <a:r>
              <a:rPr lang="de-DE" dirty="0" smtClean="0"/>
              <a:t> on </a:t>
            </a:r>
            <a:r>
              <a:rPr lang="de-DE" dirty="0" err="1" smtClean="0"/>
              <a:t>how</a:t>
            </a:r>
            <a:r>
              <a:rPr lang="de-DE" dirty="0" smtClean="0"/>
              <a:t> </a:t>
            </a:r>
            <a:r>
              <a:rPr lang="de-DE" dirty="0" err="1" smtClean="0"/>
              <a:t>problem</a:t>
            </a:r>
            <a:r>
              <a:rPr lang="de-DE" dirty="0" smtClean="0"/>
              <a:t> was </a:t>
            </a:r>
            <a:r>
              <a:rPr lang="de-DE" dirty="0" err="1" smtClean="0"/>
              <a:t>solved</a:t>
            </a:r>
            <a:r>
              <a:rPr lang="de-DE" dirty="0" smtClean="0"/>
              <a:t> </a:t>
            </a:r>
            <a:r>
              <a:rPr lang="de-DE" dirty="0" err="1" smtClean="0"/>
              <a:t>can</a:t>
            </a:r>
            <a:r>
              <a:rPr lang="de-DE" dirty="0" smtClean="0"/>
              <a:t> </a:t>
            </a:r>
            <a:r>
              <a:rPr lang="de-DE" dirty="0" err="1" smtClean="0"/>
              <a:t>be</a:t>
            </a:r>
            <a:r>
              <a:rPr lang="de-DE" dirty="0" smtClean="0"/>
              <a:t> </a:t>
            </a:r>
            <a:r>
              <a:rPr lang="de-DE" dirty="0" err="1" smtClean="0"/>
              <a:t>added</a:t>
            </a:r>
            <a:r>
              <a:rPr lang="de-DE" dirty="0" smtClean="0"/>
              <a:t>, so </a:t>
            </a:r>
            <a:r>
              <a:rPr lang="de-DE" dirty="0" err="1" smtClean="0"/>
              <a:t>next</a:t>
            </a:r>
            <a:r>
              <a:rPr lang="de-DE" dirty="0" smtClean="0"/>
              <a:t> time </a:t>
            </a:r>
            <a:r>
              <a:rPr lang="de-DE" dirty="0" err="1" smtClean="0"/>
              <a:t>time</a:t>
            </a:r>
            <a:r>
              <a:rPr lang="de-DE" dirty="0" smtClean="0"/>
              <a:t> </a:t>
            </a:r>
            <a:r>
              <a:rPr lang="de-DE" dirty="0" err="1" smtClean="0"/>
              <a:t>is</a:t>
            </a:r>
            <a:r>
              <a:rPr lang="de-DE" dirty="0" smtClean="0"/>
              <a:t> </a:t>
            </a:r>
            <a:r>
              <a:rPr lang="de-DE" dirty="0" err="1" smtClean="0"/>
              <a:t>saved</a:t>
            </a:r>
            <a:r>
              <a:rPr lang="de-DE" dirty="0" smtClean="0"/>
              <a:t>!!</a:t>
            </a:r>
            <a:endParaRPr lang="de-DE" dirty="0"/>
          </a:p>
        </p:txBody>
      </p:sp>
      <p:sp>
        <p:nvSpPr>
          <p:cNvPr id="4" name="Foliennummernplatzhalter 3"/>
          <p:cNvSpPr>
            <a:spLocks noGrp="1"/>
          </p:cNvSpPr>
          <p:nvPr>
            <p:ph type="sldNum" sz="quarter" idx="10"/>
          </p:nvPr>
        </p:nvSpPr>
        <p:spPr/>
        <p:txBody>
          <a:bodyPr/>
          <a:lstStyle/>
          <a:p>
            <a:pPr>
              <a:defRPr/>
            </a:pPr>
            <a:fld id="{16179EC1-D809-420C-9769-EC83408E5EE9}" type="slidenum">
              <a:rPr lang="de-DE" smtClean="0"/>
              <a:pPr>
                <a:defRPr/>
              </a:pPr>
              <a:t>46</a:t>
            </a:fld>
            <a:endParaRPr lang="de-DE"/>
          </a:p>
        </p:txBody>
      </p:sp>
    </p:spTree>
    <p:extLst>
      <p:ext uri="{BB962C8B-B14F-4D97-AF65-F5344CB8AC3E}">
        <p14:creationId xmlns:p14="http://schemas.microsoft.com/office/powerpoint/2010/main" xmlns="" val="1972228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000" b="0" kern="1200" baseline="0" dirty="0" smtClean="0">
                <a:solidFill>
                  <a:schemeClr val="tx1"/>
                </a:solidFill>
                <a:effectLst/>
                <a:latin typeface="Calibri" pitchFamily="34" charset="0"/>
                <a:ea typeface="+mn-ea"/>
                <a:cs typeface="+mn-cs"/>
              </a:rPr>
              <a:t>Carnegie Mellon University's </a:t>
            </a:r>
            <a:r>
              <a:rPr lang="en-US" sz="1000" b="0" i="1" kern="1200" baseline="0" dirty="0" smtClean="0">
                <a:solidFill>
                  <a:schemeClr val="tx1"/>
                </a:solidFill>
                <a:effectLst/>
                <a:latin typeface="Calibri" pitchFamily="34" charset="0"/>
                <a:ea typeface="+mn-ea"/>
                <a:cs typeface="+mn-cs"/>
              </a:rPr>
              <a:t>Computer Emergency Response Team</a:t>
            </a:r>
            <a:r>
              <a:rPr lang="en-US" sz="1000" b="0" kern="1200" baseline="0" dirty="0" smtClean="0">
                <a:solidFill>
                  <a:schemeClr val="tx1"/>
                </a:solidFill>
                <a:effectLst/>
                <a:latin typeface="Calibri" pitchFamily="34" charset="0"/>
                <a:ea typeface="+mn-ea"/>
                <a:cs typeface="+mn-cs"/>
              </a:rPr>
              <a:t>.</a:t>
            </a:r>
            <a:br>
              <a:rPr lang="en-US" sz="1000" b="0" kern="1200" baseline="0" dirty="0" smtClean="0">
                <a:solidFill>
                  <a:schemeClr val="tx1"/>
                </a:solidFill>
                <a:effectLst/>
                <a:latin typeface="Calibri" pitchFamily="34" charset="0"/>
                <a:ea typeface="+mn-ea"/>
                <a:cs typeface="+mn-cs"/>
              </a:rPr>
            </a:br>
            <a:endParaRPr lang="en-US" sz="1000" b="0" u="none" strike="noStrike" kern="1200" baseline="0" dirty="0" smtClean="0">
              <a:solidFill>
                <a:schemeClr val="tx1"/>
              </a:solidFill>
              <a:effectLst/>
              <a:latin typeface="Calibri" pitchFamily="34" charset="0"/>
              <a:ea typeface="+mn-ea"/>
              <a:cs typeface="+mn-cs"/>
            </a:endParaRPr>
          </a:p>
          <a:p>
            <a:r>
              <a:rPr lang="en-US" sz="1000" b="0" i="1" kern="1200" baseline="0" dirty="0" smtClean="0">
                <a:solidFill>
                  <a:schemeClr val="tx1"/>
                </a:solidFill>
                <a:effectLst/>
                <a:latin typeface="Calibri" pitchFamily="34" charset="0"/>
                <a:ea typeface="+mn-ea"/>
                <a:cs typeface="+mn-cs"/>
              </a:rPr>
              <a:t>www.</a:t>
            </a:r>
            <a:r>
              <a:rPr lang="en-US" sz="1000" b="1" i="1" kern="1200" baseline="0" dirty="0" smtClean="0">
                <a:solidFill>
                  <a:schemeClr val="tx1"/>
                </a:solidFill>
                <a:effectLst/>
                <a:latin typeface="Calibri" pitchFamily="34" charset="0"/>
                <a:ea typeface="+mn-ea"/>
                <a:cs typeface="+mn-cs"/>
              </a:rPr>
              <a:t>cert</a:t>
            </a:r>
            <a:r>
              <a:rPr lang="en-US" sz="1000" b="0" i="1" kern="1200" baseline="0" dirty="0" smtClean="0">
                <a:solidFill>
                  <a:schemeClr val="tx1"/>
                </a:solidFill>
                <a:effectLst/>
                <a:latin typeface="Calibri" pitchFamily="34" charset="0"/>
                <a:ea typeface="+mn-ea"/>
                <a:cs typeface="+mn-cs"/>
              </a:rPr>
              <a:t>.org</a:t>
            </a:r>
            <a:endParaRPr lang="de-DE" dirty="0"/>
          </a:p>
        </p:txBody>
      </p:sp>
      <p:sp>
        <p:nvSpPr>
          <p:cNvPr id="4" name="Foliennummernplatzhalter 3"/>
          <p:cNvSpPr>
            <a:spLocks noGrp="1"/>
          </p:cNvSpPr>
          <p:nvPr>
            <p:ph type="sldNum" sz="quarter" idx="10"/>
          </p:nvPr>
        </p:nvSpPr>
        <p:spPr/>
        <p:txBody>
          <a:bodyPr/>
          <a:lstStyle/>
          <a:p>
            <a:pPr>
              <a:defRPr/>
            </a:pPr>
            <a:fld id="{16179EC1-D809-420C-9769-EC83408E5EE9}" type="slidenum">
              <a:rPr lang="de-DE" smtClean="0"/>
              <a:pPr>
                <a:defRPr/>
              </a:pPr>
              <a:t>9</a:t>
            </a:fld>
            <a:endParaRPr lang="de-DE"/>
          </a:p>
        </p:txBody>
      </p:sp>
    </p:spTree>
    <p:extLst>
      <p:ext uri="{BB962C8B-B14F-4D97-AF65-F5344CB8AC3E}">
        <p14:creationId xmlns:p14="http://schemas.microsoft.com/office/powerpoint/2010/main" xmlns="" val="24270213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Bis auf </a:t>
            </a:r>
            <a:r>
              <a:rPr lang="de-DE" dirty="0" err="1" smtClean="0"/>
              <a:t>windows</a:t>
            </a:r>
            <a:r>
              <a:rPr lang="de-DE" dirty="0" smtClean="0"/>
              <a:t> gibt es überall 64bit native </a:t>
            </a:r>
            <a:r>
              <a:rPr lang="de-DE" dirty="0" err="1" smtClean="0"/>
              <a:t>versions</a:t>
            </a:r>
            <a:endParaRPr lang="de-DE" dirty="0"/>
          </a:p>
        </p:txBody>
      </p:sp>
      <p:sp>
        <p:nvSpPr>
          <p:cNvPr id="4" name="Foliennummernplatzhalter 3"/>
          <p:cNvSpPr>
            <a:spLocks noGrp="1"/>
          </p:cNvSpPr>
          <p:nvPr>
            <p:ph type="sldNum" sz="quarter" idx="10"/>
          </p:nvPr>
        </p:nvSpPr>
        <p:spPr/>
        <p:txBody>
          <a:bodyPr/>
          <a:lstStyle/>
          <a:p>
            <a:pPr>
              <a:defRPr/>
            </a:pPr>
            <a:fld id="{16179EC1-D809-420C-9769-EC83408E5EE9}" type="slidenum">
              <a:rPr lang="de-DE" smtClean="0"/>
              <a:pPr>
                <a:defRPr/>
              </a:pPr>
              <a:t>48</a:t>
            </a:fld>
            <a:endParaRPr lang="de-DE"/>
          </a:p>
        </p:txBody>
      </p:sp>
    </p:spTree>
    <p:extLst>
      <p:ext uri="{BB962C8B-B14F-4D97-AF65-F5344CB8AC3E}">
        <p14:creationId xmlns:p14="http://schemas.microsoft.com/office/powerpoint/2010/main" xmlns="" val="12180324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CBEDBBD7-96C7-4344-872B-D81DBCF2A0EA}" type="slidenum">
              <a:rPr lang="de-DE">
                <a:solidFill>
                  <a:prstClr val="black"/>
                </a:solidFill>
              </a:rPr>
              <a:pPr/>
              <a:t>55</a:t>
            </a:fld>
            <a:endParaRPr lang="de-DE">
              <a:solidFill>
                <a:prstClr val="black"/>
              </a:solidFill>
            </a:endParaRPr>
          </a:p>
        </p:txBody>
      </p:sp>
      <p:sp>
        <p:nvSpPr>
          <p:cNvPr id="7171" name="Rectangle 7"/>
          <p:cNvSpPr txBox="1">
            <a:spLocks noGrp="1" noChangeArrowheads="1"/>
          </p:cNvSpPr>
          <p:nvPr/>
        </p:nvSpPr>
        <p:spPr bwMode="auto">
          <a:xfrm>
            <a:off x="5183717" y="6517482"/>
            <a:ext cx="3960283" cy="340519"/>
          </a:xfrm>
          <a:prstGeom prst="rect">
            <a:avLst/>
          </a:prstGeom>
          <a:noFill/>
          <a:ln w="9525">
            <a:noFill/>
            <a:miter lim="800000"/>
            <a:headEnd/>
            <a:tailEnd/>
          </a:ln>
        </p:spPr>
        <p:txBody>
          <a:bodyPr lIns="94824" tIns="47416" rIns="94824" bIns="47416" anchor="b"/>
          <a:lstStyle/>
          <a:p>
            <a:pPr algn="r" defTabSz="947738"/>
            <a:fld id="{9488701D-E83C-4940-95AA-6EABC9739826}" type="slidenum">
              <a:rPr lang="en-GB" sz="1300">
                <a:solidFill>
                  <a:prstClr val="black"/>
                </a:solidFill>
              </a:rPr>
              <a:pPr algn="r" defTabSz="947738"/>
              <a:t>55</a:t>
            </a:fld>
            <a:endParaRPr lang="en-GB" sz="1300" dirty="0">
              <a:solidFill>
                <a:prstClr val="black"/>
              </a:solidFill>
            </a:endParaRPr>
          </a:p>
        </p:txBody>
      </p:sp>
      <p:sp>
        <p:nvSpPr>
          <p:cNvPr id="7172" name="Rectangle 2"/>
          <p:cNvSpPr>
            <a:spLocks noGrp="1" noRot="1" noChangeAspect="1" noChangeArrowheads="1" noTextEdit="1"/>
          </p:cNvSpPr>
          <p:nvPr>
            <p:ph type="sldImg"/>
          </p:nvPr>
        </p:nvSpPr>
        <p:spPr>
          <a:xfrm>
            <a:off x="2857500" y="514350"/>
            <a:ext cx="3430588" cy="2573338"/>
          </a:xfrm>
          <a:ln/>
        </p:spPr>
      </p:sp>
      <p:sp>
        <p:nvSpPr>
          <p:cNvPr id="7173" name="Rectangle 3"/>
          <p:cNvSpPr>
            <a:spLocks noGrp="1" noChangeArrowheads="1"/>
          </p:cNvSpPr>
          <p:nvPr>
            <p:ph type="body" idx="1"/>
          </p:nvPr>
        </p:nvSpPr>
        <p:spPr>
          <a:xfrm>
            <a:off x="1219200" y="3257550"/>
            <a:ext cx="6705600" cy="3086100"/>
          </a:xfrm>
          <a:noFill/>
          <a:ln/>
        </p:spPr>
        <p:txBody>
          <a:bodyPr lIns="94824" tIns="47416" rIns="94824" bIns="47416"/>
          <a:lstStyle/>
          <a:p>
            <a:pPr eaLnBrk="1" hangingPunct="1"/>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Foundation Management software from TDi Technologies delivers value in</a:t>
            </a:r>
            <a:r>
              <a:rPr lang="en-US" baseline="0" dirty="0" smtClean="0"/>
              <a:t> that gap in five areas:</a:t>
            </a:r>
          </a:p>
          <a:p>
            <a:endParaRPr lang="en-US" baseline="0" dirty="0" smtClean="0"/>
          </a:p>
          <a:p>
            <a:pPr marL="228600" indent="-228600">
              <a:buAutoNum type="arabicParenR"/>
            </a:pPr>
            <a:r>
              <a:rPr lang="en-US" baseline="0" dirty="0" smtClean="0"/>
              <a:t>Defense against the Insider Threat through foundation security and auditable records generation</a:t>
            </a:r>
          </a:p>
          <a:p>
            <a:pPr marL="228600" indent="-228600">
              <a:buAutoNum type="arabicParenR"/>
            </a:pPr>
            <a:endParaRPr lang="en-US" baseline="0" dirty="0" smtClean="0"/>
          </a:p>
          <a:p>
            <a:pPr marL="228600" indent="-228600">
              <a:buAutoNum type="arabicParenR"/>
            </a:pPr>
            <a:r>
              <a:rPr lang="en-US" baseline="0" dirty="0" smtClean="0"/>
              <a:t>Compliance within the infrastructure for Compliance Incident avoidance and for Auditing</a:t>
            </a:r>
          </a:p>
          <a:p>
            <a:pPr marL="228600" indent="-228600">
              <a:buAutoNum type="arabicParenR"/>
            </a:pPr>
            <a:endParaRPr lang="en-US" baseline="0" dirty="0" smtClean="0"/>
          </a:p>
          <a:p>
            <a:pPr marL="228600" indent="-228600">
              <a:buAutoNum type="arabicParenR"/>
            </a:pPr>
            <a:r>
              <a:rPr lang="en-US" baseline="0" dirty="0" smtClean="0"/>
              <a:t>Optimization and automation of IT Operations that increases reliability and availability while reducing costs</a:t>
            </a:r>
          </a:p>
          <a:p>
            <a:pPr marL="228600" indent="-228600">
              <a:buAutoNum type="arabicParenR"/>
            </a:pPr>
            <a:endParaRPr lang="en-US" baseline="0" dirty="0" smtClean="0"/>
          </a:p>
          <a:p>
            <a:pPr marL="228600" indent="-228600">
              <a:buAutoNum type="arabicParenR"/>
            </a:pPr>
            <a:r>
              <a:rPr lang="en-US" baseline="0" dirty="0" smtClean="0"/>
              <a:t>The ability to proactively monitor and manage the delivery of IT Services against Service Level Agreements and other KPIs</a:t>
            </a:r>
          </a:p>
          <a:p>
            <a:pPr marL="228600" indent="-228600">
              <a:buAutoNum type="arabicParenR"/>
            </a:pPr>
            <a:endParaRPr lang="en-US" baseline="0" dirty="0" smtClean="0"/>
          </a:p>
          <a:p>
            <a:pPr marL="228600" indent="-228600">
              <a:buAutoNum type="arabicParenR"/>
            </a:pPr>
            <a:r>
              <a:rPr lang="en-US" baseline="0" dirty="0" smtClean="0"/>
              <a:t>And the ability to extend this benefits to Virtualization technologies and Cloud Computing</a:t>
            </a:r>
            <a:endParaRPr lang="en-US" dirty="0"/>
          </a:p>
        </p:txBody>
      </p:sp>
      <p:sp>
        <p:nvSpPr>
          <p:cNvPr id="4" name="Slide Number Placeholder 3"/>
          <p:cNvSpPr>
            <a:spLocks noGrp="1"/>
          </p:cNvSpPr>
          <p:nvPr>
            <p:ph type="sldNum" sz="quarter" idx="10"/>
          </p:nvPr>
        </p:nvSpPr>
        <p:spPr/>
        <p:txBody>
          <a:bodyPr/>
          <a:lstStyle/>
          <a:p>
            <a:pPr>
              <a:defRPr/>
            </a:pPr>
            <a:fld id="{16179EC1-D809-420C-9769-EC83408E5EE9}" type="slidenum">
              <a:rPr lang="de-DE" smtClean="0">
                <a:solidFill>
                  <a:prstClr val="black"/>
                </a:solidFill>
              </a:rPr>
              <a:pPr>
                <a:defRPr/>
              </a:pPr>
              <a:t>13</a:t>
            </a:fld>
            <a:endParaRPr lang="de-DE">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contrast, traditional approaches use either log forwarding or they install agents on devices.</a:t>
            </a:r>
          </a:p>
          <a:p>
            <a:endParaRPr lang="en-US" baseline="0" dirty="0" smtClean="0"/>
          </a:p>
          <a:p>
            <a:r>
              <a:rPr lang="en-US" baseline="0" dirty="0" smtClean="0"/>
              <a:t>In these traditional approaches, devices that are not actively on the production network effectively “disappear” from the management view.</a:t>
            </a:r>
          </a:p>
          <a:p>
            <a:endParaRPr lang="en-US" baseline="0" dirty="0" smtClean="0"/>
          </a:p>
          <a:p>
            <a:r>
              <a:rPr lang="en-US" baseline="0" dirty="0" smtClean="0"/>
              <a:t>It’s like cutting the main communication line.</a:t>
            </a:r>
          </a:p>
          <a:p>
            <a:endParaRPr lang="en-US" baseline="0" dirty="0" smtClean="0"/>
          </a:p>
          <a:p>
            <a:r>
              <a:rPr lang="en-US" baseline="0" dirty="0" smtClean="0"/>
              <a:t>Traditional approaches have NO visibility into IT devices that are not actively on the production network.</a:t>
            </a:r>
            <a:endParaRPr lang="en-US" dirty="0"/>
          </a:p>
        </p:txBody>
      </p:sp>
      <p:sp>
        <p:nvSpPr>
          <p:cNvPr id="4" name="Slide Number Placeholder 3"/>
          <p:cNvSpPr>
            <a:spLocks noGrp="1"/>
          </p:cNvSpPr>
          <p:nvPr>
            <p:ph type="sldNum" sz="quarter" idx="10"/>
          </p:nvPr>
        </p:nvSpPr>
        <p:spPr/>
        <p:txBody>
          <a:bodyPr/>
          <a:lstStyle/>
          <a:p>
            <a:pPr>
              <a:defRPr/>
            </a:pPr>
            <a:fld id="{16179EC1-D809-420C-9769-EC83408E5EE9}" type="slidenum">
              <a:rPr lang="de-DE" smtClean="0">
                <a:solidFill>
                  <a:prstClr val="black"/>
                </a:solidFill>
              </a:rPr>
              <a:pPr>
                <a:defRPr/>
              </a:pPr>
              <a:t>14</a:t>
            </a:fld>
            <a:endParaRPr lang="de-DE">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*Note – this slide is primarily here to “connect the dots” if</a:t>
            </a:r>
            <a:r>
              <a:rPr lang="en-US" baseline="0" dirty="0" smtClean="0"/>
              <a:t> someone has a hard time understanding what and where a “serial interface” is! This slide is completely optional.</a:t>
            </a:r>
          </a:p>
          <a:p>
            <a:endParaRPr lang="en-US" baseline="0" dirty="0" smtClean="0"/>
          </a:p>
          <a:p>
            <a:r>
              <a:rPr lang="en-US" dirty="0" smtClean="0"/>
              <a:t>Serial interfaces are hardware</a:t>
            </a:r>
            <a:r>
              <a:rPr lang="en-US" baseline="0" dirty="0" smtClean="0"/>
              <a:t> that is either embedded directly into the motherboard of an IT device or that attach to the motherboard. Serial interfaces have been included in almost every IT device manufactured since 2005.</a:t>
            </a:r>
          </a:p>
          <a:p>
            <a:endParaRPr lang="en-US" baseline="0" dirty="0" smtClean="0"/>
          </a:p>
          <a:p>
            <a:r>
              <a:rPr lang="en-US" baseline="0" dirty="0" smtClean="0"/>
              <a:t>The serial interface is “live” any time there is power to the chassis of the device – even when the device is “turned off.” Serial interfaces are used for initial configuration, reconfiguration, maintenance, troubleshooting and repair.</a:t>
            </a:r>
          </a:p>
          <a:p>
            <a:endParaRPr lang="en-US" baseline="0" dirty="0" smtClean="0"/>
          </a:p>
          <a:p>
            <a:r>
              <a:rPr lang="en-US" baseline="0" dirty="0" smtClean="0"/>
              <a:t>Serial interfaces are very important because they provide the highest level of authority to a device. Through a serial interface connection, you can change BIOS, load operating systems, install drivers, provision hardware – and everything else that the device is capable of doing! Serial interfaces are sometimes called service ports or service processors, because they are often used to perform device servicing. They may also be called “baseboard management controllers” along with many vendor-specific names such as ALOM, ILO and DRAC.</a:t>
            </a:r>
          </a:p>
          <a:p>
            <a:endParaRPr lang="en-US" baseline="0" dirty="0" smtClean="0"/>
          </a:p>
          <a:p>
            <a:r>
              <a:rPr lang="en-US" baseline="0" dirty="0" smtClean="0"/>
              <a:t>A common example of a serial interface that most of us can relate to is a home router. Home routers have an internet or wan port that also acts as the serial interface to the router. If you are physically connected to this interface with a computer, you can log onto the routers serial console and change any settings on the device – including disabling security. The main difference is that IT devices have separate physical ports for this function.</a:t>
            </a:r>
          </a:p>
          <a:p>
            <a:endParaRPr lang="en-US" baseline="0" dirty="0" smtClean="0"/>
          </a:p>
          <a:p>
            <a:r>
              <a:rPr lang="en-US" baseline="0" dirty="0" smtClean="0"/>
              <a:t>*optional* As a side note, have you ever considered the ramifications of home internet when the “technician” comes in and sets up your service? They go into that serial interface and setup the router, and while they are there they could easily add a computer address into your router that would give the computer with that address access to your internet connection and your home network! This is a simple example of the security vulnerability of these serial interfaces that will be discussed in more detail later in this presentation.</a:t>
            </a:r>
            <a:endParaRPr lang="en-US" dirty="0"/>
          </a:p>
        </p:txBody>
      </p:sp>
      <p:sp>
        <p:nvSpPr>
          <p:cNvPr id="4" name="Slide Number Placeholder 3"/>
          <p:cNvSpPr>
            <a:spLocks noGrp="1"/>
          </p:cNvSpPr>
          <p:nvPr>
            <p:ph type="sldNum" sz="quarter" idx="10"/>
          </p:nvPr>
        </p:nvSpPr>
        <p:spPr/>
        <p:txBody>
          <a:bodyPr/>
          <a:lstStyle/>
          <a:p>
            <a:pPr>
              <a:defRPr/>
            </a:pPr>
            <a:fld id="{16179EC1-D809-420C-9769-EC83408E5EE9}" type="slidenum">
              <a:rPr lang="de-DE" smtClean="0">
                <a:solidFill>
                  <a:prstClr val="black"/>
                </a:solidFill>
              </a:rPr>
              <a:pPr>
                <a:defRPr/>
              </a:pPr>
              <a:t>15</a:t>
            </a:fld>
            <a:endParaRPr lang="de-DE">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how does IT Foundation Management</a:t>
            </a:r>
            <a:r>
              <a:rPr lang="en-US" baseline="0" dirty="0" smtClean="0"/>
              <a:t> bridge this gap?</a:t>
            </a:r>
          </a:p>
          <a:p>
            <a:endParaRPr lang="en-US" baseline="0" dirty="0" smtClean="0"/>
          </a:p>
          <a:p>
            <a:pPr>
              <a:buFont typeface="Arial" pitchFamily="34" charset="0"/>
              <a:buChar char="•"/>
            </a:pPr>
            <a:r>
              <a:rPr lang="en-US" baseline="0" dirty="0" smtClean="0"/>
              <a:t> IT Foundation Management is a bottom-up approach to infrastructure management</a:t>
            </a:r>
          </a:p>
          <a:p>
            <a:pPr>
              <a:buFont typeface="Arial" pitchFamily="34" charset="0"/>
              <a:buChar char="•"/>
            </a:pPr>
            <a:endParaRPr lang="en-US" baseline="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 that uses active connections to the privileged serial interfaces to eliminate this blind spot,</a:t>
            </a:r>
          </a:p>
          <a:p>
            <a:pPr>
              <a:buFont typeface="Arial" pitchFamily="34" charset="0"/>
              <a:buNone/>
            </a:pPr>
            <a:endParaRPr lang="en-US" baseline="0" dirty="0" smtClean="0"/>
          </a:p>
          <a:p>
            <a:pPr>
              <a:buFont typeface="Arial" pitchFamily="34" charset="0"/>
              <a:buChar char="•"/>
            </a:pPr>
            <a:r>
              <a:rPr lang="en-US" baseline="0" dirty="0" smtClean="0"/>
              <a:t> This bottom-up approach eliminates the blind-spot caused by reliance on the normal production network for monitoring activities,</a:t>
            </a:r>
          </a:p>
          <a:p>
            <a:pPr>
              <a:buFont typeface="Arial" pitchFamily="34" charset="0"/>
              <a:buChar char="•"/>
            </a:pPr>
            <a:endParaRPr lang="en-US" baseline="0" dirty="0" smtClean="0"/>
          </a:p>
          <a:p>
            <a:pPr>
              <a:buFont typeface="Arial" pitchFamily="34" charset="0"/>
              <a:buChar char="•"/>
            </a:pPr>
            <a:r>
              <a:rPr lang="en-US" baseline="0" dirty="0" smtClean="0"/>
              <a:t> a blind spot that exists every single time any device is not on the production network; a routine occurrence during configuration, repair, maintenance and reconfiguration</a:t>
            </a:r>
          </a:p>
          <a:p>
            <a:pPr>
              <a:buFont typeface="Arial" pitchFamily="34" charset="0"/>
              <a:buChar char="•"/>
            </a:pPr>
            <a:endParaRPr lang="en-US" baseline="0" dirty="0" smtClean="0"/>
          </a:p>
          <a:p>
            <a:r>
              <a:rPr lang="en-US" baseline="0" dirty="0" smtClean="0"/>
              <a:t>Bridging this gap presents new opportunities to do more with less and to create new business value.</a:t>
            </a:r>
          </a:p>
          <a:p>
            <a:endParaRPr lang="en-US" baseline="0" dirty="0" smtClean="0"/>
          </a:p>
        </p:txBody>
      </p:sp>
      <p:sp>
        <p:nvSpPr>
          <p:cNvPr id="4" name="Slide Number Placeholder 3"/>
          <p:cNvSpPr>
            <a:spLocks noGrp="1"/>
          </p:cNvSpPr>
          <p:nvPr>
            <p:ph type="sldNum" sz="quarter" idx="10"/>
          </p:nvPr>
        </p:nvSpPr>
        <p:spPr/>
        <p:txBody>
          <a:bodyPr/>
          <a:lstStyle/>
          <a:p>
            <a:pPr>
              <a:defRPr/>
            </a:pPr>
            <a:fld id="{16179EC1-D809-420C-9769-EC83408E5EE9}" type="slidenum">
              <a:rPr lang="de-DE" smtClean="0">
                <a:solidFill>
                  <a:prstClr val="black"/>
                </a:solidFill>
              </a:rPr>
              <a:pPr>
                <a:defRPr/>
              </a:pPr>
              <a:t>16</a:t>
            </a:fld>
            <a:endParaRPr lang="de-DE">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first area of business value is Defending against the Insider Threat with the Defense Foundation.</a:t>
            </a:r>
            <a:endParaRPr lang="en-US" dirty="0"/>
          </a:p>
        </p:txBody>
      </p:sp>
      <p:sp>
        <p:nvSpPr>
          <p:cNvPr id="4" name="Slide Number Placeholder 3"/>
          <p:cNvSpPr>
            <a:spLocks noGrp="1"/>
          </p:cNvSpPr>
          <p:nvPr>
            <p:ph type="sldNum" sz="quarter" idx="10"/>
          </p:nvPr>
        </p:nvSpPr>
        <p:spPr/>
        <p:txBody>
          <a:bodyPr/>
          <a:lstStyle/>
          <a:p>
            <a:pPr>
              <a:defRPr/>
            </a:pPr>
            <a:fld id="{16179EC1-D809-420C-9769-EC83408E5EE9}" type="slidenum">
              <a:rPr lang="de-DE" smtClean="0">
                <a:solidFill>
                  <a:prstClr val="black"/>
                </a:solidFill>
              </a:rPr>
              <a:pPr>
                <a:defRPr/>
              </a:pPr>
              <a:t>17</a:t>
            </a:fld>
            <a:endParaRPr lang="de-DE">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When</a:t>
            </a:r>
            <a:r>
              <a:rPr lang="en-US" baseline="0" dirty="0" smtClean="0"/>
              <a:t> it comes to the Insider Threat, there is no one more “inside” than the people who maintain your IT Infrastructure.</a:t>
            </a:r>
          </a:p>
          <a:p>
            <a:endParaRPr lang="en-US" baseline="0" dirty="0" smtClean="0"/>
          </a:p>
          <a:p>
            <a:r>
              <a:rPr lang="en-US" baseline="0" dirty="0" smtClean="0"/>
              <a:t>Traditional approaches turn a blind eye to these insiders leaving no real answers to questions like:</a:t>
            </a:r>
          </a:p>
          <a:p>
            <a:endParaRPr lang="en-US" baseline="0" dirty="0" smtClean="0"/>
          </a:p>
          <a:p>
            <a:pPr>
              <a:buFont typeface="Arial" pitchFamily="34" charset="0"/>
              <a:buChar char="•"/>
            </a:pPr>
            <a:r>
              <a:rPr lang="en-US" dirty="0" smtClean="0"/>
              <a:t> Who has</a:t>
            </a:r>
            <a:r>
              <a:rPr lang="en-US" baseline="0" dirty="0" smtClean="0"/>
              <a:t> access to the master control interfaces on your hardware? Employees? Contractors? Service Techs? Vendors?</a:t>
            </a:r>
          </a:p>
          <a:p>
            <a:pPr>
              <a:buFont typeface="Arial" pitchFamily="34" charset="0"/>
              <a:buChar char="•"/>
            </a:pPr>
            <a:endParaRPr lang="en-US" baseline="0" dirty="0" smtClean="0"/>
          </a:p>
          <a:p>
            <a:pPr>
              <a:buFont typeface="Arial" pitchFamily="34" charset="0"/>
              <a:buChar char="•"/>
            </a:pPr>
            <a:r>
              <a:rPr lang="en-US" baseline="0" dirty="0" smtClean="0"/>
              <a:t> Do you know what they have done, or not done?</a:t>
            </a:r>
          </a:p>
          <a:p>
            <a:pPr>
              <a:buFont typeface="Arial" pitchFamily="34" charset="0"/>
              <a:buChar char="•"/>
            </a:pPr>
            <a:endParaRPr lang="en-US" baseline="0" dirty="0" smtClean="0"/>
          </a:p>
          <a:p>
            <a:pPr>
              <a:buFont typeface="Arial" pitchFamily="34" charset="0"/>
              <a:buChar char="•"/>
            </a:pPr>
            <a:r>
              <a:rPr lang="en-US" baseline="0" dirty="0" smtClean="0"/>
              <a:t> Could they be subject to an emotional stress? Perhaps disgruntled? Passed over for promotion? No raise? Overworked (at least in their opinion)?</a:t>
            </a:r>
          </a:p>
          <a:p>
            <a:endParaRPr lang="en-US" baseline="0" dirty="0" smtClean="0"/>
          </a:p>
          <a:p>
            <a:pPr>
              <a:buFont typeface="Arial" pitchFamily="34" charset="0"/>
              <a:buChar char="•"/>
            </a:pPr>
            <a:r>
              <a:rPr lang="en-US" baseline="0" dirty="0" smtClean="0"/>
              <a:t> Could they be compromised? (like a </a:t>
            </a:r>
            <a:r>
              <a:rPr lang="en-US" baseline="0" dirty="0" err="1" smtClean="0"/>
              <a:t>usb</a:t>
            </a:r>
            <a:r>
              <a:rPr lang="en-US" baseline="0" dirty="0" smtClean="0"/>
              <a:t> stick “left” at their favorite table in Starbucks)</a:t>
            </a:r>
          </a:p>
          <a:p>
            <a:pPr>
              <a:buFont typeface="Arial" pitchFamily="34" charset="0"/>
              <a:buChar char="•"/>
            </a:pPr>
            <a:endParaRPr lang="en-US" baseline="0" dirty="0" smtClean="0"/>
          </a:p>
          <a:p>
            <a:pPr>
              <a:buFont typeface="Arial" pitchFamily="34" charset="0"/>
              <a:buChar char="•"/>
            </a:pPr>
            <a:r>
              <a:rPr lang="en-US" baseline="0" dirty="0" smtClean="0"/>
              <a:t> Do you realize the power they have? That through these master interfaces, they can do ANYTHING?</a:t>
            </a:r>
          </a:p>
          <a:p>
            <a:endParaRPr lang="en-US" baseline="0" dirty="0" smtClean="0"/>
          </a:p>
          <a:p>
            <a:r>
              <a:rPr lang="en-US" baseline="0" dirty="0" smtClean="0">
                <a:solidFill>
                  <a:srgbClr val="FF0000"/>
                </a:solidFill>
              </a:rPr>
              <a:t>FOR YOUR REFERENCE:</a:t>
            </a:r>
          </a:p>
          <a:p>
            <a:r>
              <a:rPr lang="en-US" baseline="0" dirty="0" smtClean="0"/>
              <a:t>Background on one </a:t>
            </a:r>
            <a:r>
              <a:rPr lang="en-US" baseline="0" dirty="0" err="1" smtClean="0"/>
              <a:t>usb</a:t>
            </a:r>
            <a:r>
              <a:rPr lang="en-US" baseline="0" dirty="0" smtClean="0"/>
              <a:t> stick example - A recent study concluded that leaving a </a:t>
            </a:r>
            <a:r>
              <a:rPr lang="en-US" baseline="0" dirty="0" err="1" smtClean="0"/>
              <a:t>usb</a:t>
            </a:r>
            <a:r>
              <a:rPr lang="en-US" baseline="0" dirty="0" smtClean="0"/>
              <a:t> stick at a café or coffee shop like Starbucks is almost certain to end up with the </a:t>
            </a:r>
            <a:r>
              <a:rPr lang="en-US" baseline="0" dirty="0" err="1" smtClean="0"/>
              <a:t>usb</a:t>
            </a:r>
            <a:r>
              <a:rPr lang="en-US" baseline="0" dirty="0" smtClean="0"/>
              <a:t> stick being taken by someone. The first thing that someone does with it? Plug it in and see what’s on it – and when they do they are compromised. If the </a:t>
            </a:r>
            <a:r>
              <a:rPr lang="en-US" baseline="0" dirty="0" err="1" smtClean="0"/>
              <a:t>usb</a:t>
            </a:r>
            <a:r>
              <a:rPr lang="en-US" baseline="0" dirty="0" smtClean="0"/>
              <a:t> is a plant (and this is a documented attack strategy) then malware is likely to be introduced internally within the IT infrastructure. Compromising Insiders only takes a creative and determined outsider for the threat to be all to real.</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16179EC1-D809-420C-9769-EC83408E5EE9}" type="slidenum">
              <a:rPr lang="de-DE" smtClean="0">
                <a:solidFill>
                  <a:prstClr val="black"/>
                </a:solidFill>
              </a:rPr>
              <a:pPr>
                <a:defRPr/>
              </a:pPr>
              <a:t>18</a:t>
            </a:fld>
            <a:endParaRPr lang="de-DE">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11631" name="Rectangle 7"/>
          <p:cNvSpPr>
            <a:spLocks noGrp="1" noChangeArrowheads="1"/>
          </p:cNvSpPr>
          <p:nvPr>
            <p:ph type="ctrTitle"/>
          </p:nvPr>
        </p:nvSpPr>
        <p:spPr>
          <a:xfrm>
            <a:off x="552450" y="3986213"/>
            <a:ext cx="7485063" cy="1081087"/>
          </a:xfrm>
        </p:spPr>
        <p:txBody>
          <a:bodyPr anchor="b"/>
          <a:lstStyle>
            <a:lvl1pPr>
              <a:lnSpc>
                <a:spcPct val="110000"/>
              </a:lnSpc>
              <a:defRPr sz="3200">
                <a:solidFill>
                  <a:schemeClr val="tx1"/>
                </a:solidFill>
              </a:defRPr>
            </a:lvl1pPr>
          </a:lstStyle>
          <a:p>
            <a:r>
              <a:rPr lang="en-US" smtClean="0"/>
              <a:t>Click to edit Master title style</a:t>
            </a:r>
            <a:endParaRPr lang="de-DE"/>
          </a:p>
        </p:txBody>
      </p:sp>
      <p:sp>
        <p:nvSpPr>
          <p:cNvPr id="111632" name="Rectangle 12"/>
          <p:cNvSpPr>
            <a:spLocks noGrp="1" noChangeArrowheads="1"/>
          </p:cNvSpPr>
          <p:nvPr>
            <p:ph type="subTitle" idx="1"/>
          </p:nvPr>
        </p:nvSpPr>
        <p:spPr bwMode="gray">
          <a:xfrm>
            <a:off x="552450" y="5022850"/>
            <a:ext cx="7475538" cy="704850"/>
          </a:xfrm>
        </p:spPr>
        <p:txBody>
          <a:bodyPr tIns="45720" bIns="45720"/>
          <a:lstStyle>
            <a:lvl1pPr marL="0" indent="0">
              <a:buFont typeface="Wingdings" pitchFamily="2" charset="2"/>
              <a:buNone/>
              <a:defRPr sz="2400"/>
            </a:lvl1pPr>
          </a:lstStyle>
          <a:p>
            <a:r>
              <a:rPr lang="en-US" smtClean="0"/>
              <a:t>Click to edit Master subtitle style</a:t>
            </a:r>
            <a:endParaRPr lang="de-DE"/>
          </a:p>
        </p:txBody>
      </p:sp>
      <p:sp>
        <p:nvSpPr>
          <p:cNvPr id="4" name="Rectangle 3"/>
          <p:cNvSpPr>
            <a:spLocks noGrp="1" noChangeArrowheads="1"/>
          </p:cNvSpPr>
          <p:nvPr>
            <p:ph type="ftr" sz="quarter" idx="10"/>
          </p:nvPr>
        </p:nvSpPr>
        <p:spPr>
          <a:xfrm>
            <a:off x="3124199" y="6218592"/>
            <a:ext cx="3099047" cy="476250"/>
          </a:xfrm>
        </p:spPr>
        <p:txBody>
          <a:bodyPr/>
          <a:lstStyle>
            <a:lvl1pPr>
              <a:defRPr smtClean="0">
                <a:solidFill>
                  <a:schemeClr val="tx1"/>
                </a:solidFill>
              </a:defRPr>
            </a:lvl1pPr>
          </a:lstStyle>
          <a:p>
            <a:pPr>
              <a:defRPr/>
            </a:pPr>
            <a:r>
              <a:rPr lang="en-US" dirty="0" smtClean="0"/>
              <a:t>TDi Technologies (www.tditechnologies.com)		         Your Business is Built on IT</a:t>
            </a:r>
            <a:endParaRPr lang="de-DE" dirty="0"/>
          </a:p>
        </p:txBody>
      </p:sp>
    </p:spTree>
  </p:cSld>
  <p:clrMapOvr>
    <a:masterClrMapping/>
  </p:clrMapOvr>
  <p:transition spd="slow" advClick="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3" name="Vertikaler Textplatzhalt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TDi Technologies (www.tditechnologies.com)		         Your Business is Built on IT</a:t>
            </a:r>
            <a:endParaRPr lang="de-DE"/>
          </a:p>
        </p:txBody>
      </p:sp>
    </p:spTree>
  </p:cSld>
  <p:clrMapOvr>
    <a:masterClrMapping/>
  </p:clrMapOvr>
  <p:transition spd="slow" advClick="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97663" y="246063"/>
            <a:ext cx="2133600" cy="5556250"/>
          </a:xfrm>
        </p:spPr>
        <p:txBody>
          <a:bodyPr vert="eaVert"/>
          <a:lstStyle/>
          <a:p>
            <a:r>
              <a:rPr lang="en-US" smtClean="0"/>
              <a:t>Click to edit Master title style</a:t>
            </a:r>
            <a:endParaRPr lang="de-DE"/>
          </a:p>
        </p:txBody>
      </p:sp>
      <p:sp>
        <p:nvSpPr>
          <p:cNvPr id="3" name="Vertikaler Textplatzhalter 2"/>
          <p:cNvSpPr>
            <a:spLocks noGrp="1"/>
          </p:cNvSpPr>
          <p:nvPr>
            <p:ph type="body" orient="vert" idx="1"/>
          </p:nvPr>
        </p:nvSpPr>
        <p:spPr>
          <a:xfrm>
            <a:off x="295275" y="246063"/>
            <a:ext cx="6249988" cy="5556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TDi Technologies (www.tditechnologies.com)		         Your Business is Built on IT</a:t>
            </a:r>
            <a:endParaRPr lang="de-DE"/>
          </a:p>
        </p:txBody>
      </p:sp>
    </p:spTree>
  </p:cSld>
  <p:clrMapOvr>
    <a:masterClrMapping/>
  </p:clrMapOvr>
  <p:transition spd="slow" advClick="0">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11631" name="Rectangle 7"/>
          <p:cNvSpPr>
            <a:spLocks noGrp="1" noChangeArrowheads="1"/>
          </p:cNvSpPr>
          <p:nvPr>
            <p:ph type="ctrTitle"/>
          </p:nvPr>
        </p:nvSpPr>
        <p:spPr>
          <a:xfrm>
            <a:off x="552450" y="3986213"/>
            <a:ext cx="7485063" cy="1081087"/>
          </a:xfrm>
        </p:spPr>
        <p:txBody>
          <a:bodyPr anchor="b"/>
          <a:lstStyle>
            <a:lvl1pPr>
              <a:lnSpc>
                <a:spcPct val="110000"/>
              </a:lnSpc>
              <a:defRPr sz="3200">
                <a:solidFill>
                  <a:schemeClr val="tx1"/>
                </a:solidFill>
              </a:defRPr>
            </a:lvl1pPr>
          </a:lstStyle>
          <a:p>
            <a:r>
              <a:rPr lang="en-US" smtClean="0"/>
              <a:t>Click to edit Master title style</a:t>
            </a:r>
            <a:endParaRPr lang="de-DE"/>
          </a:p>
        </p:txBody>
      </p:sp>
      <p:sp>
        <p:nvSpPr>
          <p:cNvPr id="111632" name="Rectangle 12"/>
          <p:cNvSpPr>
            <a:spLocks noGrp="1" noChangeArrowheads="1"/>
          </p:cNvSpPr>
          <p:nvPr>
            <p:ph type="subTitle" idx="1"/>
          </p:nvPr>
        </p:nvSpPr>
        <p:spPr bwMode="gray">
          <a:xfrm>
            <a:off x="552450" y="5022850"/>
            <a:ext cx="7475538" cy="704850"/>
          </a:xfrm>
        </p:spPr>
        <p:txBody>
          <a:bodyPr tIns="45720" bIns="45720"/>
          <a:lstStyle>
            <a:lvl1pPr marL="0" indent="0">
              <a:buFont typeface="Wingdings" pitchFamily="2" charset="2"/>
              <a:buNone/>
              <a:defRPr sz="2400"/>
            </a:lvl1pPr>
          </a:lstStyle>
          <a:p>
            <a:r>
              <a:rPr lang="en-US" smtClean="0"/>
              <a:t>Click to edit Master subtitle style</a:t>
            </a:r>
            <a:endParaRPr lang="de-DE"/>
          </a:p>
        </p:txBody>
      </p:sp>
      <p:sp>
        <p:nvSpPr>
          <p:cNvPr id="4" name="Rectangle 3"/>
          <p:cNvSpPr>
            <a:spLocks noGrp="1" noChangeArrowheads="1"/>
          </p:cNvSpPr>
          <p:nvPr>
            <p:ph type="ftr" sz="quarter" idx="10"/>
          </p:nvPr>
        </p:nvSpPr>
        <p:spPr>
          <a:xfrm>
            <a:off x="3124199" y="6218592"/>
            <a:ext cx="3099047" cy="476250"/>
          </a:xfrm>
        </p:spPr>
        <p:txBody>
          <a:bodyPr/>
          <a:lstStyle>
            <a:lvl1pPr>
              <a:defRPr smtClean="0">
                <a:solidFill>
                  <a:schemeClr val="tx1"/>
                </a:solidFill>
              </a:defRPr>
            </a:lvl1pPr>
          </a:lstStyle>
          <a:p>
            <a:pPr>
              <a:defRPr/>
            </a:pPr>
            <a:r>
              <a:rPr lang="en-US" dirty="0">
                <a:solidFill>
                  <a:srgbClr val="000000"/>
                </a:solidFill>
              </a:rPr>
              <a:t>TDi Technologies (www.tditechnologies.com)		         Your Business is Built on IT</a:t>
            </a:r>
            <a:endParaRPr lang="de-DE" dirty="0">
              <a:solidFill>
                <a:srgbClr val="000000"/>
              </a:solidFill>
            </a:endParaRPr>
          </a:p>
        </p:txBody>
      </p:sp>
    </p:spTree>
    <p:extLst>
      <p:ext uri="{BB962C8B-B14F-4D97-AF65-F5344CB8AC3E}">
        <p14:creationId xmlns:p14="http://schemas.microsoft.com/office/powerpoint/2010/main" xmlns="" val="1402617093"/>
      </p:ext>
    </p:extLst>
  </p:cSld>
  <p:clrMapOvr>
    <a:masterClrMapping/>
  </p:clrMapOvr>
  <p:transition spd="slow" advClick="0">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Click to edit Master title style</a:t>
            </a:r>
            <a:endParaRPr lang="de-DE" dirty="0"/>
          </a:p>
        </p:txBody>
      </p:sp>
      <p:sp>
        <p:nvSpPr>
          <p:cNvPr id="3" name="Inhaltsplatzhalt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5"/>
          <p:cNvSpPr>
            <a:spLocks noGrp="1" noChangeArrowheads="1"/>
          </p:cNvSpPr>
          <p:nvPr>
            <p:ph type="ftr" sz="quarter" idx="10"/>
          </p:nvPr>
        </p:nvSpPr>
        <p:spPr>
          <a:ln/>
        </p:spPr>
        <p:txBody>
          <a:bodyPr/>
          <a:lstStyle>
            <a:lvl1pPr>
              <a:defRPr sz="900">
                <a:latin typeface="Century Gothic" pitchFamily="34" charset="0"/>
              </a:defRPr>
            </a:lvl1pPr>
          </a:lstStyle>
          <a:p>
            <a:pPr>
              <a:defRPr/>
            </a:pPr>
            <a:r>
              <a:rPr lang="en-US" smtClean="0">
                <a:solidFill>
                  <a:srgbClr val="000000"/>
                </a:solidFill>
              </a:rPr>
              <a:t>TDi Technologies (www.tditechnologies.com)		         Your Business is Built on IT</a:t>
            </a:r>
            <a:endParaRPr lang="de-DE">
              <a:solidFill>
                <a:srgbClr val="000000"/>
              </a:solidFill>
            </a:endParaRPr>
          </a:p>
        </p:txBody>
      </p:sp>
    </p:spTree>
    <p:extLst>
      <p:ext uri="{BB962C8B-B14F-4D97-AF65-F5344CB8AC3E}">
        <p14:creationId xmlns:p14="http://schemas.microsoft.com/office/powerpoint/2010/main" xmlns="" val="4068438560"/>
      </p:ext>
    </p:extLst>
  </p:cSld>
  <p:clrMapOvr>
    <a:masterClrMapping/>
  </p:clrMapOvr>
  <p:transition spd="slow" advClick="0">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000000"/>
                </a:solidFill>
              </a:rPr>
              <a:t>TDi Technologies (www.tditechnologies.com)		         Your Business is Built on IT</a:t>
            </a:r>
            <a:endParaRPr lang="de-DE">
              <a:solidFill>
                <a:srgbClr val="000000"/>
              </a:solidFill>
            </a:endParaRPr>
          </a:p>
        </p:txBody>
      </p:sp>
    </p:spTree>
    <p:extLst>
      <p:ext uri="{BB962C8B-B14F-4D97-AF65-F5344CB8AC3E}">
        <p14:creationId xmlns:p14="http://schemas.microsoft.com/office/powerpoint/2010/main" xmlns="" val="4081036908"/>
      </p:ext>
    </p:extLst>
  </p:cSld>
  <p:clrMapOvr>
    <a:masterClrMapping/>
  </p:clrMapOvr>
  <p:transition spd="slow" advClick="0">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3" name="Inhaltsplatzhalter 2"/>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Inhaltsplatzhalter 3"/>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solidFill>
                  <a:srgbClr val="000000"/>
                </a:solidFill>
              </a:rPr>
              <a:t>TDi Technologies (www.tditechnologies.com)		         Your Business is Built on IT</a:t>
            </a:r>
            <a:endParaRPr lang="de-DE">
              <a:solidFill>
                <a:srgbClr val="000000"/>
              </a:solidFill>
            </a:endParaRPr>
          </a:p>
        </p:txBody>
      </p:sp>
    </p:spTree>
    <p:extLst>
      <p:ext uri="{BB962C8B-B14F-4D97-AF65-F5344CB8AC3E}">
        <p14:creationId xmlns:p14="http://schemas.microsoft.com/office/powerpoint/2010/main" xmlns="" val="2031389226"/>
      </p:ext>
    </p:extLst>
  </p:cSld>
  <p:clrMapOvr>
    <a:masterClrMapping/>
  </p:clrMapOvr>
  <p:transition spd="slow" advClick="0">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Rectangle 5"/>
          <p:cNvSpPr>
            <a:spLocks noGrp="1" noChangeArrowheads="1"/>
          </p:cNvSpPr>
          <p:nvPr>
            <p:ph type="ftr" sz="quarter" idx="10"/>
          </p:nvPr>
        </p:nvSpPr>
        <p:spPr>
          <a:ln/>
        </p:spPr>
        <p:txBody>
          <a:bodyPr/>
          <a:lstStyle>
            <a:lvl1pPr>
              <a:defRPr/>
            </a:lvl1pPr>
          </a:lstStyle>
          <a:p>
            <a:pPr>
              <a:defRPr/>
            </a:pPr>
            <a:r>
              <a:rPr lang="en-US" smtClean="0">
                <a:solidFill>
                  <a:srgbClr val="000000"/>
                </a:solidFill>
              </a:rPr>
              <a:t>TDi Technologies (www.tditechnologies.com)		         Your Business is Built on IT</a:t>
            </a:r>
            <a:endParaRPr lang="de-DE">
              <a:solidFill>
                <a:srgbClr val="000000"/>
              </a:solidFill>
            </a:endParaRPr>
          </a:p>
        </p:txBody>
      </p:sp>
    </p:spTree>
    <p:extLst>
      <p:ext uri="{BB962C8B-B14F-4D97-AF65-F5344CB8AC3E}">
        <p14:creationId xmlns:p14="http://schemas.microsoft.com/office/powerpoint/2010/main" xmlns="" val="815750974"/>
      </p:ext>
    </p:extLst>
  </p:cSld>
  <p:clrMapOvr>
    <a:masterClrMapping/>
  </p:clrMapOvr>
  <p:transition spd="slow" advClick="0">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3" name="Rectangle 5"/>
          <p:cNvSpPr>
            <a:spLocks noGrp="1" noChangeArrowheads="1"/>
          </p:cNvSpPr>
          <p:nvPr>
            <p:ph type="ftr" sz="quarter" idx="10"/>
          </p:nvPr>
        </p:nvSpPr>
        <p:spPr>
          <a:ln/>
        </p:spPr>
        <p:txBody>
          <a:bodyPr/>
          <a:lstStyle>
            <a:lvl1pPr>
              <a:defRPr/>
            </a:lvl1pPr>
          </a:lstStyle>
          <a:p>
            <a:pPr>
              <a:defRPr/>
            </a:pPr>
            <a:r>
              <a:rPr lang="en-US" smtClean="0">
                <a:solidFill>
                  <a:srgbClr val="000000"/>
                </a:solidFill>
              </a:rPr>
              <a:t>TDi Technologies (www.tditechnologies.com)		         Your Business is Built on IT</a:t>
            </a:r>
            <a:endParaRPr lang="de-DE">
              <a:solidFill>
                <a:srgbClr val="000000"/>
              </a:solidFill>
            </a:endParaRPr>
          </a:p>
        </p:txBody>
      </p:sp>
    </p:spTree>
    <p:extLst>
      <p:ext uri="{BB962C8B-B14F-4D97-AF65-F5344CB8AC3E}">
        <p14:creationId xmlns:p14="http://schemas.microsoft.com/office/powerpoint/2010/main" xmlns="" val="3473127246"/>
      </p:ext>
    </p:extLst>
  </p:cSld>
  <p:clrMapOvr>
    <a:masterClrMapping/>
  </p:clrMapOvr>
  <p:transition spd="slow" advClick="0">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smtClean="0">
                <a:solidFill>
                  <a:srgbClr val="000000"/>
                </a:solidFill>
              </a:rPr>
              <a:t>TDi Technologies (www.tditechnologies.com)		         Your Business is Built on IT</a:t>
            </a:r>
            <a:endParaRPr lang="de-DE">
              <a:solidFill>
                <a:srgbClr val="000000"/>
              </a:solidFill>
            </a:endParaRPr>
          </a:p>
        </p:txBody>
      </p:sp>
    </p:spTree>
    <p:extLst>
      <p:ext uri="{BB962C8B-B14F-4D97-AF65-F5344CB8AC3E}">
        <p14:creationId xmlns:p14="http://schemas.microsoft.com/office/powerpoint/2010/main" xmlns="" val="1555193409"/>
      </p:ext>
    </p:extLst>
  </p:cSld>
  <p:clrMapOvr>
    <a:masterClrMapping/>
  </p:clrMapOvr>
  <p:transition spd="slow" advClick="0">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solidFill>
                  <a:srgbClr val="000000"/>
                </a:solidFill>
              </a:rPr>
              <a:t>TDi Technologies (www.tditechnologies.com)		         Your Business is Built on IT</a:t>
            </a:r>
            <a:endParaRPr lang="de-DE">
              <a:solidFill>
                <a:srgbClr val="000000"/>
              </a:solidFill>
            </a:endParaRPr>
          </a:p>
        </p:txBody>
      </p:sp>
    </p:spTree>
    <p:extLst>
      <p:ext uri="{BB962C8B-B14F-4D97-AF65-F5344CB8AC3E}">
        <p14:creationId xmlns:p14="http://schemas.microsoft.com/office/powerpoint/2010/main" xmlns="" val="3073998842"/>
      </p:ext>
    </p:extLst>
  </p:cSld>
  <p:clrMapOvr>
    <a:masterClrMapping/>
  </p:clrMapOvr>
  <p:transition spd="slow" advClick="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Click to edit Master title style</a:t>
            </a:r>
            <a:endParaRPr lang="de-DE" dirty="0"/>
          </a:p>
        </p:txBody>
      </p:sp>
      <p:sp>
        <p:nvSpPr>
          <p:cNvPr id="3" name="Inhaltsplatzhalt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5"/>
          <p:cNvSpPr>
            <a:spLocks noGrp="1" noChangeArrowheads="1"/>
          </p:cNvSpPr>
          <p:nvPr>
            <p:ph type="ftr" sz="quarter" idx="10"/>
          </p:nvPr>
        </p:nvSpPr>
        <p:spPr>
          <a:ln/>
        </p:spPr>
        <p:txBody>
          <a:bodyPr/>
          <a:lstStyle>
            <a:lvl1pPr>
              <a:defRPr sz="900">
                <a:latin typeface="Century Gothic" pitchFamily="34" charset="0"/>
              </a:defRPr>
            </a:lvl1pPr>
          </a:lstStyle>
          <a:p>
            <a:pPr>
              <a:defRPr/>
            </a:pPr>
            <a:r>
              <a:rPr lang="en-US" smtClean="0"/>
              <a:t>TDi Technologies (www.tditechnologies.com)		         Your Business is Built on IT</a:t>
            </a:r>
            <a:endParaRPr lang="de-DE"/>
          </a:p>
        </p:txBody>
      </p:sp>
    </p:spTree>
  </p:cSld>
  <p:clrMapOvr>
    <a:masterClrMapping/>
  </p:clrMapOvr>
  <p:transition spd="slow" advClick="0">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solidFill>
                  <a:srgbClr val="000000"/>
                </a:solidFill>
              </a:rPr>
              <a:t>TDi Technologies (www.tditechnologies.com)		         Your Business is Built on IT</a:t>
            </a:r>
            <a:endParaRPr lang="de-DE">
              <a:solidFill>
                <a:srgbClr val="000000"/>
              </a:solidFill>
            </a:endParaRPr>
          </a:p>
        </p:txBody>
      </p:sp>
    </p:spTree>
    <p:extLst>
      <p:ext uri="{BB962C8B-B14F-4D97-AF65-F5344CB8AC3E}">
        <p14:creationId xmlns:p14="http://schemas.microsoft.com/office/powerpoint/2010/main" xmlns="" val="3357711215"/>
      </p:ext>
    </p:extLst>
  </p:cSld>
  <p:clrMapOvr>
    <a:masterClrMapping/>
  </p:clrMapOvr>
  <p:transition spd="slow" advClick="0">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3" name="Vertikaler Textplatzhalt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000000"/>
                </a:solidFill>
              </a:rPr>
              <a:t>TDi Technologies (www.tditechnologies.com)		         Your Business is Built on IT</a:t>
            </a:r>
            <a:endParaRPr lang="de-DE">
              <a:solidFill>
                <a:srgbClr val="000000"/>
              </a:solidFill>
            </a:endParaRPr>
          </a:p>
        </p:txBody>
      </p:sp>
    </p:spTree>
    <p:extLst>
      <p:ext uri="{BB962C8B-B14F-4D97-AF65-F5344CB8AC3E}">
        <p14:creationId xmlns:p14="http://schemas.microsoft.com/office/powerpoint/2010/main" xmlns="" val="3789677667"/>
      </p:ext>
    </p:extLst>
  </p:cSld>
  <p:clrMapOvr>
    <a:masterClrMapping/>
  </p:clrMapOvr>
  <p:transition spd="slow" advClick="0">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97663" y="246063"/>
            <a:ext cx="2133600" cy="5556250"/>
          </a:xfrm>
        </p:spPr>
        <p:txBody>
          <a:bodyPr vert="eaVert"/>
          <a:lstStyle/>
          <a:p>
            <a:r>
              <a:rPr lang="en-US" smtClean="0"/>
              <a:t>Click to edit Master title style</a:t>
            </a:r>
            <a:endParaRPr lang="de-DE"/>
          </a:p>
        </p:txBody>
      </p:sp>
      <p:sp>
        <p:nvSpPr>
          <p:cNvPr id="3" name="Vertikaler Textplatzhalter 2"/>
          <p:cNvSpPr>
            <a:spLocks noGrp="1"/>
          </p:cNvSpPr>
          <p:nvPr>
            <p:ph type="body" orient="vert" idx="1"/>
          </p:nvPr>
        </p:nvSpPr>
        <p:spPr>
          <a:xfrm>
            <a:off x="295275" y="246063"/>
            <a:ext cx="6249988" cy="5556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000000"/>
                </a:solidFill>
              </a:rPr>
              <a:t>TDi Technologies (www.tditechnologies.com)		         Your Business is Built on IT</a:t>
            </a:r>
            <a:endParaRPr lang="de-DE">
              <a:solidFill>
                <a:srgbClr val="000000"/>
              </a:solidFill>
            </a:endParaRPr>
          </a:p>
        </p:txBody>
      </p:sp>
    </p:spTree>
    <p:extLst>
      <p:ext uri="{BB962C8B-B14F-4D97-AF65-F5344CB8AC3E}">
        <p14:creationId xmlns:p14="http://schemas.microsoft.com/office/powerpoint/2010/main" xmlns="" val="3740915504"/>
      </p:ext>
    </p:extLst>
  </p:cSld>
  <p:clrMapOvr>
    <a:masterClrMapping/>
  </p:clrMapOvr>
  <p:transition spd="slow" advClick="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TDi Technologies (www.tditechnologies.com)		         Your Business is Built on IT</a:t>
            </a:r>
            <a:endParaRPr lang="de-DE"/>
          </a:p>
        </p:txBody>
      </p:sp>
    </p:spTree>
  </p:cSld>
  <p:clrMapOvr>
    <a:masterClrMapping/>
  </p:clrMapOvr>
  <p:transition spd="slow" advClick="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3" name="Inhaltsplatzhalter 2"/>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Inhaltsplatzhalter 3"/>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TDi Technologies (www.tditechnologies.com)		         Your Business is Built on IT</a:t>
            </a:r>
            <a:endParaRPr lang="de-DE"/>
          </a:p>
        </p:txBody>
      </p:sp>
    </p:spTree>
  </p:cSld>
  <p:clrMapOvr>
    <a:masterClrMapping/>
  </p:clrMapOvr>
  <p:transition spd="slow" advClick="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Rectangle 5"/>
          <p:cNvSpPr>
            <a:spLocks noGrp="1" noChangeArrowheads="1"/>
          </p:cNvSpPr>
          <p:nvPr>
            <p:ph type="ftr" sz="quarter" idx="10"/>
          </p:nvPr>
        </p:nvSpPr>
        <p:spPr>
          <a:ln/>
        </p:spPr>
        <p:txBody>
          <a:bodyPr/>
          <a:lstStyle>
            <a:lvl1pPr>
              <a:defRPr/>
            </a:lvl1pPr>
          </a:lstStyle>
          <a:p>
            <a:pPr>
              <a:defRPr/>
            </a:pPr>
            <a:r>
              <a:rPr lang="en-US" smtClean="0"/>
              <a:t>TDi Technologies (www.tditechnologies.com)		         Your Business is Built on IT</a:t>
            </a:r>
            <a:endParaRPr lang="de-DE"/>
          </a:p>
        </p:txBody>
      </p:sp>
    </p:spTree>
  </p:cSld>
  <p:clrMapOvr>
    <a:masterClrMapping/>
  </p:clrMapOvr>
  <p:transition spd="slow" advClick="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3" name="Rectangle 5"/>
          <p:cNvSpPr>
            <a:spLocks noGrp="1" noChangeArrowheads="1"/>
          </p:cNvSpPr>
          <p:nvPr>
            <p:ph type="ftr" sz="quarter" idx="10"/>
          </p:nvPr>
        </p:nvSpPr>
        <p:spPr>
          <a:ln/>
        </p:spPr>
        <p:txBody>
          <a:bodyPr/>
          <a:lstStyle>
            <a:lvl1pPr>
              <a:defRPr/>
            </a:lvl1pPr>
          </a:lstStyle>
          <a:p>
            <a:pPr>
              <a:defRPr/>
            </a:pPr>
            <a:r>
              <a:rPr lang="en-US" smtClean="0"/>
              <a:t>TDi Technologies (www.tditechnologies.com)		         Your Business is Built on IT</a:t>
            </a:r>
            <a:endParaRPr lang="de-DE"/>
          </a:p>
        </p:txBody>
      </p:sp>
    </p:spTree>
  </p:cSld>
  <p:clrMapOvr>
    <a:masterClrMapping/>
  </p:clrMapOvr>
  <p:transition spd="slow" advClick="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smtClean="0"/>
              <a:t>TDi Technologies (www.tditechnologies.com)		         Your Business is Built on IT</a:t>
            </a:r>
            <a:endParaRPr lang="de-DE"/>
          </a:p>
        </p:txBody>
      </p:sp>
    </p:spTree>
  </p:cSld>
  <p:clrMapOvr>
    <a:masterClrMapping/>
  </p:clrMapOvr>
  <p:transition spd="slow" advClick="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TDi Technologies (www.tditechnologies.com)		         Your Business is Built on IT</a:t>
            </a:r>
            <a:endParaRPr lang="de-DE"/>
          </a:p>
        </p:txBody>
      </p:sp>
    </p:spTree>
  </p:cSld>
  <p:clrMapOvr>
    <a:masterClrMapping/>
  </p:clrMapOvr>
  <p:transition spd="slow" advClick="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TDi Technologies (www.tditechnologies.com)		         Your Business is Built on IT</a:t>
            </a:r>
            <a:endParaRPr lang="de-DE"/>
          </a:p>
        </p:txBody>
      </p:sp>
    </p:spTree>
  </p:cSld>
  <p:clrMapOvr>
    <a:masterClrMapping/>
  </p:clrMapOvr>
  <p:transition spd="slow" advClick="0">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10595" name="Rectangle 5"/>
          <p:cNvSpPr>
            <a:spLocks noGrp="1" noChangeArrowheads="1"/>
          </p:cNvSpPr>
          <p:nvPr>
            <p:ph type="ftr" sz="quarter" idx="3"/>
          </p:nvPr>
        </p:nvSpPr>
        <p:spPr bwMode="gray">
          <a:xfrm>
            <a:off x="3284738" y="6481289"/>
            <a:ext cx="5566298"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900" noProof="1" smtClean="0">
                <a:solidFill>
                  <a:schemeClr val="tx1"/>
                </a:solidFill>
                <a:latin typeface="Century Gothic" pitchFamily="34" charset="0"/>
                <a:cs typeface="+mn-cs"/>
              </a:defRPr>
            </a:lvl1pPr>
          </a:lstStyle>
          <a:p>
            <a:pPr>
              <a:defRPr/>
            </a:pPr>
            <a:r>
              <a:rPr lang="en-US" smtClean="0"/>
              <a:t>TDi Technologies (www.tditechnologies.com)		         Your Business is Built on IT</a:t>
            </a:r>
            <a:endParaRPr lang="de-DE" dirty="0"/>
          </a:p>
        </p:txBody>
      </p:sp>
      <p:sp>
        <p:nvSpPr>
          <p:cNvPr id="110597" name="Rectangle 5"/>
          <p:cNvSpPr>
            <a:spLocks noChangeArrowheads="1"/>
          </p:cNvSpPr>
          <p:nvPr/>
        </p:nvSpPr>
        <p:spPr bwMode="gray">
          <a:xfrm>
            <a:off x="219075" y="6472411"/>
            <a:ext cx="1343025" cy="247650"/>
          </a:xfrm>
          <a:prstGeom prst="rect">
            <a:avLst/>
          </a:prstGeom>
          <a:noFill/>
          <a:ln w="9525">
            <a:noFill/>
            <a:miter lim="800000"/>
            <a:headEnd/>
            <a:tailEnd/>
          </a:ln>
        </p:spPr>
        <p:txBody>
          <a:bodyPr/>
          <a:lstStyle/>
          <a:p>
            <a:pPr>
              <a:defRPr/>
            </a:pPr>
            <a:r>
              <a:rPr lang="de-DE" sz="900" dirty="0">
                <a:latin typeface="Century Gothic" pitchFamily="34" charset="0"/>
              </a:rPr>
              <a:t>Page </a:t>
            </a:r>
            <a:r>
              <a:rPr lang="de-DE" sz="900" dirty="0">
                <a:latin typeface="Century Gothic" pitchFamily="34" charset="0"/>
                <a:sym typeface="Wingdings" pitchFamily="2" charset="2"/>
              </a:rPr>
              <a:t></a:t>
            </a:r>
            <a:r>
              <a:rPr lang="de-DE" sz="900" dirty="0">
                <a:latin typeface="Century Gothic" pitchFamily="34" charset="0"/>
              </a:rPr>
              <a:t> </a:t>
            </a:r>
            <a:fld id="{EB7890AB-5DCE-430C-8DBB-2D1EBD779302}" type="slidenum">
              <a:rPr lang="de-DE" sz="900">
                <a:latin typeface="Century Gothic" pitchFamily="34" charset="0"/>
              </a:rPr>
              <a:pPr>
                <a:defRPr/>
              </a:pPr>
              <a:t>‹#›</a:t>
            </a:fld>
            <a:endParaRPr lang="de-DE" sz="900" dirty="0">
              <a:latin typeface="Century Gothic" pitchFamily="34" charset="0"/>
            </a:endParaRPr>
          </a:p>
        </p:txBody>
      </p:sp>
      <p:sp>
        <p:nvSpPr>
          <p:cNvPr id="1029" name="Rectangle 7"/>
          <p:cNvSpPr>
            <a:spLocks noGrp="1" noChangeArrowheads="1"/>
          </p:cNvSpPr>
          <p:nvPr>
            <p:ph type="title"/>
          </p:nvPr>
        </p:nvSpPr>
        <p:spPr bwMode="gray">
          <a:xfrm>
            <a:off x="311151" y="246063"/>
            <a:ext cx="790957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Tree>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ransition spd="slow" advClick="0">
    <p:wipe/>
  </p:transition>
  <p:hf hdr="0" dt="0"/>
  <p:txStyles>
    <p:titleStyle>
      <a:lvl1pPr algn="l" rtl="0" eaLnBrk="1" fontAlgn="base" hangingPunct="1">
        <a:lnSpc>
          <a:spcPct val="90000"/>
        </a:lnSpc>
        <a:spcBef>
          <a:spcPct val="0"/>
        </a:spcBef>
        <a:spcAft>
          <a:spcPct val="0"/>
        </a:spcAft>
        <a:defRPr sz="2000" b="0">
          <a:solidFill>
            <a:schemeClr val="bg1"/>
          </a:solidFill>
          <a:latin typeface="Corbel" pitchFamily="34" charset="0"/>
          <a:ea typeface="+mj-ea"/>
          <a:cs typeface="+mj-cs"/>
        </a:defRPr>
      </a:lvl1pPr>
      <a:lvl2pPr algn="l" rtl="0" eaLnBrk="1" fontAlgn="base" hangingPunct="1">
        <a:lnSpc>
          <a:spcPct val="90000"/>
        </a:lnSpc>
        <a:spcBef>
          <a:spcPct val="0"/>
        </a:spcBef>
        <a:spcAft>
          <a:spcPct val="0"/>
        </a:spcAft>
        <a:defRPr sz="2600" b="1">
          <a:solidFill>
            <a:schemeClr val="bg1"/>
          </a:solidFill>
          <a:latin typeface="Arial" charset="0"/>
          <a:cs typeface="Arial" charset="0"/>
        </a:defRPr>
      </a:lvl2pPr>
      <a:lvl3pPr algn="l" rtl="0" eaLnBrk="1" fontAlgn="base" hangingPunct="1">
        <a:lnSpc>
          <a:spcPct val="90000"/>
        </a:lnSpc>
        <a:spcBef>
          <a:spcPct val="0"/>
        </a:spcBef>
        <a:spcAft>
          <a:spcPct val="0"/>
        </a:spcAft>
        <a:defRPr sz="2600" b="1">
          <a:solidFill>
            <a:schemeClr val="bg1"/>
          </a:solidFill>
          <a:latin typeface="Arial" charset="0"/>
          <a:cs typeface="Arial" charset="0"/>
        </a:defRPr>
      </a:lvl3pPr>
      <a:lvl4pPr algn="l" rtl="0" eaLnBrk="1" fontAlgn="base" hangingPunct="1">
        <a:lnSpc>
          <a:spcPct val="90000"/>
        </a:lnSpc>
        <a:spcBef>
          <a:spcPct val="0"/>
        </a:spcBef>
        <a:spcAft>
          <a:spcPct val="0"/>
        </a:spcAft>
        <a:defRPr sz="2600" b="1">
          <a:solidFill>
            <a:schemeClr val="bg1"/>
          </a:solidFill>
          <a:latin typeface="Arial" charset="0"/>
          <a:cs typeface="Arial" charset="0"/>
        </a:defRPr>
      </a:lvl4pPr>
      <a:lvl5pPr algn="l" rtl="0" eaLnBrk="1" fontAlgn="base" hangingPunct="1">
        <a:lnSpc>
          <a:spcPct val="90000"/>
        </a:lnSpc>
        <a:spcBef>
          <a:spcPct val="0"/>
        </a:spcBef>
        <a:spcAft>
          <a:spcPct val="0"/>
        </a:spcAft>
        <a:defRPr sz="2600" b="1">
          <a:solidFill>
            <a:schemeClr val="bg1"/>
          </a:solidFill>
          <a:latin typeface="Arial" charset="0"/>
          <a:cs typeface="Arial" charset="0"/>
        </a:defRPr>
      </a:lvl5pPr>
      <a:lvl6pPr marL="457200" algn="l" rtl="0" eaLnBrk="1" fontAlgn="base" hangingPunct="1">
        <a:lnSpc>
          <a:spcPct val="90000"/>
        </a:lnSpc>
        <a:spcBef>
          <a:spcPct val="0"/>
        </a:spcBef>
        <a:spcAft>
          <a:spcPct val="0"/>
        </a:spcAft>
        <a:defRPr sz="2600" b="1">
          <a:solidFill>
            <a:schemeClr val="bg1"/>
          </a:solidFill>
          <a:latin typeface="Arial" charset="0"/>
          <a:cs typeface="Arial" charset="0"/>
        </a:defRPr>
      </a:lvl6pPr>
      <a:lvl7pPr marL="914400" algn="l" rtl="0" eaLnBrk="1" fontAlgn="base" hangingPunct="1">
        <a:lnSpc>
          <a:spcPct val="90000"/>
        </a:lnSpc>
        <a:spcBef>
          <a:spcPct val="0"/>
        </a:spcBef>
        <a:spcAft>
          <a:spcPct val="0"/>
        </a:spcAft>
        <a:defRPr sz="2600" b="1">
          <a:solidFill>
            <a:schemeClr val="bg1"/>
          </a:solidFill>
          <a:latin typeface="Arial" charset="0"/>
          <a:cs typeface="Arial" charset="0"/>
        </a:defRPr>
      </a:lvl7pPr>
      <a:lvl8pPr marL="1371600" algn="l" rtl="0" eaLnBrk="1" fontAlgn="base" hangingPunct="1">
        <a:lnSpc>
          <a:spcPct val="90000"/>
        </a:lnSpc>
        <a:spcBef>
          <a:spcPct val="0"/>
        </a:spcBef>
        <a:spcAft>
          <a:spcPct val="0"/>
        </a:spcAft>
        <a:defRPr sz="2600" b="1">
          <a:solidFill>
            <a:schemeClr val="bg1"/>
          </a:solidFill>
          <a:latin typeface="Arial" charset="0"/>
          <a:cs typeface="Arial" charset="0"/>
        </a:defRPr>
      </a:lvl8pPr>
      <a:lvl9pPr marL="1828800" algn="l" rtl="0" eaLnBrk="1" fontAlgn="base" hangingPunct="1">
        <a:lnSpc>
          <a:spcPct val="90000"/>
        </a:lnSpc>
        <a:spcBef>
          <a:spcPct val="0"/>
        </a:spcBef>
        <a:spcAft>
          <a:spcPct val="0"/>
        </a:spcAft>
        <a:defRPr sz="2600" b="1">
          <a:solidFill>
            <a:schemeClr val="bg1"/>
          </a:solidFill>
          <a:latin typeface="Arial" charset="0"/>
          <a:cs typeface="Arial" charset="0"/>
        </a:defRPr>
      </a:lvl9pPr>
    </p:titleStyle>
    <p:bodyStyle>
      <a:lvl1pPr marL="180975" indent="-180975" algn="l" rtl="0" eaLnBrk="1" fontAlgn="base" hangingPunct="1">
        <a:spcBef>
          <a:spcPct val="0"/>
        </a:spcBef>
        <a:spcAft>
          <a:spcPct val="40000"/>
        </a:spcAft>
        <a:buFont typeface="Wingdings" pitchFamily="2" charset="2"/>
        <a:buChar char="§"/>
        <a:defRPr sz="2000">
          <a:solidFill>
            <a:schemeClr val="tx1"/>
          </a:solidFill>
          <a:latin typeface="+mn-lt"/>
          <a:ea typeface="+mn-ea"/>
          <a:cs typeface="+mn-cs"/>
        </a:defRPr>
      </a:lvl1pPr>
      <a:lvl2pPr marL="444500" indent="-261938" algn="l" rtl="0" eaLnBrk="1" fontAlgn="base" hangingPunct="1">
        <a:spcBef>
          <a:spcPct val="0"/>
        </a:spcBef>
        <a:spcAft>
          <a:spcPct val="40000"/>
        </a:spcAft>
        <a:buChar char="–"/>
        <a:defRPr sz="2800">
          <a:solidFill>
            <a:schemeClr val="tx1"/>
          </a:solidFill>
          <a:latin typeface="+mn-lt"/>
          <a:cs typeface="+mn-cs"/>
        </a:defRPr>
      </a:lvl2pPr>
      <a:lvl3pPr marL="720725" indent="-274638" algn="l" rtl="0" eaLnBrk="1" fontAlgn="base" hangingPunct="1">
        <a:spcBef>
          <a:spcPct val="0"/>
        </a:spcBef>
        <a:spcAft>
          <a:spcPct val="40000"/>
        </a:spcAft>
        <a:buChar char="•"/>
        <a:defRPr sz="2400">
          <a:solidFill>
            <a:schemeClr val="tx1"/>
          </a:solidFill>
          <a:latin typeface="+mn-lt"/>
          <a:cs typeface="+mn-cs"/>
        </a:defRPr>
      </a:lvl3pPr>
      <a:lvl4pPr marL="987425" indent="-265113" algn="l" rtl="0" eaLnBrk="1" fontAlgn="base" hangingPunct="1">
        <a:spcBef>
          <a:spcPct val="0"/>
        </a:spcBef>
        <a:spcAft>
          <a:spcPct val="40000"/>
        </a:spcAft>
        <a:buChar char="–"/>
        <a:defRPr sz="2000">
          <a:solidFill>
            <a:schemeClr val="tx1"/>
          </a:solidFill>
          <a:latin typeface="+mn-lt"/>
          <a:cs typeface="+mn-cs"/>
        </a:defRPr>
      </a:lvl4pPr>
      <a:lvl5pPr marL="1254125" indent="-265113" algn="l" rtl="0" eaLnBrk="1" fontAlgn="base" hangingPunct="1">
        <a:spcBef>
          <a:spcPct val="0"/>
        </a:spcBef>
        <a:spcAft>
          <a:spcPct val="40000"/>
        </a:spcAft>
        <a:buChar char="»"/>
        <a:defRPr sz="2000">
          <a:solidFill>
            <a:schemeClr val="tx1"/>
          </a:solidFill>
          <a:latin typeface="+mn-lt"/>
          <a:cs typeface="+mn-cs"/>
        </a:defRPr>
      </a:lvl5pPr>
      <a:lvl6pPr marL="1711325" indent="-265113" algn="l" rtl="0" eaLnBrk="1" fontAlgn="base" hangingPunct="1">
        <a:spcBef>
          <a:spcPct val="0"/>
        </a:spcBef>
        <a:spcAft>
          <a:spcPct val="40000"/>
        </a:spcAft>
        <a:buChar char="»"/>
        <a:defRPr>
          <a:solidFill>
            <a:schemeClr val="tx1"/>
          </a:solidFill>
          <a:latin typeface="+mn-lt"/>
          <a:cs typeface="+mn-cs"/>
        </a:defRPr>
      </a:lvl6pPr>
      <a:lvl7pPr marL="2168525" indent="-265113" algn="l" rtl="0" eaLnBrk="1" fontAlgn="base" hangingPunct="1">
        <a:spcBef>
          <a:spcPct val="0"/>
        </a:spcBef>
        <a:spcAft>
          <a:spcPct val="40000"/>
        </a:spcAft>
        <a:buChar char="»"/>
        <a:defRPr>
          <a:solidFill>
            <a:schemeClr val="tx1"/>
          </a:solidFill>
          <a:latin typeface="+mn-lt"/>
          <a:cs typeface="+mn-cs"/>
        </a:defRPr>
      </a:lvl7pPr>
      <a:lvl8pPr marL="2625725" indent="-265113" algn="l" rtl="0" eaLnBrk="1" fontAlgn="base" hangingPunct="1">
        <a:spcBef>
          <a:spcPct val="0"/>
        </a:spcBef>
        <a:spcAft>
          <a:spcPct val="40000"/>
        </a:spcAft>
        <a:buChar char="»"/>
        <a:defRPr>
          <a:solidFill>
            <a:schemeClr val="tx1"/>
          </a:solidFill>
          <a:latin typeface="+mn-lt"/>
          <a:cs typeface="+mn-cs"/>
        </a:defRPr>
      </a:lvl8pPr>
      <a:lvl9pPr marL="3082925" indent="-265113" algn="l" rtl="0" eaLnBrk="1" fontAlgn="base" hangingPunct="1">
        <a:spcBef>
          <a:spcPct val="0"/>
        </a:spcBef>
        <a:spcAft>
          <a:spcPct val="40000"/>
        </a:spcAft>
        <a:buChar char="»"/>
        <a:defRPr>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10595" name="Rectangle 5"/>
          <p:cNvSpPr>
            <a:spLocks noGrp="1" noChangeArrowheads="1"/>
          </p:cNvSpPr>
          <p:nvPr>
            <p:ph type="ftr" sz="quarter" idx="3"/>
          </p:nvPr>
        </p:nvSpPr>
        <p:spPr bwMode="gray">
          <a:xfrm>
            <a:off x="3284738" y="6481289"/>
            <a:ext cx="5566298"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900" noProof="1" smtClean="0">
                <a:solidFill>
                  <a:schemeClr val="tx1"/>
                </a:solidFill>
                <a:latin typeface="Century Gothic" pitchFamily="34" charset="0"/>
                <a:cs typeface="+mn-cs"/>
              </a:defRPr>
            </a:lvl1pPr>
          </a:lstStyle>
          <a:p>
            <a:pPr>
              <a:defRPr/>
            </a:pPr>
            <a:r>
              <a:rPr lang="en-US">
                <a:solidFill>
                  <a:srgbClr val="000000"/>
                </a:solidFill>
              </a:rPr>
              <a:t>TDi Technologies (www.tditechnologies.com)		         Your Business is Built on IT</a:t>
            </a:r>
            <a:endParaRPr lang="de-DE" dirty="0">
              <a:solidFill>
                <a:srgbClr val="000000"/>
              </a:solidFill>
            </a:endParaRPr>
          </a:p>
        </p:txBody>
      </p:sp>
      <p:sp>
        <p:nvSpPr>
          <p:cNvPr id="110597" name="Rectangle 5"/>
          <p:cNvSpPr>
            <a:spLocks noChangeArrowheads="1"/>
          </p:cNvSpPr>
          <p:nvPr/>
        </p:nvSpPr>
        <p:spPr bwMode="gray">
          <a:xfrm>
            <a:off x="219075" y="6472411"/>
            <a:ext cx="1343025" cy="247650"/>
          </a:xfrm>
          <a:prstGeom prst="rect">
            <a:avLst/>
          </a:prstGeom>
          <a:noFill/>
          <a:ln w="9525">
            <a:noFill/>
            <a:miter lim="800000"/>
            <a:headEnd/>
            <a:tailEnd/>
          </a:ln>
        </p:spPr>
        <p:txBody>
          <a:bodyPr/>
          <a:lstStyle/>
          <a:p>
            <a:pPr>
              <a:defRPr/>
            </a:pPr>
            <a:r>
              <a:rPr lang="de-DE" sz="900" dirty="0">
                <a:solidFill>
                  <a:srgbClr val="000000"/>
                </a:solidFill>
                <a:latin typeface="Century Gothic" pitchFamily="34" charset="0"/>
              </a:rPr>
              <a:t>Page </a:t>
            </a:r>
            <a:r>
              <a:rPr lang="de-DE" sz="900" dirty="0">
                <a:solidFill>
                  <a:srgbClr val="000000"/>
                </a:solidFill>
                <a:latin typeface="Century Gothic" pitchFamily="34" charset="0"/>
                <a:sym typeface="Wingdings" pitchFamily="2" charset="2"/>
              </a:rPr>
              <a:t></a:t>
            </a:r>
            <a:r>
              <a:rPr lang="de-DE" sz="900" dirty="0">
                <a:solidFill>
                  <a:srgbClr val="000000"/>
                </a:solidFill>
                <a:latin typeface="Century Gothic" pitchFamily="34" charset="0"/>
              </a:rPr>
              <a:t> </a:t>
            </a:r>
            <a:fld id="{EB7890AB-5DCE-430C-8DBB-2D1EBD779302}" type="slidenum">
              <a:rPr lang="de-DE" sz="900">
                <a:solidFill>
                  <a:srgbClr val="000000"/>
                </a:solidFill>
                <a:latin typeface="Century Gothic" pitchFamily="34" charset="0"/>
              </a:rPr>
              <a:pPr>
                <a:defRPr/>
              </a:pPr>
              <a:t>‹#›</a:t>
            </a:fld>
            <a:endParaRPr lang="de-DE" sz="900" dirty="0">
              <a:solidFill>
                <a:srgbClr val="000000"/>
              </a:solidFill>
              <a:latin typeface="Century Gothic" pitchFamily="34" charset="0"/>
            </a:endParaRPr>
          </a:p>
        </p:txBody>
      </p:sp>
      <p:sp>
        <p:nvSpPr>
          <p:cNvPr id="1029" name="Rectangle 7"/>
          <p:cNvSpPr>
            <a:spLocks noGrp="1" noChangeArrowheads="1"/>
          </p:cNvSpPr>
          <p:nvPr>
            <p:ph type="title"/>
          </p:nvPr>
        </p:nvSpPr>
        <p:spPr bwMode="gray">
          <a:xfrm>
            <a:off x="311151" y="246063"/>
            <a:ext cx="790957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Tree>
    <p:extLst>
      <p:ext uri="{BB962C8B-B14F-4D97-AF65-F5344CB8AC3E}">
        <p14:creationId xmlns:p14="http://schemas.microsoft.com/office/powerpoint/2010/main" xmlns="" val="2141279640"/>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transition spd="slow" advClick="0">
    <p:wipe/>
  </p:transition>
  <p:hf hdr="0" dt="0"/>
  <p:txStyles>
    <p:titleStyle>
      <a:lvl1pPr algn="l" rtl="0" eaLnBrk="1" fontAlgn="base" hangingPunct="1">
        <a:lnSpc>
          <a:spcPct val="90000"/>
        </a:lnSpc>
        <a:spcBef>
          <a:spcPct val="0"/>
        </a:spcBef>
        <a:spcAft>
          <a:spcPct val="0"/>
        </a:spcAft>
        <a:defRPr sz="2000" b="0">
          <a:solidFill>
            <a:schemeClr val="bg1"/>
          </a:solidFill>
          <a:latin typeface="Corbel" pitchFamily="34" charset="0"/>
          <a:ea typeface="+mj-ea"/>
          <a:cs typeface="+mj-cs"/>
        </a:defRPr>
      </a:lvl1pPr>
      <a:lvl2pPr algn="l" rtl="0" eaLnBrk="1" fontAlgn="base" hangingPunct="1">
        <a:lnSpc>
          <a:spcPct val="90000"/>
        </a:lnSpc>
        <a:spcBef>
          <a:spcPct val="0"/>
        </a:spcBef>
        <a:spcAft>
          <a:spcPct val="0"/>
        </a:spcAft>
        <a:defRPr sz="2600" b="1">
          <a:solidFill>
            <a:schemeClr val="bg1"/>
          </a:solidFill>
          <a:latin typeface="Arial" charset="0"/>
          <a:cs typeface="Arial" charset="0"/>
        </a:defRPr>
      </a:lvl2pPr>
      <a:lvl3pPr algn="l" rtl="0" eaLnBrk="1" fontAlgn="base" hangingPunct="1">
        <a:lnSpc>
          <a:spcPct val="90000"/>
        </a:lnSpc>
        <a:spcBef>
          <a:spcPct val="0"/>
        </a:spcBef>
        <a:spcAft>
          <a:spcPct val="0"/>
        </a:spcAft>
        <a:defRPr sz="2600" b="1">
          <a:solidFill>
            <a:schemeClr val="bg1"/>
          </a:solidFill>
          <a:latin typeface="Arial" charset="0"/>
          <a:cs typeface="Arial" charset="0"/>
        </a:defRPr>
      </a:lvl3pPr>
      <a:lvl4pPr algn="l" rtl="0" eaLnBrk="1" fontAlgn="base" hangingPunct="1">
        <a:lnSpc>
          <a:spcPct val="90000"/>
        </a:lnSpc>
        <a:spcBef>
          <a:spcPct val="0"/>
        </a:spcBef>
        <a:spcAft>
          <a:spcPct val="0"/>
        </a:spcAft>
        <a:defRPr sz="2600" b="1">
          <a:solidFill>
            <a:schemeClr val="bg1"/>
          </a:solidFill>
          <a:latin typeface="Arial" charset="0"/>
          <a:cs typeface="Arial" charset="0"/>
        </a:defRPr>
      </a:lvl4pPr>
      <a:lvl5pPr algn="l" rtl="0" eaLnBrk="1" fontAlgn="base" hangingPunct="1">
        <a:lnSpc>
          <a:spcPct val="90000"/>
        </a:lnSpc>
        <a:spcBef>
          <a:spcPct val="0"/>
        </a:spcBef>
        <a:spcAft>
          <a:spcPct val="0"/>
        </a:spcAft>
        <a:defRPr sz="2600" b="1">
          <a:solidFill>
            <a:schemeClr val="bg1"/>
          </a:solidFill>
          <a:latin typeface="Arial" charset="0"/>
          <a:cs typeface="Arial" charset="0"/>
        </a:defRPr>
      </a:lvl5pPr>
      <a:lvl6pPr marL="457200" algn="l" rtl="0" eaLnBrk="1" fontAlgn="base" hangingPunct="1">
        <a:lnSpc>
          <a:spcPct val="90000"/>
        </a:lnSpc>
        <a:spcBef>
          <a:spcPct val="0"/>
        </a:spcBef>
        <a:spcAft>
          <a:spcPct val="0"/>
        </a:spcAft>
        <a:defRPr sz="2600" b="1">
          <a:solidFill>
            <a:schemeClr val="bg1"/>
          </a:solidFill>
          <a:latin typeface="Arial" charset="0"/>
          <a:cs typeface="Arial" charset="0"/>
        </a:defRPr>
      </a:lvl6pPr>
      <a:lvl7pPr marL="914400" algn="l" rtl="0" eaLnBrk="1" fontAlgn="base" hangingPunct="1">
        <a:lnSpc>
          <a:spcPct val="90000"/>
        </a:lnSpc>
        <a:spcBef>
          <a:spcPct val="0"/>
        </a:spcBef>
        <a:spcAft>
          <a:spcPct val="0"/>
        </a:spcAft>
        <a:defRPr sz="2600" b="1">
          <a:solidFill>
            <a:schemeClr val="bg1"/>
          </a:solidFill>
          <a:latin typeface="Arial" charset="0"/>
          <a:cs typeface="Arial" charset="0"/>
        </a:defRPr>
      </a:lvl7pPr>
      <a:lvl8pPr marL="1371600" algn="l" rtl="0" eaLnBrk="1" fontAlgn="base" hangingPunct="1">
        <a:lnSpc>
          <a:spcPct val="90000"/>
        </a:lnSpc>
        <a:spcBef>
          <a:spcPct val="0"/>
        </a:spcBef>
        <a:spcAft>
          <a:spcPct val="0"/>
        </a:spcAft>
        <a:defRPr sz="2600" b="1">
          <a:solidFill>
            <a:schemeClr val="bg1"/>
          </a:solidFill>
          <a:latin typeface="Arial" charset="0"/>
          <a:cs typeface="Arial" charset="0"/>
        </a:defRPr>
      </a:lvl8pPr>
      <a:lvl9pPr marL="1828800" algn="l" rtl="0" eaLnBrk="1" fontAlgn="base" hangingPunct="1">
        <a:lnSpc>
          <a:spcPct val="90000"/>
        </a:lnSpc>
        <a:spcBef>
          <a:spcPct val="0"/>
        </a:spcBef>
        <a:spcAft>
          <a:spcPct val="0"/>
        </a:spcAft>
        <a:defRPr sz="2600" b="1">
          <a:solidFill>
            <a:schemeClr val="bg1"/>
          </a:solidFill>
          <a:latin typeface="Arial" charset="0"/>
          <a:cs typeface="Arial" charset="0"/>
        </a:defRPr>
      </a:lvl9pPr>
    </p:titleStyle>
    <p:bodyStyle>
      <a:lvl1pPr marL="180975" indent="-180975" algn="l" rtl="0" eaLnBrk="1" fontAlgn="base" hangingPunct="1">
        <a:spcBef>
          <a:spcPct val="0"/>
        </a:spcBef>
        <a:spcAft>
          <a:spcPct val="40000"/>
        </a:spcAft>
        <a:buFont typeface="Wingdings" pitchFamily="2" charset="2"/>
        <a:buChar char="§"/>
        <a:defRPr sz="2000">
          <a:solidFill>
            <a:schemeClr val="tx1"/>
          </a:solidFill>
          <a:latin typeface="+mn-lt"/>
          <a:ea typeface="+mn-ea"/>
          <a:cs typeface="+mn-cs"/>
        </a:defRPr>
      </a:lvl1pPr>
      <a:lvl2pPr marL="444500" indent="-261938" algn="l" rtl="0" eaLnBrk="1" fontAlgn="base" hangingPunct="1">
        <a:spcBef>
          <a:spcPct val="0"/>
        </a:spcBef>
        <a:spcAft>
          <a:spcPct val="40000"/>
        </a:spcAft>
        <a:buChar char="–"/>
        <a:defRPr sz="2800">
          <a:solidFill>
            <a:schemeClr val="tx1"/>
          </a:solidFill>
          <a:latin typeface="+mn-lt"/>
          <a:cs typeface="+mn-cs"/>
        </a:defRPr>
      </a:lvl2pPr>
      <a:lvl3pPr marL="720725" indent="-274638" algn="l" rtl="0" eaLnBrk="1" fontAlgn="base" hangingPunct="1">
        <a:spcBef>
          <a:spcPct val="0"/>
        </a:spcBef>
        <a:spcAft>
          <a:spcPct val="40000"/>
        </a:spcAft>
        <a:buChar char="•"/>
        <a:defRPr sz="2400">
          <a:solidFill>
            <a:schemeClr val="tx1"/>
          </a:solidFill>
          <a:latin typeface="+mn-lt"/>
          <a:cs typeface="+mn-cs"/>
        </a:defRPr>
      </a:lvl3pPr>
      <a:lvl4pPr marL="987425" indent="-265113" algn="l" rtl="0" eaLnBrk="1" fontAlgn="base" hangingPunct="1">
        <a:spcBef>
          <a:spcPct val="0"/>
        </a:spcBef>
        <a:spcAft>
          <a:spcPct val="40000"/>
        </a:spcAft>
        <a:buChar char="–"/>
        <a:defRPr sz="2000">
          <a:solidFill>
            <a:schemeClr val="tx1"/>
          </a:solidFill>
          <a:latin typeface="+mn-lt"/>
          <a:cs typeface="+mn-cs"/>
        </a:defRPr>
      </a:lvl4pPr>
      <a:lvl5pPr marL="1254125" indent="-265113" algn="l" rtl="0" eaLnBrk="1" fontAlgn="base" hangingPunct="1">
        <a:spcBef>
          <a:spcPct val="0"/>
        </a:spcBef>
        <a:spcAft>
          <a:spcPct val="40000"/>
        </a:spcAft>
        <a:buChar char="»"/>
        <a:defRPr sz="2000">
          <a:solidFill>
            <a:schemeClr val="tx1"/>
          </a:solidFill>
          <a:latin typeface="+mn-lt"/>
          <a:cs typeface="+mn-cs"/>
        </a:defRPr>
      </a:lvl5pPr>
      <a:lvl6pPr marL="1711325" indent="-265113" algn="l" rtl="0" eaLnBrk="1" fontAlgn="base" hangingPunct="1">
        <a:spcBef>
          <a:spcPct val="0"/>
        </a:spcBef>
        <a:spcAft>
          <a:spcPct val="40000"/>
        </a:spcAft>
        <a:buChar char="»"/>
        <a:defRPr>
          <a:solidFill>
            <a:schemeClr val="tx1"/>
          </a:solidFill>
          <a:latin typeface="+mn-lt"/>
          <a:cs typeface="+mn-cs"/>
        </a:defRPr>
      </a:lvl6pPr>
      <a:lvl7pPr marL="2168525" indent="-265113" algn="l" rtl="0" eaLnBrk="1" fontAlgn="base" hangingPunct="1">
        <a:spcBef>
          <a:spcPct val="0"/>
        </a:spcBef>
        <a:spcAft>
          <a:spcPct val="40000"/>
        </a:spcAft>
        <a:buChar char="»"/>
        <a:defRPr>
          <a:solidFill>
            <a:schemeClr val="tx1"/>
          </a:solidFill>
          <a:latin typeface="+mn-lt"/>
          <a:cs typeface="+mn-cs"/>
        </a:defRPr>
      </a:lvl7pPr>
      <a:lvl8pPr marL="2625725" indent="-265113" algn="l" rtl="0" eaLnBrk="1" fontAlgn="base" hangingPunct="1">
        <a:spcBef>
          <a:spcPct val="0"/>
        </a:spcBef>
        <a:spcAft>
          <a:spcPct val="40000"/>
        </a:spcAft>
        <a:buChar char="»"/>
        <a:defRPr>
          <a:solidFill>
            <a:schemeClr val="tx1"/>
          </a:solidFill>
          <a:latin typeface="+mn-lt"/>
          <a:cs typeface="+mn-cs"/>
        </a:defRPr>
      </a:lvl8pPr>
      <a:lvl9pPr marL="3082925" indent="-265113" algn="l" rtl="0" eaLnBrk="1" fontAlgn="base" hangingPunct="1">
        <a:spcBef>
          <a:spcPct val="0"/>
        </a:spcBef>
        <a:spcAft>
          <a:spcPct val="40000"/>
        </a:spcAft>
        <a:buChar char="»"/>
        <a:defRPr>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3.xml"/><Relationship Id="rId7"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8.xml"/><Relationship Id="rId3" Type="http://schemas.openxmlformats.org/officeDocument/2006/relationships/tags" Target="../tags/tag9.xml"/><Relationship Id="rId7"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hyperlink" Target="http://www.sitco-consulting.biz/" TargetMode="External"/><Relationship Id="rId7" Type="http://schemas.openxmlformats.org/officeDocument/2006/relationships/image" Target="../media/image7.jpeg"/><Relationship Id="rId2" Type="http://schemas.openxmlformats.org/officeDocument/2006/relationships/hyperlink" Target="mailto:sitco.biz@gmail.com" TargetMode="Externa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verizonbusiness.com/resources/reports/rp_2010-data-breach-report_en_xg.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11.xml"/><Relationship Id="rId3" Type="http://schemas.openxmlformats.org/officeDocument/2006/relationships/tags" Target="../tags/tag15.xml"/><Relationship Id="rId7"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notesSlide" Target="../notesSlides/notesSlide15.xml"/><Relationship Id="rId3" Type="http://schemas.openxmlformats.org/officeDocument/2006/relationships/tags" Target="../tags/tag21.xml"/><Relationship Id="rId7"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tditechnologies.co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notesSlide" Target="../notesSlides/notesSlide18.xml"/><Relationship Id="rId3" Type="http://schemas.openxmlformats.org/officeDocument/2006/relationships/tags" Target="../tags/tag27.xml"/><Relationship Id="rId7"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8" Type="http://schemas.openxmlformats.org/officeDocument/2006/relationships/notesSlide" Target="../notesSlides/notesSlide21.xml"/><Relationship Id="rId3" Type="http://schemas.openxmlformats.org/officeDocument/2006/relationships/tags" Target="../tags/tag33.xml"/><Relationship Id="rId7"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3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isg.rhul.ac.u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www.cert.org/insider_threat/" TargetMode="External"/><Relationship Id="rId4" Type="http://schemas.openxmlformats.org/officeDocument/2006/relationships/hyperlink" Target="http://www.allbusiness.com/crime-law/criminal-offenses-cybercrime/13781867-1.html"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9"/>
          <p:cNvSpPr>
            <a:spLocks noGrp="1" noChangeArrowheads="1"/>
          </p:cNvSpPr>
          <p:nvPr>
            <p:ph type="ctrTitle"/>
          </p:nvPr>
        </p:nvSpPr>
        <p:spPr>
          <a:xfrm>
            <a:off x="2100263" y="939800"/>
            <a:ext cx="5862637" cy="1081088"/>
          </a:xfrm>
        </p:spPr>
        <p:txBody>
          <a:bodyPr/>
          <a:lstStyle/>
          <a:p>
            <a:pPr eaLnBrk="1" hangingPunct="1"/>
            <a:r>
              <a:rPr lang="en-US" sz="4400" b="1" dirty="0" smtClean="0">
                <a:effectLst>
                  <a:outerShdw blurRad="60007" dist="310007" dir="7680000" sy="30000" kx="1300200" algn="ctr" rotWithShape="0">
                    <a:prstClr val="black">
                      <a:alpha val="32000"/>
                    </a:prstClr>
                  </a:outerShdw>
                </a:effectLst>
              </a:rPr>
              <a:t>The Defense Inside</a:t>
            </a:r>
            <a:endParaRPr lang="en-US" sz="4400" b="1" noProof="1" smtClean="0">
              <a:effectLst>
                <a:outerShdw blurRad="60007" dist="310007" dir="7680000" sy="30000" kx="1300200" algn="ctr" rotWithShape="0">
                  <a:prstClr val="black">
                    <a:alpha val="32000"/>
                  </a:prstClr>
                </a:outerShdw>
              </a:effectLst>
            </a:endParaRPr>
          </a:p>
        </p:txBody>
      </p:sp>
      <p:sp>
        <p:nvSpPr>
          <p:cNvPr id="3075" name="Rectangle 10"/>
          <p:cNvSpPr>
            <a:spLocks noGrp="1" noChangeArrowheads="1"/>
          </p:cNvSpPr>
          <p:nvPr>
            <p:ph type="subTitle" idx="1"/>
          </p:nvPr>
        </p:nvSpPr>
        <p:spPr>
          <a:xfrm>
            <a:off x="3460295" y="4760913"/>
            <a:ext cx="4207329" cy="582612"/>
          </a:xfrm>
        </p:spPr>
        <p:txBody>
          <a:bodyPr/>
          <a:lstStyle/>
          <a:p>
            <a:pPr eaLnBrk="1" hangingPunct="1"/>
            <a:r>
              <a:rPr lang="en-US" sz="2400" b="1" dirty="0" smtClean="0">
                <a:effectLst>
                  <a:outerShdw blurRad="38100" dist="38100" dir="2700000" algn="tl">
                    <a:srgbClr val="000000">
                      <a:alpha val="43137"/>
                    </a:srgbClr>
                  </a:outerShdw>
                </a:effectLst>
                <a:latin typeface="Corbel" pitchFamily="34" charset="0"/>
              </a:rPr>
              <a:t>IT Foundation Management</a:t>
            </a:r>
            <a:endParaRPr lang="en-US" sz="2400" b="1" noProof="1" smtClean="0">
              <a:latin typeface="Corbel" pitchFamily="34" charset="0"/>
            </a:endParaRPr>
          </a:p>
        </p:txBody>
      </p:sp>
      <p:pic>
        <p:nvPicPr>
          <p:cNvPr id="1031" name="Picture 7" descr="C:\Documents and Settings\Terry Schurter\Desktop\TDI Collateral\StockLogos\TDI_Logo_ppt.jpg"/>
          <p:cNvPicPr>
            <a:picLocks noChangeAspect="1" noChangeArrowheads="1"/>
          </p:cNvPicPr>
          <p:nvPr/>
        </p:nvPicPr>
        <p:blipFill>
          <a:blip r:embed="rId3" cstate="print"/>
          <a:srcRect/>
          <a:stretch>
            <a:fillRect/>
          </a:stretch>
        </p:blipFill>
        <p:spPr bwMode="auto">
          <a:xfrm>
            <a:off x="202726" y="4162835"/>
            <a:ext cx="1939925" cy="1388878"/>
          </a:xfrm>
          <a:prstGeom prst="rect">
            <a:avLst/>
          </a:prstGeom>
          <a:noFill/>
        </p:spPr>
      </p:pic>
      <p:sp>
        <p:nvSpPr>
          <p:cNvPr id="6" name="Rectangle 10"/>
          <p:cNvSpPr txBox="1">
            <a:spLocks noChangeArrowheads="1"/>
          </p:cNvSpPr>
          <p:nvPr/>
        </p:nvSpPr>
        <p:spPr bwMode="gray">
          <a:xfrm>
            <a:off x="2631620" y="4294188"/>
            <a:ext cx="4207329" cy="544512"/>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40000"/>
              </a:spcAft>
              <a:buClrTx/>
              <a:buSzTx/>
              <a:buFont typeface="Wingdings" pitchFamily="2" charset="2"/>
              <a:buNone/>
              <a:tabLst/>
              <a:defRPr/>
            </a:pPr>
            <a:r>
              <a:rPr kumimoji="0" lang="en-US" sz="24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orbel" pitchFamily="34" charset="0"/>
                <a:cs typeface="+mn-cs"/>
              </a:rPr>
              <a:t>The Global Leader</a:t>
            </a:r>
            <a:r>
              <a:rPr kumimoji="0" lang="en-US" sz="2400" b="1" i="0" u="none" strike="noStrike" kern="0" cap="none" spc="0" normalizeH="0" noProof="0" dirty="0" smtClean="0">
                <a:ln>
                  <a:noFill/>
                </a:ln>
                <a:solidFill>
                  <a:schemeClr val="tx1"/>
                </a:solidFill>
                <a:effectLst>
                  <a:outerShdw blurRad="38100" dist="38100" dir="2700000" algn="tl">
                    <a:srgbClr val="000000">
                      <a:alpha val="43137"/>
                    </a:srgbClr>
                  </a:outerShdw>
                </a:effectLst>
                <a:uLnTx/>
                <a:uFillTx/>
                <a:latin typeface="Corbel" pitchFamily="34" charset="0"/>
                <a:cs typeface="+mn-cs"/>
              </a:rPr>
              <a:t> in</a:t>
            </a:r>
            <a:endParaRPr kumimoji="0" lang="en-US" sz="2400" b="1" i="0" u="none" strike="noStrike" kern="0" cap="none" spc="0" normalizeH="0" baseline="0" noProof="1" smtClean="0">
              <a:ln>
                <a:noFill/>
              </a:ln>
              <a:solidFill>
                <a:schemeClr val="tx1"/>
              </a:solidFill>
              <a:effectLst/>
              <a:uLnTx/>
              <a:uFillTx/>
              <a:latin typeface="Corbel" pitchFamily="34" charset="0"/>
              <a:cs typeface="+mn-cs"/>
            </a:endParaRPr>
          </a:p>
        </p:txBody>
      </p:sp>
      <p:sp>
        <p:nvSpPr>
          <p:cNvPr id="7" name="Rectangle 10"/>
          <p:cNvSpPr txBox="1">
            <a:spLocks noChangeArrowheads="1"/>
          </p:cNvSpPr>
          <p:nvPr/>
        </p:nvSpPr>
        <p:spPr bwMode="gray">
          <a:xfrm>
            <a:off x="4174670" y="1998663"/>
            <a:ext cx="4054930" cy="544512"/>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40000"/>
              </a:spcAft>
              <a:buClrTx/>
              <a:buSzTx/>
              <a:buFont typeface="Wingdings" pitchFamily="2" charset="2"/>
              <a:buNone/>
              <a:tabLst/>
              <a:defRPr/>
            </a:pPr>
            <a:r>
              <a:rPr lang="en-US" sz="2400" kern="0" dirty="0" smtClean="0">
                <a:solidFill>
                  <a:schemeClr val="bg1">
                    <a:lumMod val="85000"/>
                  </a:schemeClr>
                </a:solidFill>
                <a:effectLst>
                  <a:outerShdw blurRad="38100" dist="38100" dir="2700000" algn="tl">
                    <a:srgbClr val="000000">
                      <a:alpha val="43137"/>
                    </a:srgbClr>
                  </a:outerShdw>
                </a:effectLst>
                <a:latin typeface="Corbel" pitchFamily="34" charset="0"/>
                <a:cs typeface="+mn-cs"/>
              </a:rPr>
              <a:t>How to protect your business</a:t>
            </a:r>
            <a:endParaRPr kumimoji="0" lang="en-US" sz="2400" b="0" i="0" u="none" strike="noStrike" kern="0" cap="none" spc="0" normalizeH="0" baseline="0" noProof="1" smtClean="0">
              <a:ln>
                <a:noFill/>
              </a:ln>
              <a:solidFill>
                <a:schemeClr val="bg1">
                  <a:lumMod val="85000"/>
                </a:schemeClr>
              </a:solidFill>
              <a:effectLst>
                <a:outerShdw blurRad="38100" dist="38100" dir="2700000" algn="tl">
                  <a:srgbClr val="000000">
                    <a:alpha val="43137"/>
                  </a:srgbClr>
                </a:outerShdw>
              </a:effectLst>
              <a:uLnTx/>
              <a:uFillTx/>
              <a:latin typeface="Corbel" pitchFamily="34" charset="0"/>
              <a:cs typeface="+mn-cs"/>
            </a:endParaRPr>
          </a:p>
        </p:txBody>
      </p:sp>
    </p:spTree>
  </p:cSld>
  <p:clrMapOvr>
    <a:masterClrMapping/>
  </p:clrMapOvr>
  <p:transition spd="slow" advClick="0">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Insider </a:t>
            </a:r>
            <a:r>
              <a:rPr lang="de-DE" sz="2800" dirty="0" err="1" smtClean="0"/>
              <a:t>Threat</a:t>
            </a:r>
            <a:r>
              <a:rPr lang="de-DE" sz="2800" dirty="0" smtClean="0"/>
              <a:t> – So </a:t>
            </a:r>
            <a:r>
              <a:rPr lang="de-DE" sz="2800" dirty="0" err="1" smtClean="0"/>
              <a:t>what</a:t>
            </a:r>
            <a:r>
              <a:rPr lang="de-DE" sz="2800" dirty="0" smtClean="0"/>
              <a:t> !?, </a:t>
            </a:r>
            <a:r>
              <a:rPr lang="de-DE" sz="2800" dirty="0" err="1" smtClean="0"/>
              <a:t>cont‘d</a:t>
            </a:r>
            <a:endParaRPr lang="de-DE" sz="2800" dirty="0"/>
          </a:p>
        </p:txBody>
      </p:sp>
      <p:sp>
        <p:nvSpPr>
          <p:cNvPr id="3" name="Inhaltsplatzhalter 2"/>
          <p:cNvSpPr>
            <a:spLocks noGrp="1"/>
          </p:cNvSpPr>
          <p:nvPr>
            <p:ph idx="1"/>
          </p:nvPr>
        </p:nvSpPr>
        <p:spPr/>
        <p:txBody>
          <a:bodyPr/>
          <a:lstStyle/>
          <a:p>
            <a:r>
              <a:rPr lang="en-US" sz="1800" dirty="0" smtClean="0"/>
              <a:t>US Secret Service </a:t>
            </a:r>
            <a:r>
              <a:rPr lang="en-US" sz="1800" dirty="0"/>
              <a:t>&amp; Carnegie Mellon University </a:t>
            </a:r>
            <a:r>
              <a:rPr lang="en-US" sz="1800" dirty="0" smtClean="0"/>
              <a:t>Survey:</a:t>
            </a:r>
          </a:p>
          <a:p>
            <a:pPr lvl="1"/>
            <a:r>
              <a:rPr lang="en-US" sz="1800" dirty="0"/>
              <a:t>Most insider </a:t>
            </a:r>
            <a:r>
              <a:rPr lang="en-US" sz="1800" dirty="0" smtClean="0"/>
              <a:t>events </a:t>
            </a:r>
            <a:r>
              <a:rPr lang="en-US" sz="1800" dirty="0"/>
              <a:t>triggered by a negative event in </a:t>
            </a:r>
            <a:r>
              <a:rPr lang="en-US" sz="1800" dirty="0" smtClean="0"/>
              <a:t>the </a:t>
            </a:r>
            <a:r>
              <a:rPr lang="de-DE" sz="1800" dirty="0" err="1" smtClean="0"/>
              <a:t>work</a:t>
            </a:r>
            <a:r>
              <a:rPr lang="de-DE" sz="1800" dirty="0" smtClean="0"/>
              <a:t> </a:t>
            </a:r>
            <a:r>
              <a:rPr lang="de-DE" sz="1800" dirty="0" err="1" smtClean="0"/>
              <a:t>place</a:t>
            </a:r>
            <a:endParaRPr lang="de-DE" sz="1800" dirty="0"/>
          </a:p>
          <a:p>
            <a:pPr lvl="1"/>
            <a:r>
              <a:rPr lang="en-US" sz="1800" dirty="0"/>
              <a:t>Most perpetrators had prior disciplinary issues</a:t>
            </a:r>
          </a:p>
          <a:p>
            <a:pPr lvl="1"/>
            <a:r>
              <a:rPr lang="en-US" sz="1800" dirty="0"/>
              <a:t>Most insider events were planned in advance</a:t>
            </a:r>
          </a:p>
          <a:p>
            <a:pPr lvl="1"/>
            <a:r>
              <a:rPr lang="en-US" sz="1800" dirty="0" smtClean="0"/>
              <a:t>17</a:t>
            </a:r>
            <a:r>
              <a:rPr lang="en-US" sz="1800" dirty="0"/>
              <a:t>% of the insider events studied involved individuals </a:t>
            </a:r>
            <a:r>
              <a:rPr lang="en-US" sz="1800" dirty="0" smtClean="0"/>
              <a:t>with </a:t>
            </a:r>
            <a:r>
              <a:rPr lang="de-DE" sz="1800" dirty="0" err="1" smtClean="0"/>
              <a:t>root</a:t>
            </a:r>
            <a:r>
              <a:rPr lang="de-DE" sz="1800" dirty="0" smtClean="0"/>
              <a:t> </a:t>
            </a:r>
            <a:r>
              <a:rPr lang="de-DE" sz="1800" dirty="0" err="1"/>
              <a:t>access</a:t>
            </a:r>
            <a:endParaRPr lang="de-DE" sz="1800" dirty="0"/>
          </a:p>
          <a:p>
            <a:pPr lvl="1"/>
            <a:r>
              <a:rPr lang="en-US" sz="1800" dirty="0"/>
              <a:t>87% of the attacks used very simple user commands that </a:t>
            </a:r>
            <a:r>
              <a:rPr lang="en-US" sz="1800" dirty="0" smtClean="0"/>
              <a:t>didn't </a:t>
            </a:r>
            <a:r>
              <a:rPr lang="de-DE" sz="1800" dirty="0" err="1" smtClean="0"/>
              <a:t>require</a:t>
            </a:r>
            <a:r>
              <a:rPr lang="de-DE" sz="1800" dirty="0" smtClean="0"/>
              <a:t> </a:t>
            </a:r>
            <a:r>
              <a:rPr lang="de-DE" sz="1800" dirty="0" err="1"/>
              <a:t>any</a:t>
            </a:r>
            <a:r>
              <a:rPr lang="de-DE" sz="1800" dirty="0"/>
              <a:t> </a:t>
            </a:r>
            <a:r>
              <a:rPr lang="de-DE" sz="1800" dirty="0" err="1"/>
              <a:t>advanced</a:t>
            </a:r>
            <a:r>
              <a:rPr lang="de-DE" sz="1800" dirty="0"/>
              <a:t> </a:t>
            </a:r>
            <a:r>
              <a:rPr lang="de-DE" sz="1800" dirty="0" err="1"/>
              <a:t>knowledge</a:t>
            </a:r>
            <a:endParaRPr lang="de-DE" sz="1800" dirty="0"/>
          </a:p>
          <a:p>
            <a:pPr lvl="1"/>
            <a:r>
              <a:rPr lang="en-US" sz="1800" dirty="0"/>
              <a:t>30% of the incidents took place at the insider’s home </a:t>
            </a:r>
            <a:r>
              <a:rPr lang="en-US" sz="1800" dirty="0" smtClean="0"/>
              <a:t>using remote access</a:t>
            </a:r>
            <a:endParaRPr lang="de-DE" sz="1800" dirty="0"/>
          </a:p>
        </p:txBody>
      </p:sp>
      <p:sp>
        <p:nvSpPr>
          <p:cNvPr id="4" name="Fußzeilenplatzhalter 3"/>
          <p:cNvSpPr>
            <a:spLocks noGrp="1"/>
          </p:cNvSpPr>
          <p:nvPr>
            <p:ph type="ftr" sz="quarter" idx="10"/>
          </p:nvPr>
        </p:nvSpPr>
        <p:spPr/>
        <p:txBody>
          <a:bodyPr/>
          <a:lstStyle/>
          <a:p>
            <a:pPr>
              <a:defRPr/>
            </a:pPr>
            <a:r>
              <a:rPr lang="en-US" smtClean="0"/>
              <a:t>TDi Technologies (www.tditechnologies.com)		         Your Business is Built on IT</a:t>
            </a:r>
            <a:endParaRPr lang="de-DE"/>
          </a:p>
        </p:txBody>
      </p:sp>
    </p:spTree>
    <p:extLst>
      <p:ext uri="{BB962C8B-B14F-4D97-AF65-F5344CB8AC3E}">
        <p14:creationId xmlns:p14="http://schemas.microsoft.com/office/powerpoint/2010/main" xmlns="" val="168874485"/>
      </p:ext>
    </p:extLst>
  </p:cSld>
  <p:clrMapOvr>
    <a:masterClrMapping/>
  </p:clrMapOvr>
  <p:transition spd="slow" advClick="0">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Insider </a:t>
            </a:r>
            <a:r>
              <a:rPr lang="de-DE" sz="2800" dirty="0" err="1" smtClean="0"/>
              <a:t>Threat</a:t>
            </a:r>
            <a:r>
              <a:rPr lang="de-DE" sz="2800" dirty="0" smtClean="0"/>
              <a:t> – </a:t>
            </a:r>
            <a:r>
              <a:rPr lang="de-DE" sz="2800" dirty="0" err="1" smtClean="0"/>
              <a:t>Remember</a:t>
            </a:r>
            <a:r>
              <a:rPr lang="de-DE" sz="2800" dirty="0" smtClean="0"/>
              <a:t> ??</a:t>
            </a:r>
            <a:endParaRPr lang="de-DE" sz="2800" dirty="0"/>
          </a:p>
        </p:txBody>
      </p:sp>
      <p:sp>
        <p:nvSpPr>
          <p:cNvPr id="3" name="Inhaltsplatzhalter 2"/>
          <p:cNvSpPr>
            <a:spLocks noGrp="1"/>
          </p:cNvSpPr>
          <p:nvPr>
            <p:ph idx="1"/>
          </p:nvPr>
        </p:nvSpPr>
        <p:spPr/>
        <p:txBody>
          <a:bodyPr/>
          <a:lstStyle/>
          <a:p>
            <a:r>
              <a:rPr lang="de-DE" smtClean="0"/>
              <a:t>19-eighties</a:t>
            </a:r>
            <a:endParaRPr lang="de-DE" dirty="0" smtClean="0"/>
          </a:p>
          <a:p>
            <a:r>
              <a:rPr lang="de-DE" dirty="0"/>
              <a:t> </a:t>
            </a:r>
            <a:r>
              <a:rPr lang="de-DE" dirty="0" smtClean="0"/>
              <a:t>	Kevin </a:t>
            </a:r>
            <a:r>
              <a:rPr lang="de-DE" dirty="0" err="1" smtClean="0"/>
              <a:t>Mitnick</a:t>
            </a:r>
            <a:endParaRPr lang="de-DE" dirty="0" smtClean="0"/>
          </a:p>
          <a:p>
            <a:r>
              <a:rPr lang="de-DE" dirty="0"/>
              <a:t>	</a:t>
            </a:r>
            <a:r>
              <a:rPr lang="de-DE" dirty="0" smtClean="0"/>
              <a:t>	Digital </a:t>
            </a:r>
            <a:r>
              <a:rPr lang="de-DE" dirty="0"/>
              <a:t>Equipment </a:t>
            </a:r>
            <a:r>
              <a:rPr lang="de-DE" dirty="0" smtClean="0"/>
              <a:t>Corporation</a:t>
            </a:r>
          </a:p>
          <a:p>
            <a:endParaRPr lang="de-DE" dirty="0"/>
          </a:p>
          <a:p>
            <a:r>
              <a:rPr lang="de-DE" dirty="0" smtClean="0"/>
              <a:t>    </a:t>
            </a:r>
            <a:r>
              <a:rPr lang="de-DE" dirty="0" err="1" smtClean="0"/>
              <a:t>gained</a:t>
            </a:r>
            <a:r>
              <a:rPr lang="de-DE" dirty="0" smtClean="0"/>
              <a:t> </a:t>
            </a:r>
            <a:r>
              <a:rPr lang="de-DE" dirty="0" err="1" smtClean="0"/>
              <a:t>acces</a:t>
            </a:r>
            <a:r>
              <a:rPr lang="de-DE" dirty="0" smtClean="0"/>
              <a:t> </a:t>
            </a:r>
            <a:r>
              <a:rPr lang="de-DE" dirty="0" err="1" smtClean="0"/>
              <a:t>by</a:t>
            </a:r>
            <a:r>
              <a:rPr lang="de-DE" dirty="0" smtClean="0"/>
              <a:t> </a:t>
            </a:r>
            <a:r>
              <a:rPr lang="de-DE" dirty="0" err="1" smtClean="0"/>
              <a:t>asking</a:t>
            </a:r>
            <a:r>
              <a:rPr lang="de-DE" dirty="0" smtClean="0"/>
              <a:t> a </a:t>
            </a:r>
            <a:r>
              <a:rPr lang="de-DE" dirty="0" err="1" smtClean="0"/>
              <a:t>system</a:t>
            </a:r>
            <a:r>
              <a:rPr lang="de-DE" dirty="0" smtClean="0"/>
              <a:t> </a:t>
            </a:r>
            <a:r>
              <a:rPr lang="de-DE" dirty="0" err="1" smtClean="0"/>
              <a:t>administrator</a:t>
            </a:r>
            <a:r>
              <a:rPr lang="de-DE" dirty="0" smtClean="0"/>
              <a:t> </a:t>
            </a:r>
            <a:r>
              <a:rPr lang="de-DE" dirty="0" err="1" smtClean="0"/>
              <a:t>for</a:t>
            </a:r>
            <a:r>
              <a:rPr lang="de-DE" dirty="0" smtClean="0"/>
              <a:t> </a:t>
            </a:r>
            <a:r>
              <a:rPr lang="de-DE" dirty="0" err="1" smtClean="0"/>
              <a:t>the</a:t>
            </a:r>
            <a:r>
              <a:rPr lang="de-DE" dirty="0" smtClean="0"/>
              <a:t> </a:t>
            </a:r>
            <a:r>
              <a:rPr lang="de-DE" dirty="0" err="1" smtClean="0"/>
              <a:t>password</a:t>
            </a:r>
            <a:r>
              <a:rPr lang="de-DE" dirty="0" smtClean="0"/>
              <a:t> </a:t>
            </a:r>
            <a:r>
              <a:rPr lang="de-DE" dirty="0" err="1" smtClean="0"/>
              <a:t>using</a:t>
            </a:r>
            <a:r>
              <a:rPr lang="de-DE" dirty="0" smtClean="0"/>
              <a:t> a </a:t>
            </a:r>
            <a:r>
              <a:rPr lang="de-DE" dirty="0" err="1" smtClean="0"/>
              <a:t>false</a:t>
            </a:r>
            <a:r>
              <a:rPr lang="de-DE" dirty="0" smtClean="0"/>
              <a:t> </a:t>
            </a:r>
            <a:r>
              <a:rPr lang="de-DE" dirty="0" err="1" smtClean="0"/>
              <a:t>name</a:t>
            </a:r>
            <a:endParaRPr lang="de-DE" dirty="0"/>
          </a:p>
          <a:p>
            <a:endParaRPr lang="de-DE" dirty="0" smtClean="0"/>
          </a:p>
          <a:p>
            <a:endParaRPr lang="de-DE" dirty="0"/>
          </a:p>
        </p:txBody>
      </p:sp>
      <p:sp>
        <p:nvSpPr>
          <p:cNvPr id="4" name="Fußzeilenplatzhalter 3"/>
          <p:cNvSpPr>
            <a:spLocks noGrp="1"/>
          </p:cNvSpPr>
          <p:nvPr>
            <p:ph type="ftr" sz="quarter" idx="10"/>
          </p:nvPr>
        </p:nvSpPr>
        <p:spPr/>
        <p:txBody>
          <a:bodyPr/>
          <a:lstStyle/>
          <a:p>
            <a:pPr>
              <a:defRPr/>
            </a:pPr>
            <a:r>
              <a:rPr lang="en-US" smtClean="0"/>
              <a:t>TDi Technologies (www.tditechnologies.com)		         Your Business is Built on IT</a:t>
            </a:r>
            <a:endParaRPr lang="de-DE"/>
          </a:p>
        </p:txBody>
      </p:sp>
    </p:spTree>
    <p:extLst>
      <p:ext uri="{BB962C8B-B14F-4D97-AF65-F5344CB8AC3E}">
        <p14:creationId xmlns:p14="http://schemas.microsoft.com/office/powerpoint/2010/main" xmlns="" val="3262114363"/>
      </p:ext>
    </p:extLst>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dirty="0" err="1"/>
              <a:t>ConsoleWorks</a:t>
            </a:r>
            <a:r>
              <a:rPr lang="en-US" dirty="0"/>
              <a:t>® ITFM (IT Foundation Management) Suite</a:t>
            </a:r>
            <a:endParaRPr lang="de-DE" dirty="0"/>
          </a:p>
        </p:txBody>
      </p:sp>
      <p:sp>
        <p:nvSpPr>
          <p:cNvPr id="3" name="Untertitel 2"/>
          <p:cNvSpPr>
            <a:spLocks noGrp="1"/>
          </p:cNvSpPr>
          <p:nvPr>
            <p:ph type="subTitle" idx="1"/>
          </p:nvPr>
        </p:nvSpPr>
        <p:spPr/>
        <p:txBody>
          <a:bodyPr/>
          <a:lstStyle/>
          <a:p>
            <a:endParaRPr lang="de-DE"/>
          </a:p>
        </p:txBody>
      </p:sp>
    </p:spTree>
    <p:extLst>
      <p:ext uri="{BB962C8B-B14F-4D97-AF65-F5344CB8AC3E}">
        <p14:creationId xmlns:p14="http://schemas.microsoft.com/office/powerpoint/2010/main" xmlns="" val="806712764"/>
      </p:ext>
    </p:extLst>
  </p:cSld>
  <p:clrMapOvr>
    <a:masterClrMapping/>
  </p:clrMapOvr>
  <p:transition spd="slow" advClick="0">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Rektangel 186"/>
          <p:cNvSpPr>
            <a:spLocks noChangeArrowheads="1"/>
          </p:cNvSpPr>
          <p:nvPr/>
        </p:nvSpPr>
        <p:spPr bwMode="auto">
          <a:xfrm rot="10800000" flipV="1">
            <a:off x="0" y="923925"/>
            <a:ext cx="9144000" cy="2705100"/>
          </a:xfrm>
          <a:prstGeom prst="rect">
            <a:avLst/>
          </a:prstGeom>
          <a:gradFill rotWithShape="1">
            <a:gsLst>
              <a:gs pos="0">
                <a:srgbClr val="BFBFBF"/>
              </a:gs>
              <a:gs pos="31000">
                <a:srgbClr val="F3F3F3"/>
              </a:gs>
              <a:gs pos="52000">
                <a:srgbClr val="F3F3F3"/>
              </a:gs>
              <a:gs pos="100000">
                <a:srgbClr val="F3F3F3"/>
              </a:gs>
              <a:gs pos="100000">
                <a:srgbClr val="F3F3F3"/>
              </a:gs>
              <a:gs pos="100000">
                <a:srgbClr val="F3F3F3"/>
              </a:gs>
            </a:gsLst>
            <a:lin ang="16200000" scaled="1"/>
          </a:gradFill>
          <a:ln w="9525">
            <a:no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36" name="Oval 35"/>
          <p:cNvSpPr/>
          <p:nvPr/>
        </p:nvSpPr>
        <p:spPr bwMode="auto">
          <a:xfrm>
            <a:off x="3603010" y="2606723"/>
            <a:ext cx="2057400" cy="2057400"/>
          </a:xfrm>
          <a:prstGeom prst="ellipse">
            <a:avLst/>
          </a:prstGeom>
          <a:solidFill>
            <a:schemeClr val="accent1">
              <a:lumMod val="75000"/>
              <a:alpha val="60000"/>
            </a:schemeClr>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endParaRPr lang="en-US" smtClean="0">
              <a:solidFill>
                <a:srgbClr val="000000"/>
              </a:solidFill>
            </a:endParaRPr>
          </a:p>
        </p:txBody>
      </p:sp>
      <p:sp>
        <p:nvSpPr>
          <p:cNvPr id="2" name="Title 1"/>
          <p:cNvSpPr>
            <a:spLocks noGrp="1"/>
          </p:cNvSpPr>
          <p:nvPr>
            <p:ph type="title"/>
          </p:nvPr>
        </p:nvSpPr>
        <p:spPr>
          <a:xfrm>
            <a:off x="311151" y="246063"/>
            <a:ext cx="8618840" cy="647700"/>
          </a:xfrm>
        </p:spPr>
        <p:txBody>
          <a:bodyPr/>
          <a:lstStyle/>
          <a:p>
            <a:r>
              <a:rPr lang="en-US" sz="2800" dirty="0" smtClean="0"/>
              <a:t>ConsoleWorks® ITFM (IT Foundation Management) Suite</a:t>
            </a:r>
            <a:endParaRPr lang="en-US" sz="2800" dirty="0"/>
          </a:p>
        </p:txBody>
      </p:sp>
      <p:sp>
        <p:nvSpPr>
          <p:cNvPr id="4" name="Footer Placeholder 3"/>
          <p:cNvSpPr>
            <a:spLocks noGrp="1"/>
          </p:cNvSpPr>
          <p:nvPr>
            <p:ph type="ftr" sz="quarter" idx="10"/>
          </p:nvPr>
        </p:nvSpPr>
        <p:spPr/>
        <p:txBody>
          <a:bodyPr/>
          <a:lstStyle/>
          <a:p>
            <a:pPr>
              <a:defRPr/>
            </a:pPr>
            <a:r>
              <a:rPr lang="en-US" smtClean="0">
                <a:solidFill>
                  <a:srgbClr val="000000"/>
                </a:solidFill>
              </a:rPr>
              <a:t>TDi Technologies (www.tditechnologies.com)		         Your Business is Built on IT</a:t>
            </a:r>
            <a:endParaRPr lang="de-DE">
              <a:solidFill>
                <a:srgbClr val="000000"/>
              </a:solidFill>
            </a:endParaRPr>
          </a:p>
        </p:txBody>
      </p:sp>
      <p:sp>
        <p:nvSpPr>
          <p:cNvPr id="10" name="Ellipse 22"/>
          <p:cNvSpPr/>
          <p:nvPr/>
        </p:nvSpPr>
        <p:spPr bwMode="auto">
          <a:xfrm>
            <a:off x="3460431" y="5182834"/>
            <a:ext cx="2384511" cy="427943"/>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ndParaRPr>
          </a:p>
        </p:txBody>
      </p:sp>
      <p:sp>
        <p:nvSpPr>
          <p:cNvPr id="11" name="Freeform 181"/>
          <p:cNvSpPr>
            <a:spLocks/>
          </p:cNvSpPr>
          <p:nvPr/>
        </p:nvSpPr>
        <p:spPr bwMode="auto">
          <a:xfrm>
            <a:off x="4635500" y="2182813"/>
            <a:ext cx="1438275" cy="1627187"/>
          </a:xfrm>
          <a:custGeom>
            <a:avLst/>
            <a:gdLst>
              <a:gd name="T0" fmla="*/ 0 w 906"/>
              <a:gd name="T1" fmla="*/ 630038869 h 1025"/>
              <a:gd name="T2" fmla="*/ 161290000 w 906"/>
              <a:gd name="T3" fmla="*/ 640119491 h 1025"/>
              <a:gd name="T4" fmla="*/ 322580000 w 906"/>
              <a:gd name="T5" fmla="*/ 662800096 h 1025"/>
              <a:gd name="T6" fmla="*/ 476310325 w 906"/>
              <a:gd name="T7" fmla="*/ 700603222 h 1025"/>
              <a:gd name="T8" fmla="*/ 627519700 w 906"/>
              <a:gd name="T9" fmla="*/ 758566004 h 1025"/>
              <a:gd name="T10" fmla="*/ 766127500 w 906"/>
              <a:gd name="T11" fmla="*/ 821570685 h 1025"/>
              <a:gd name="T12" fmla="*/ 899696575 w 906"/>
              <a:gd name="T13" fmla="*/ 902215660 h 1025"/>
              <a:gd name="T14" fmla="*/ 1025704388 w 906"/>
              <a:gd name="T15" fmla="*/ 992941257 h 1025"/>
              <a:gd name="T16" fmla="*/ 1139110625 w 906"/>
              <a:gd name="T17" fmla="*/ 1093747476 h 1025"/>
              <a:gd name="T18" fmla="*/ 1247478138 w 906"/>
              <a:gd name="T19" fmla="*/ 1207153679 h 1025"/>
              <a:gd name="T20" fmla="*/ 1340723125 w 906"/>
              <a:gd name="T21" fmla="*/ 1328121142 h 1025"/>
              <a:gd name="T22" fmla="*/ 1426408438 w 906"/>
              <a:gd name="T23" fmla="*/ 1456649865 h 1025"/>
              <a:gd name="T24" fmla="*/ 1499493763 w 906"/>
              <a:gd name="T25" fmla="*/ 1597778572 h 1025"/>
              <a:gd name="T26" fmla="*/ 1557456563 w 906"/>
              <a:gd name="T27" fmla="*/ 1741426640 h 1025"/>
              <a:gd name="T28" fmla="*/ 1600300013 w 906"/>
              <a:gd name="T29" fmla="*/ 1895156918 h 1025"/>
              <a:gd name="T30" fmla="*/ 1633061250 w 906"/>
              <a:gd name="T31" fmla="*/ 2051406557 h 1025"/>
              <a:gd name="T32" fmla="*/ 1648182188 w 906"/>
              <a:gd name="T33" fmla="*/ 2147483647 h 1025"/>
              <a:gd name="T34" fmla="*/ 2147483647 w 906"/>
              <a:gd name="T35" fmla="*/ 2147483647 h 1025"/>
              <a:gd name="T36" fmla="*/ 2147483647 w 906"/>
              <a:gd name="T37" fmla="*/ 2147483647 h 1025"/>
              <a:gd name="T38" fmla="*/ 2147483647 w 906"/>
              <a:gd name="T39" fmla="*/ 1937998767 h 1025"/>
              <a:gd name="T40" fmla="*/ 2147483647 w 906"/>
              <a:gd name="T41" fmla="*/ 1718746034 h 1025"/>
              <a:gd name="T42" fmla="*/ 2142132813 w 906"/>
              <a:gd name="T43" fmla="*/ 1509572336 h 1025"/>
              <a:gd name="T44" fmla="*/ 2061487813 w 906"/>
              <a:gd name="T45" fmla="*/ 1305440536 h 1025"/>
              <a:gd name="T46" fmla="*/ 1955641250 w 906"/>
              <a:gd name="T47" fmla="*/ 1116428082 h 1025"/>
              <a:gd name="T48" fmla="*/ 1839714063 w 906"/>
              <a:gd name="T49" fmla="*/ 937497837 h 1025"/>
              <a:gd name="T50" fmla="*/ 1703625625 w 906"/>
              <a:gd name="T51" fmla="*/ 771167576 h 1025"/>
              <a:gd name="T52" fmla="*/ 1554937200 w 906"/>
              <a:gd name="T53" fmla="*/ 617437298 h 1025"/>
              <a:gd name="T54" fmla="*/ 1391126250 w 906"/>
              <a:gd name="T55" fmla="*/ 476308591 h 1025"/>
              <a:gd name="T56" fmla="*/ 1214715313 w 906"/>
              <a:gd name="T57" fmla="*/ 352821767 h 1025"/>
              <a:gd name="T58" fmla="*/ 1028223750 w 906"/>
              <a:gd name="T59" fmla="*/ 246975237 h 1025"/>
              <a:gd name="T60" fmla="*/ 829132200 w 906"/>
              <a:gd name="T61" fmla="*/ 156249639 h 1025"/>
              <a:gd name="T62" fmla="*/ 619958438 w 906"/>
              <a:gd name="T63" fmla="*/ 88204648 h 1025"/>
              <a:gd name="T64" fmla="*/ 403225000 w 906"/>
              <a:gd name="T65" fmla="*/ 35282177 h 1025"/>
              <a:gd name="T66" fmla="*/ 181451250 w 906"/>
              <a:gd name="T67" fmla="*/ 5040311 h 1025"/>
              <a:gd name="T68" fmla="*/ 375504075 w 906"/>
              <a:gd name="T69" fmla="*/ 325099263 h 102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06"/>
              <a:gd name="T106" fmla="*/ 0 h 1025"/>
              <a:gd name="T107" fmla="*/ 906 w 906"/>
              <a:gd name="T108" fmla="*/ 1025 h 102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06" h="1025">
                <a:moveTo>
                  <a:pt x="0" y="250"/>
                </a:moveTo>
                <a:lnTo>
                  <a:pt x="0" y="250"/>
                </a:lnTo>
                <a:lnTo>
                  <a:pt x="32" y="250"/>
                </a:lnTo>
                <a:lnTo>
                  <a:pt x="64" y="254"/>
                </a:lnTo>
                <a:lnTo>
                  <a:pt x="97" y="258"/>
                </a:lnTo>
                <a:lnTo>
                  <a:pt x="128" y="263"/>
                </a:lnTo>
                <a:lnTo>
                  <a:pt x="159" y="271"/>
                </a:lnTo>
                <a:lnTo>
                  <a:pt x="189" y="278"/>
                </a:lnTo>
                <a:lnTo>
                  <a:pt x="219" y="289"/>
                </a:lnTo>
                <a:lnTo>
                  <a:pt x="249" y="301"/>
                </a:lnTo>
                <a:lnTo>
                  <a:pt x="276" y="312"/>
                </a:lnTo>
                <a:lnTo>
                  <a:pt x="304" y="326"/>
                </a:lnTo>
                <a:lnTo>
                  <a:pt x="330" y="342"/>
                </a:lnTo>
                <a:lnTo>
                  <a:pt x="357" y="358"/>
                </a:lnTo>
                <a:lnTo>
                  <a:pt x="382" y="376"/>
                </a:lnTo>
                <a:lnTo>
                  <a:pt x="407" y="394"/>
                </a:lnTo>
                <a:lnTo>
                  <a:pt x="430" y="413"/>
                </a:lnTo>
                <a:lnTo>
                  <a:pt x="452" y="434"/>
                </a:lnTo>
                <a:lnTo>
                  <a:pt x="474" y="456"/>
                </a:lnTo>
                <a:lnTo>
                  <a:pt x="495" y="479"/>
                </a:lnTo>
                <a:lnTo>
                  <a:pt x="514" y="503"/>
                </a:lnTo>
                <a:lnTo>
                  <a:pt x="532" y="527"/>
                </a:lnTo>
                <a:lnTo>
                  <a:pt x="549" y="552"/>
                </a:lnTo>
                <a:lnTo>
                  <a:pt x="566" y="578"/>
                </a:lnTo>
                <a:lnTo>
                  <a:pt x="580" y="605"/>
                </a:lnTo>
                <a:lnTo>
                  <a:pt x="595" y="634"/>
                </a:lnTo>
                <a:lnTo>
                  <a:pt x="606" y="662"/>
                </a:lnTo>
                <a:lnTo>
                  <a:pt x="618" y="691"/>
                </a:lnTo>
                <a:lnTo>
                  <a:pt x="627" y="721"/>
                </a:lnTo>
                <a:lnTo>
                  <a:pt x="635" y="752"/>
                </a:lnTo>
                <a:lnTo>
                  <a:pt x="643" y="782"/>
                </a:lnTo>
                <a:lnTo>
                  <a:pt x="648" y="814"/>
                </a:lnTo>
                <a:lnTo>
                  <a:pt x="652" y="845"/>
                </a:lnTo>
                <a:lnTo>
                  <a:pt x="654" y="877"/>
                </a:lnTo>
                <a:lnTo>
                  <a:pt x="774" y="1025"/>
                </a:lnTo>
                <a:lnTo>
                  <a:pt x="906" y="903"/>
                </a:lnTo>
                <a:lnTo>
                  <a:pt x="903" y="858"/>
                </a:lnTo>
                <a:lnTo>
                  <a:pt x="901" y="813"/>
                </a:lnTo>
                <a:lnTo>
                  <a:pt x="894" y="769"/>
                </a:lnTo>
                <a:lnTo>
                  <a:pt x="886" y="724"/>
                </a:lnTo>
                <a:lnTo>
                  <a:pt x="876" y="682"/>
                </a:lnTo>
                <a:lnTo>
                  <a:pt x="864" y="639"/>
                </a:lnTo>
                <a:lnTo>
                  <a:pt x="850" y="599"/>
                </a:lnTo>
                <a:lnTo>
                  <a:pt x="835" y="559"/>
                </a:lnTo>
                <a:lnTo>
                  <a:pt x="818" y="518"/>
                </a:lnTo>
                <a:lnTo>
                  <a:pt x="798" y="481"/>
                </a:lnTo>
                <a:lnTo>
                  <a:pt x="776" y="443"/>
                </a:lnTo>
                <a:lnTo>
                  <a:pt x="754" y="407"/>
                </a:lnTo>
                <a:lnTo>
                  <a:pt x="730" y="372"/>
                </a:lnTo>
                <a:lnTo>
                  <a:pt x="704" y="338"/>
                </a:lnTo>
                <a:lnTo>
                  <a:pt x="676" y="306"/>
                </a:lnTo>
                <a:lnTo>
                  <a:pt x="647" y="275"/>
                </a:lnTo>
                <a:lnTo>
                  <a:pt x="617" y="245"/>
                </a:lnTo>
                <a:lnTo>
                  <a:pt x="584" y="216"/>
                </a:lnTo>
                <a:lnTo>
                  <a:pt x="552" y="189"/>
                </a:lnTo>
                <a:lnTo>
                  <a:pt x="517" y="164"/>
                </a:lnTo>
                <a:lnTo>
                  <a:pt x="482" y="140"/>
                </a:lnTo>
                <a:lnTo>
                  <a:pt x="446" y="118"/>
                </a:lnTo>
                <a:lnTo>
                  <a:pt x="408" y="98"/>
                </a:lnTo>
                <a:lnTo>
                  <a:pt x="369" y="79"/>
                </a:lnTo>
                <a:lnTo>
                  <a:pt x="329" y="62"/>
                </a:lnTo>
                <a:lnTo>
                  <a:pt x="289" y="48"/>
                </a:lnTo>
                <a:lnTo>
                  <a:pt x="246" y="35"/>
                </a:lnTo>
                <a:lnTo>
                  <a:pt x="204" y="23"/>
                </a:lnTo>
                <a:lnTo>
                  <a:pt x="160" y="14"/>
                </a:lnTo>
                <a:lnTo>
                  <a:pt x="116" y="8"/>
                </a:lnTo>
                <a:lnTo>
                  <a:pt x="72" y="2"/>
                </a:lnTo>
                <a:lnTo>
                  <a:pt x="27" y="0"/>
                </a:lnTo>
                <a:lnTo>
                  <a:pt x="149" y="129"/>
                </a:lnTo>
                <a:lnTo>
                  <a:pt x="0" y="250"/>
                </a:lnTo>
                <a:close/>
              </a:path>
            </a:pathLst>
          </a:custGeom>
          <a:gradFill rotWithShape="1">
            <a:gsLst>
              <a:gs pos="0">
                <a:srgbClr val="BFBFBF"/>
              </a:gs>
              <a:gs pos="50000">
                <a:srgbClr val="BFBFBF"/>
              </a:gs>
              <a:gs pos="100000">
                <a:srgbClr val="737373"/>
              </a:gs>
            </a:gsLst>
            <a:lin ang="0" scaled="1"/>
          </a:gradFill>
          <a:ln w="25400">
            <a:noFill/>
            <a:miter lim="800000"/>
            <a:headEnd/>
            <a:tailEnd/>
          </a:ln>
        </p:spPr>
        <p:txBody>
          <a:bodyPr anchor="ctr"/>
          <a:lstStyle/>
          <a:p>
            <a:pPr indent="-342900" algn="ctr">
              <a:buFont typeface="Calibri" pitchFamily="34" charset="0"/>
              <a:buAutoNum type="arabicPeriod"/>
            </a:pPr>
            <a:endParaRPr lang="en-US" noProof="1">
              <a:solidFill>
                <a:srgbClr val="FFFFFF"/>
              </a:solidFill>
              <a:latin typeface="Calibri" pitchFamily="34" charset="0"/>
            </a:endParaRPr>
          </a:p>
        </p:txBody>
      </p:sp>
      <p:sp>
        <p:nvSpPr>
          <p:cNvPr id="12" name="Freeform 182"/>
          <p:cNvSpPr>
            <a:spLocks/>
          </p:cNvSpPr>
          <p:nvPr/>
        </p:nvSpPr>
        <p:spPr bwMode="auto">
          <a:xfrm>
            <a:off x="3179763" y="2179638"/>
            <a:ext cx="1633537" cy="1474787"/>
          </a:xfrm>
          <a:custGeom>
            <a:avLst/>
            <a:gdLst>
              <a:gd name="T0" fmla="*/ 630038870 w 1029"/>
              <a:gd name="T1" fmla="*/ 2147483647 h 929"/>
              <a:gd name="T2" fmla="*/ 630038870 w 1029"/>
              <a:gd name="T3" fmla="*/ 2147483647 h 929"/>
              <a:gd name="T4" fmla="*/ 640119492 w 1029"/>
              <a:gd name="T5" fmla="*/ 2134570826 h 929"/>
              <a:gd name="T6" fmla="*/ 662800097 w 1029"/>
              <a:gd name="T7" fmla="*/ 1970761519 h 929"/>
              <a:gd name="T8" fmla="*/ 703122585 w 1029"/>
              <a:gd name="T9" fmla="*/ 1817031246 h 929"/>
              <a:gd name="T10" fmla="*/ 753525694 w 1029"/>
              <a:gd name="T11" fmla="*/ 1668342872 h 929"/>
              <a:gd name="T12" fmla="*/ 819049737 w 1029"/>
              <a:gd name="T13" fmla="*/ 1527214170 h 929"/>
              <a:gd name="T14" fmla="*/ 899694712 w 1029"/>
              <a:gd name="T15" fmla="*/ 1393645140 h 929"/>
              <a:gd name="T16" fmla="*/ 990420309 w 1029"/>
              <a:gd name="T17" fmla="*/ 1265118009 h 929"/>
              <a:gd name="T18" fmla="*/ 1091226528 w 1029"/>
              <a:gd name="T19" fmla="*/ 1149190860 h 929"/>
              <a:gd name="T20" fmla="*/ 1202113370 w 1029"/>
              <a:gd name="T21" fmla="*/ 1043344334 h 929"/>
              <a:gd name="T22" fmla="*/ 1325601782 w 1029"/>
              <a:gd name="T23" fmla="*/ 945057480 h 929"/>
              <a:gd name="T24" fmla="*/ 1454128917 w 1029"/>
              <a:gd name="T25" fmla="*/ 859372196 h 929"/>
              <a:gd name="T26" fmla="*/ 1595257624 w 1029"/>
              <a:gd name="T27" fmla="*/ 788807845 h 929"/>
              <a:gd name="T28" fmla="*/ 1738907280 w 1029"/>
              <a:gd name="T29" fmla="*/ 730845065 h 929"/>
              <a:gd name="T30" fmla="*/ 1892635971 w 1029"/>
              <a:gd name="T31" fmla="*/ 682961318 h 929"/>
              <a:gd name="T32" fmla="*/ 2048885610 w 1029"/>
              <a:gd name="T33" fmla="*/ 650200092 h 929"/>
              <a:gd name="T34" fmla="*/ 2147483647 w 1029"/>
              <a:gd name="T35" fmla="*/ 635079160 h 929"/>
              <a:gd name="T36" fmla="*/ 2147483647 w 1029"/>
              <a:gd name="T37" fmla="*/ 0 h 929"/>
              <a:gd name="T38" fmla="*/ 2147483647 w 1029"/>
              <a:gd name="T39" fmla="*/ 5040311 h 929"/>
              <a:gd name="T40" fmla="*/ 1943039080 w 1029"/>
              <a:gd name="T41" fmla="*/ 27720916 h 929"/>
              <a:gd name="T42" fmla="*/ 1718746036 w 1029"/>
              <a:gd name="T43" fmla="*/ 73083713 h 929"/>
              <a:gd name="T44" fmla="*/ 1502012665 w 1029"/>
              <a:gd name="T45" fmla="*/ 141128702 h 929"/>
              <a:gd name="T46" fmla="*/ 1297879278 w 1029"/>
              <a:gd name="T47" fmla="*/ 229333347 h 929"/>
              <a:gd name="T48" fmla="*/ 1103828100 w 1029"/>
              <a:gd name="T49" fmla="*/ 335179874 h 929"/>
              <a:gd name="T50" fmla="*/ 922376905 w 1029"/>
              <a:gd name="T51" fmla="*/ 458668282 h 929"/>
              <a:gd name="T52" fmla="*/ 751006333 w 1029"/>
              <a:gd name="T53" fmla="*/ 599796984 h 929"/>
              <a:gd name="T54" fmla="*/ 594756693 w 1029"/>
              <a:gd name="T55" fmla="*/ 756046619 h 929"/>
              <a:gd name="T56" fmla="*/ 453627986 w 1029"/>
              <a:gd name="T57" fmla="*/ 924896236 h 929"/>
              <a:gd name="T58" fmla="*/ 330139574 w 1029"/>
              <a:gd name="T59" fmla="*/ 1108868374 h 929"/>
              <a:gd name="T60" fmla="*/ 224293044 w 1029"/>
              <a:gd name="T61" fmla="*/ 1305440495 h 929"/>
              <a:gd name="T62" fmla="*/ 136088396 w 1029"/>
              <a:gd name="T63" fmla="*/ 1509572288 h 929"/>
              <a:gd name="T64" fmla="*/ 73083715 w 1029"/>
              <a:gd name="T65" fmla="*/ 1726305652 h 929"/>
              <a:gd name="T66" fmla="*/ 25201555 w 1029"/>
              <a:gd name="T67" fmla="*/ 1948079327 h 929"/>
              <a:gd name="T68" fmla="*/ 2519362 w 1029"/>
              <a:gd name="T69" fmla="*/ 2147483647 h 929"/>
              <a:gd name="T70" fmla="*/ 0 w 1029"/>
              <a:gd name="T71" fmla="*/ 2147483647 h 929"/>
              <a:gd name="T72" fmla="*/ 297378346 w 1029"/>
              <a:gd name="T73" fmla="*/ 1998482435 h 9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29"/>
              <a:gd name="T112" fmla="*/ 0 h 929"/>
              <a:gd name="T113" fmla="*/ 1029 w 1029"/>
              <a:gd name="T114" fmla="*/ 929 h 92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29" h="929">
                <a:moveTo>
                  <a:pt x="250" y="920"/>
                </a:moveTo>
                <a:lnTo>
                  <a:pt x="250" y="920"/>
                </a:lnTo>
                <a:lnTo>
                  <a:pt x="250" y="912"/>
                </a:lnTo>
                <a:lnTo>
                  <a:pt x="252" y="879"/>
                </a:lnTo>
                <a:lnTo>
                  <a:pt x="254" y="847"/>
                </a:lnTo>
                <a:lnTo>
                  <a:pt x="258" y="815"/>
                </a:lnTo>
                <a:lnTo>
                  <a:pt x="263" y="782"/>
                </a:lnTo>
                <a:lnTo>
                  <a:pt x="270" y="752"/>
                </a:lnTo>
                <a:lnTo>
                  <a:pt x="279" y="721"/>
                </a:lnTo>
                <a:lnTo>
                  <a:pt x="288" y="691"/>
                </a:lnTo>
                <a:lnTo>
                  <a:pt x="299" y="662"/>
                </a:lnTo>
                <a:lnTo>
                  <a:pt x="311" y="633"/>
                </a:lnTo>
                <a:lnTo>
                  <a:pt x="325" y="606"/>
                </a:lnTo>
                <a:lnTo>
                  <a:pt x="341" y="579"/>
                </a:lnTo>
                <a:lnTo>
                  <a:pt x="357" y="553"/>
                </a:lnTo>
                <a:lnTo>
                  <a:pt x="375" y="527"/>
                </a:lnTo>
                <a:lnTo>
                  <a:pt x="393" y="502"/>
                </a:lnTo>
                <a:lnTo>
                  <a:pt x="412" y="479"/>
                </a:lnTo>
                <a:lnTo>
                  <a:pt x="433" y="456"/>
                </a:lnTo>
                <a:lnTo>
                  <a:pt x="455" y="435"/>
                </a:lnTo>
                <a:lnTo>
                  <a:pt x="477" y="414"/>
                </a:lnTo>
                <a:lnTo>
                  <a:pt x="502" y="393"/>
                </a:lnTo>
                <a:lnTo>
                  <a:pt x="526" y="375"/>
                </a:lnTo>
                <a:lnTo>
                  <a:pt x="551" y="358"/>
                </a:lnTo>
                <a:lnTo>
                  <a:pt x="577" y="341"/>
                </a:lnTo>
                <a:lnTo>
                  <a:pt x="604" y="327"/>
                </a:lnTo>
                <a:lnTo>
                  <a:pt x="633" y="313"/>
                </a:lnTo>
                <a:lnTo>
                  <a:pt x="661" y="300"/>
                </a:lnTo>
                <a:lnTo>
                  <a:pt x="690" y="290"/>
                </a:lnTo>
                <a:lnTo>
                  <a:pt x="720" y="279"/>
                </a:lnTo>
                <a:lnTo>
                  <a:pt x="751" y="271"/>
                </a:lnTo>
                <a:lnTo>
                  <a:pt x="782" y="264"/>
                </a:lnTo>
                <a:lnTo>
                  <a:pt x="813" y="258"/>
                </a:lnTo>
                <a:lnTo>
                  <a:pt x="845" y="255"/>
                </a:lnTo>
                <a:lnTo>
                  <a:pt x="878" y="252"/>
                </a:lnTo>
                <a:lnTo>
                  <a:pt x="1029" y="129"/>
                </a:lnTo>
                <a:lnTo>
                  <a:pt x="910" y="0"/>
                </a:lnTo>
                <a:lnTo>
                  <a:pt x="863" y="2"/>
                </a:lnTo>
                <a:lnTo>
                  <a:pt x="817" y="6"/>
                </a:lnTo>
                <a:lnTo>
                  <a:pt x="771" y="11"/>
                </a:lnTo>
                <a:lnTo>
                  <a:pt x="726" y="20"/>
                </a:lnTo>
                <a:lnTo>
                  <a:pt x="682" y="29"/>
                </a:lnTo>
                <a:lnTo>
                  <a:pt x="639" y="42"/>
                </a:lnTo>
                <a:lnTo>
                  <a:pt x="596" y="56"/>
                </a:lnTo>
                <a:lnTo>
                  <a:pt x="555" y="73"/>
                </a:lnTo>
                <a:lnTo>
                  <a:pt x="515" y="91"/>
                </a:lnTo>
                <a:lnTo>
                  <a:pt x="476" y="111"/>
                </a:lnTo>
                <a:lnTo>
                  <a:pt x="438" y="133"/>
                </a:lnTo>
                <a:lnTo>
                  <a:pt x="401" y="156"/>
                </a:lnTo>
                <a:lnTo>
                  <a:pt x="366" y="182"/>
                </a:lnTo>
                <a:lnTo>
                  <a:pt x="331" y="209"/>
                </a:lnTo>
                <a:lnTo>
                  <a:pt x="298" y="238"/>
                </a:lnTo>
                <a:lnTo>
                  <a:pt x="266" y="268"/>
                </a:lnTo>
                <a:lnTo>
                  <a:pt x="236" y="300"/>
                </a:lnTo>
                <a:lnTo>
                  <a:pt x="207" y="332"/>
                </a:lnTo>
                <a:lnTo>
                  <a:pt x="180" y="367"/>
                </a:lnTo>
                <a:lnTo>
                  <a:pt x="156" y="402"/>
                </a:lnTo>
                <a:lnTo>
                  <a:pt x="131" y="440"/>
                </a:lnTo>
                <a:lnTo>
                  <a:pt x="109" y="478"/>
                </a:lnTo>
                <a:lnTo>
                  <a:pt x="89" y="518"/>
                </a:lnTo>
                <a:lnTo>
                  <a:pt x="71" y="558"/>
                </a:lnTo>
                <a:lnTo>
                  <a:pt x="54" y="599"/>
                </a:lnTo>
                <a:lnTo>
                  <a:pt x="40" y="641"/>
                </a:lnTo>
                <a:lnTo>
                  <a:pt x="29" y="685"/>
                </a:lnTo>
                <a:lnTo>
                  <a:pt x="18" y="729"/>
                </a:lnTo>
                <a:lnTo>
                  <a:pt x="10" y="773"/>
                </a:lnTo>
                <a:lnTo>
                  <a:pt x="4" y="819"/>
                </a:lnTo>
                <a:lnTo>
                  <a:pt x="1" y="865"/>
                </a:lnTo>
                <a:lnTo>
                  <a:pt x="0" y="912"/>
                </a:lnTo>
                <a:lnTo>
                  <a:pt x="0" y="929"/>
                </a:lnTo>
                <a:lnTo>
                  <a:pt x="118" y="793"/>
                </a:lnTo>
                <a:lnTo>
                  <a:pt x="250" y="920"/>
                </a:lnTo>
                <a:close/>
              </a:path>
            </a:pathLst>
          </a:custGeom>
          <a:gradFill rotWithShape="1">
            <a:gsLst>
              <a:gs pos="0">
                <a:srgbClr val="BFBFBF"/>
              </a:gs>
              <a:gs pos="50000">
                <a:srgbClr val="BFBFBF"/>
              </a:gs>
              <a:gs pos="100000">
                <a:srgbClr val="737373"/>
              </a:gs>
            </a:gsLst>
            <a:lin ang="0" scaled="1"/>
          </a:gradFill>
          <a:ln w="25400">
            <a:noFill/>
            <a:miter lim="800000"/>
            <a:headEnd/>
            <a:tailEnd/>
          </a:ln>
        </p:spPr>
        <p:txBody>
          <a:bodyPr anchor="ctr"/>
          <a:lstStyle/>
          <a:p>
            <a:pPr indent="-342900" algn="ctr">
              <a:buFont typeface="Calibri" pitchFamily="34" charset="0"/>
              <a:buAutoNum type="arabicPeriod"/>
            </a:pPr>
            <a:endParaRPr lang="en-US" noProof="1">
              <a:solidFill>
                <a:srgbClr val="FFFFFF"/>
              </a:solidFill>
              <a:latin typeface="Calibri" pitchFamily="34" charset="0"/>
            </a:endParaRPr>
          </a:p>
        </p:txBody>
      </p:sp>
      <p:sp>
        <p:nvSpPr>
          <p:cNvPr id="13" name="Freeform 183"/>
          <p:cNvSpPr>
            <a:spLocks/>
          </p:cNvSpPr>
          <p:nvPr/>
        </p:nvSpPr>
        <p:spPr bwMode="auto">
          <a:xfrm>
            <a:off x="3181350" y="3494088"/>
            <a:ext cx="1479550" cy="1579562"/>
          </a:xfrm>
          <a:custGeom>
            <a:avLst/>
            <a:gdLst>
              <a:gd name="T0" fmla="*/ 2147483647 w 932"/>
              <a:gd name="T1" fmla="*/ 1877515018 h 995"/>
              <a:gd name="T2" fmla="*/ 2147483647 w 932"/>
              <a:gd name="T3" fmla="*/ 1877515018 h 995"/>
              <a:gd name="T4" fmla="*/ 2132052188 w 932"/>
              <a:gd name="T5" fmla="*/ 1867434396 h 995"/>
              <a:gd name="T6" fmla="*/ 1970762188 w 932"/>
              <a:gd name="T7" fmla="*/ 1844753791 h 995"/>
              <a:gd name="T8" fmla="*/ 1817033450 w 932"/>
              <a:gd name="T9" fmla="*/ 1809471615 h 995"/>
              <a:gd name="T10" fmla="*/ 1670864388 w 932"/>
              <a:gd name="T11" fmla="*/ 1756547556 h 995"/>
              <a:gd name="T12" fmla="*/ 1527214688 w 932"/>
              <a:gd name="T13" fmla="*/ 1691023515 h 995"/>
              <a:gd name="T14" fmla="*/ 1396166563 w 932"/>
              <a:gd name="T15" fmla="*/ 1612899489 h 995"/>
              <a:gd name="T16" fmla="*/ 1267639388 w 932"/>
              <a:gd name="T17" fmla="*/ 1524693255 h 995"/>
              <a:gd name="T18" fmla="*/ 1154231563 w 932"/>
              <a:gd name="T19" fmla="*/ 1423887037 h 995"/>
              <a:gd name="T20" fmla="*/ 1045865638 w 932"/>
              <a:gd name="T21" fmla="*/ 1315521146 h 995"/>
              <a:gd name="T22" fmla="*/ 947578750 w 932"/>
              <a:gd name="T23" fmla="*/ 1194553684 h 995"/>
              <a:gd name="T24" fmla="*/ 864414388 w 932"/>
              <a:gd name="T25" fmla="*/ 1068545912 h 995"/>
              <a:gd name="T26" fmla="*/ 791329063 w 932"/>
              <a:gd name="T27" fmla="*/ 929936568 h 995"/>
              <a:gd name="T28" fmla="*/ 728325950 w 932"/>
              <a:gd name="T29" fmla="*/ 786288501 h 995"/>
              <a:gd name="T30" fmla="*/ 682963138 w 932"/>
              <a:gd name="T31" fmla="*/ 635079174 h 995"/>
              <a:gd name="T32" fmla="*/ 650200313 w 932"/>
              <a:gd name="T33" fmla="*/ 481348898 h 995"/>
              <a:gd name="T34" fmla="*/ 632560013 w 932"/>
              <a:gd name="T35" fmla="*/ 320058949 h 995"/>
              <a:gd name="T36" fmla="*/ 0 w 932"/>
              <a:gd name="T37" fmla="*/ 345260503 h 995"/>
              <a:gd name="T38" fmla="*/ 10080625 w 932"/>
              <a:gd name="T39" fmla="*/ 456147343 h 995"/>
              <a:gd name="T40" fmla="*/ 42843450 w 932"/>
              <a:gd name="T41" fmla="*/ 677921023 h 995"/>
              <a:gd name="T42" fmla="*/ 98286888 w 932"/>
              <a:gd name="T43" fmla="*/ 892135030 h 995"/>
              <a:gd name="T44" fmla="*/ 171370625 w 932"/>
              <a:gd name="T45" fmla="*/ 1093747466 h 995"/>
              <a:gd name="T46" fmla="*/ 264617200 w 932"/>
              <a:gd name="T47" fmla="*/ 1290319592 h 995"/>
              <a:gd name="T48" fmla="*/ 372983125 w 932"/>
              <a:gd name="T49" fmla="*/ 1471770784 h 995"/>
              <a:gd name="T50" fmla="*/ 496471575 w 932"/>
              <a:gd name="T51" fmla="*/ 1645660717 h 995"/>
              <a:gd name="T52" fmla="*/ 637600325 w 932"/>
              <a:gd name="T53" fmla="*/ 1806950666 h 995"/>
              <a:gd name="T54" fmla="*/ 791329063 w 932"/>
              <a:gd name="T55" fmla="*/ 1950600320 h 995"/>
              <a:gd name="T56" fmla="*/ 960180325 w 932"/>
              <a:gd name="T57" fmla="*/ 2084167765 h 995"/>
              <a:gd name="T58" fmla="*/ 1136591263 w 932"/>
              <a:gd name="T59" fmla="*/ 2147483647 h 995"/>
              <a:gd name="T60" fmla="*/ 1330642500 w 932"/>
              <a:gd name="T61" fmla="*/ 2147483647 h 995"/>
              <a:gd name="T62" fmla="*/ 1529735638 w 932"/>
              <a:gd name="T63" fmla="*/ 2147483647 h 995"/>
              <a:gd name="T64" fmla="*/ 1738907813 w 932"/>
              <a:gd name="T65" fmla="*/ 2147483647 h 995"/>
              <a:gd name="T66" fmla="*/ 1955641250 w 932"/>
              <a:gd name="T67" fmla="*/ 2147483647 h 995"/>
              <a:gd name="T68" fmla="*/ 2147483647 w 932"/>
              <a:gd name="T69" fmla="*/ 2147483647 h 995"/>
              <a:gd name="T70" fmla="*/ 2147483647 w 932"/>
              <a:gd name="T71" fmla="*/ 2147483647 h 995"/>
              <a:gd name="T72" fmla="*/ 2001004063 w 932"/>
              <a:gd name="T73" fmla="*/ 2147483647 h 9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32"/>
              <a:gd name="T112" fmla="*/ 0 h 995"/>
              <a:gd name="T113" fmla="*/ 932 w 932"/>
              <a:gd name="T114" fmla="*/ 995 h 9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32" h="995">
                <a:moveTo>
                  <a:pt x="918" y="745"/>
                </a:moveTo>
                <a:lnTo>
                  <a:pt x="918" y="745"/>
                </a:lnTo>
                <a:lnTo>
                  <a:pt x="910" y="745"/>
                </a:lnTo>
                <a:lnTo>
                  <a:pt x="877" y="744"/>
                </a:lnTo>
                <a:lnTo>
                  <a:pt x="846" y="741"/>
                </a:lnTo>
                <a:lnTo>
                  <a:pt x="813" y="737"/>
                </a:lnTo>
                <a:lnTo>
                  <a:pt x="782" y="732"/>
                </a:lnTo>
                <a:lnTo>
                  <a:pt x="751" y="726"/>
                </a:lnTo>
                <a:lnTo>
                  <a:pt x="721" y="718"/>
                </a:lnTo>
                <a:lnTo>
                  <a:pt x="691" y="707"/>
                </a:lnTo>
                <a:lnTo>
                  <a:pt x="663" y="697"/>
                </a:lnTo>
                <a:lnTo>
                  <a:pt x="634" y="684"/>
                </a:lnTo>
                <a:lnTo>
                  <a:pt x="606" y="671"/>
                </a:lnTo>
                <a:lnTo>
                  <a:pt x="580" y="657"/>
                </a:lnTo>
                <a:lnTo>
                  <a:pt x="554" y="640"/>
                </a:lnTo>
                <a:lnTo>
                  <a:pt x="528" y="623"/>
                </a:lnTo>
                <a:lnTo>
                  <a:pt x="503" y="605"/>
                </a:lnTo>
                <a:lnTo>
                  <a:pt x="480" y="586"/>
                </a:lnTo>
                <a:lnTo>
                  <a:pt x="458" y="565"/>
                </a:lnTo>
                <a:lnTo>
                  <a:pt x="436" y="544"/>
                </a:lnTo>
                <a:lnTo>
                  <a:pt x="415" y="522"/>
                </a:lnTo>
                <a:lnTo>
                  <a:pt x="396" y="499"/>
                </a:lnTo>
                <a:lnTo>
                  <a:pt x="376" y="474"/>
                </a:lnTo>
                <a:lnTo>
                  <a:pt x="359" y="449"/>
                </a:lnTo>
                <a:lnTo>
                  <a:pt x="343" y="424"/>
                </a:lnTo>
                <a:lnTo>
                  <a:pt x="328" y="396"/>
                </a:lnTo>
                <a:lnTo>
                  <a:pt x="314" y="369"/>
                </a:lnTo>
                <a:lnTo>
                  <a:pt x="301" y="341"/>
                </a:lnTo>
                <a:lnTo>
                  <a:pt x="289" y="312"/>
                </a:lnTo>
                <a:lnTo>
                  <a:pt x="280" y="282"/>
                </a:lnTo>
                <a:lnTo>
                  <a:pt x="271" y="252"/>
                </a:lnTo>
                <a:lnTo>
                  <a:pt x="263" y="223"/>
                </a:lnTo>
                <a:lnTo>
                  <a:pt x="258" y="191"/>
                </a:lnTo>
                <a:lnTo>
                  <a:pt x="253" y="159"/>
                </a:lnTo>
                <a:lnTo>
                  <a:pt x="251" y="127"/>
                </a:lnTo>
                <a:lnTo>
                  <a:pt x="118" y="0"/>
                </a:lnTo>
                <a:lnTo>
                  <a:pt x="0" y="137"/>
                </a:lnTo>
                <a:lnTo>
                  <a:pt x="4" y="181"/>
                </a:lnTo>
                <a:lnTo>
                  <a:pt x="9" y="225"/>
                </a:lnTo>
                <a:lnTo>
                  <a:pt x="17" y="269"/>
                </a:lnTo>
                <a:lnTo>
                  <a:pt x="28" y="312"/>
                </a:lnTo>
                <a:lnTo>
                  <a:pt x="39" y="354"/>
                </a:lnTo>
                <a:lnTo>
                  <a:pt x="52" y="394"/>
                </a:lnTo>
                <a:lnTo>
                  <a:pt x="68" y="434"/>
                </a:lnTo>
                <a:lnTo>
                  <a:pt x="86" y="473"/>
                </a:lnTo>
                <a:lnTo>
                  <a:pt x="105" y="512"/>
                </a:lnTo>
                <a:lnTo>
                  <a:pt x="126" y="548"/>
                </a:lnTo>
                <a:lnTo>
                  <a:pt x="148" y="584"/>
                </a:lnTo>
                <a:lnTo>
                  <a:pt x="171" y="619"/>
                </a:lnTo>
                <a:lnTo>
                  <a:pt x="197" y="653"/>
                </a:lnTo>
                <a:lnTo>
                  <a:pt x="225" y="685"/>
                </a:lnTo>
                <a:lnTo>
                  <a:pt x="253" y="717"/>
                </a:lnTo>
                <a:lnTo>
                  <a:pt x="283" y="746"/>
                </a:lnTo>
                <a:lnTo>
                  <a:pt x="314" y="774"/>
                </a:lnTo>
                <a:lnTo>
                  <a:pt x="348" y="801"/>
                </a:lnTo>
                <a:lnTo>
                  <a:pt x="381" y="827"/>
                </a:lnTo>
                <a:lnTo>
                  <a:pt x="416" y="850"/>
                </a:lnTo>
                <a:lnTo>
                  <a:pt x="451" y="872"/>
                </a:lnTo>
                <a:lnTo>
                  <a:pt x="489" y="893"/>
                </a:lnTo>
                <a:lnTo>
                  <a:pt x="528" y="911"/>
                </a:lnTo>
                <a:lnTo>
                  <a:pt x="567" y="929"/>
                </a:lnTo>
                <a:lnTo>
                  <a:pt x="607" y="943"/>
                </a:lnTo>
                <a:lnTo>
                  <a:pt x="649" y="958"/>
                </a:lnTo>
                <a:lnTo>
                  <a:pt x="690" y="968"/>
                </a:lnTo>
                <a:lnTo>
                  <a:pt x="733" y="978"/>
                </a:lnTo>
                <a:lnTo>
                  <a:pt x="776" y="986"/>
                </a:lnTo>
                <a:lnTo>
                  <a:pt x="820" y="991"/>
                </a:lnTo>
                <a:lnTo>
                  <a:pt x="865" y="994"/>
                </a:lnTo>
                <a:lnTo>
                  <a:pt x="910" y="995"/>
                </a:lnTo>
                <a:lnTo>
                  <a:pt x="932" y="995"/>
                </a:lnTo>
                <a:lnTo>
                  <a:pt x="794" y="875"/>
                </a:lnTo>
                <a:lnTo>
                  <a:pt x="918" y="745"/>
                </a:lnTo>
                <a:close/>
              </a:path>
            </a:pathLst>
          </a:custGeom>
          <a:gradFill rotWithShape="1">
            <a:gsLst>
              <a:gs pos="0">
                <a:schemeClr val="bg2">
                  <a:lumMod val="75000"/>
                </a:schemeClr>
              </a:gs>
              <a:gs pos="100000">
                <a:schemeClr val="bg2">
                  <a:lumMod val="40000"/>
                  <a:lumOff val="60000"/>
                </a:schemeClr>
              </a:gs>
            </a:gsLst>
            <a:lin ang="5400000"/>
          </a:gradFill>
          <a:ln w="9525">
            <a:noFill/>
            <a:miter lim="800000"/>
            <a:headEnd/>
            <a:tailEnd/>
          </a:ln>
        </p:spPr>
        <p:txBody>
          <a:bodyPr anchor="ctr"/>
          <a:lstStyle/>
          <a:p>
            <a:pPr indent="-342900" algn="ctr">
              <a:buFont typeface="Calibri" pitchFamily="34" charset="0"/>
              <a:buAutoNum type="arabicPeriod"/>
            </a:pPr>
            <a:endParaRPr lang="en-US" noProof="1">
              <a:solidFill>
                <a:srgbClr val="151616"/>
              </a:solidFill>
              <a:latin typeface="Arial Narrow" pitchFamily="34" charset="0"/>
            </a:endParaRPr>
          </a:p>
        </p:txBody>
      </p:sp>
      <p:sp>
        <p:nvSpPr>
          <p:cNvPr id="14" name="Freeform 184"/>
          <p:cNvSpPr>
            <a:spLocks/>
          </p:cNvSpPr>
          <p:nvPr/>
        </p:nvSpPr>
        <p:spPr bwMode="auto">
          <a:xfrm>
            <a:off x="4497388" y="3636963"/>
            <a:ext cx="1574800" cy="1435100"/>
          </a:xfrm>
          <a:custGeom>
            <a:avLst/>
            <a:gdLst>
              <a:gd name="T0" fmla="*/ 2147483647 w 992"/>
              <a:gd name="T1" fmla="*/ 367942813 h 904"/>
              <a:gd name="T2" fmla="*/ 1867436575 w 992"/>
              <a:gd name="T3" fmla="*/ 0 h 904"/>
              <a:gd name="T4" fmla="*/ 1857355950 w 992"/>
              <a:gd name="T5" fmla="*/ 163810950 h 904"/>
              <a:gd name="T6" fmla="*/ 1834673750 w 992"/>
              <a:gd name="T7" fmla="*/ 320060638 h 904"/>
              <a:gd name="T8" fmla="*/ 1796872200 w 992"/>
              <a:gd name="T9" fmla="*/ 473789375 h 904"/>
              <a:gd name="T10" fmla="*/ 1743948125 w 992"/>
              <a:gd name="T11" fmla="*/ 622479388 h 904"/>
              <a:gd name="T12" fmla="*/ 1678424063 w 992"/>
              <a:gd name="T13" fmla="*/ 758567825 h 904"/>
              <a:gd name="T14" fmla="*/ 1600300013 w 992"/>
              <a:gd name="T15" fmla="*/ 892135313 h 904"/>
              <a:gd name="T16" fmla="*/ 1512093750 w 992"/>
              <a:gd name="T17" fmla="*/ 1018143125 h 904"/>
              <a:gd name="T18" fmla="*/ 1411287500 w 992"/>
              <a:gd name="T19" fmla="*/ 1131550950 h 904"/>
              <a:gd name="T20" fmla="*/ 1300400625 w 992"/>
              <a:gd name="T21" fmla="*/ 1239916875 h 904"/>
              <a:gd name="T22" fmla="*/ 1181954075 w 992"/>
              <a:gd name="T23" fmla="*/ 1333163450 h 904"/>
              <a:gd name="T24" fmla="*/ 1055946263 w 992"/>
              <a:gd name="T25" fmla="*/ 1416327813 h 904"/>
              <a:gd name="T26" fmla="*/ 917336875 w 992"/>
              <a:gd name="T27" fmla="*/ 1491932500 h 904"/>
              <a:gd name="T28" fmla="*/ 776208125 w 992"/>
              <a:gd name="T29" fmla="*/ 1549896888 h 904"/>
              <a:gd name="T30" fmla="*/ 627519700 w 992"/>
              <a:gd name="T31" fmla="*/ 1595259700 h 904"/>
              <a:gd name="T32" fmla="*/ 473789375 w 992"/>
              <a:gd name="T33" fmla="*/ 1628020938 h 904"/>
              <a:gd name="T34" fmla="*/ 312499375 w 992"/>
              <a:gd name="T35" fmla="*/ 1648182188 h 904"/>
              <a:gd name="T36" fmla="*/ 352821875 w 992"/>
              <a:gd name="T37" fmla="*/ 2147483647 h 904"/>
              <a:gd name="T38" fmla="*/ 461189388 w 992"/>
              <a:gd name="T39" fmla="*/ 2147483647 h 904"/>
              <a:gd name="T40" fmla="*/ 675401875 w 992"/>
              <a:gd name="T41" fmla="*/ 2147483647 h 904"/>
              <a:gd name="T42" fmla="*/ 884575638 w 992"/>
              <a:gd name="T43" fmla="*/ 2147483647 h 904"/>
              <a:gd name="T44" fmla="*/ 1083667188 w 992"/>
              <a:gd name="T45" fmla="*/ 2109371575 h 904"/>
              <a:gd name="T46" fmla="*/ 1272679700 w 992"/>
              <a:gd name="T47" fmla="*/ 2016125000 h 904"/>
              <a:gd name="T48" fmla="*/ 1454130950 w 992"/>
              <a:gd name="T49" fmla="*/ 1912799388 h 904"/>
              <a:gd name="T50" fmla="*/ 1622980625 w 992"/>
              <a:gd name="T51" fmla="*/ 1791831888 h 904"/>
              <a:gd name="T52" fmla="*/ 1779230313 w 992"/>
              <a:gd name="T53" fmla="*/ 1653222500 h 904"/>
              <a:gd name="T54" fmla="*/ 1922880013 w 992"/>
              <a:gd name="T55" fmla="*/ 1507053438 h 904"/>
              <a:gd name="T56" fmla="*/ 2053928138 w 992"/>
              <a:gd name="T57" fmla="*/ 1343244075 h 904"/>
              <a:gd name="T58" fmla="*/ 2147483647 w 992"/>
              <a:gd name="T59" fmla="*/ 1169352500 h 904"/>
              <a:gd name="T60" fmla="*/ 2147483647 w 992"/>
              <a:gd name="T61" fmla="*/ 987901250 h 904"/>
              <a:gd name="T62" fmla="*/ 2147483647 w 992"/>
              <a:gd name="T63" fmla="*/ 791329063 h 904"/>
              <a:gd name="T64" fmla="*/ 2147483647 w 992"/>
              <a:gd name="T65" fmla="*/ 589716563 h 904"/>
              <a:gd name="T66" fmla="*/ 2147483647 w 992"/>
              <a:gd name="T67" fmla="*/ 380544388 h 904"/>
              <a:gd name="T68" fmla="*/ 2147483647 w 992"/>
              <a:gd name="T69" fmla="*/ 163810950 h 904"/>
              <a:gd name="T70" fmla="*/ 2147483647 w 992"/>
              <a:gd name="T71" fmla="*/ 52924075 h 9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92"/>
              <a:gd name="T109" fmla="*/ 0 h 904"/>
              <a:gd name="T110" fmla="*/ 992 w 992"/>
              <a:gd name="T111" fmla="*/ 904 h 90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92" h="904">
                <a:moveTo>
                  <a:pt x="992" y="21"/>
                </a:moveTo>
                <a:lnTo>
                  <a:pt x="858" y="146"/>
                </a:lnTo>
                <a:lnTo>
                  <a:pt x="741" y="0"/>
                </a:lnTo>
                <a:lnTo>
                  <a:pt x="740" y="33"/>
                </a:lnTo>
                <a:lnTo>
                  <a:pt x="737" y="65"/>
                </a:lnTo>
                <a:lnTo>
                  <a:pt x="734" y="96"/>
                </a:lnTo>
                <a:lnTo>
                  <a:pt x="728" y="127"/>
                </a:lnTo>
                <a:lnTo>
                  <a:pt x="721" y="159"/>
                </a:lnTo>
                <a:lnTo>
                  <a:pt x="713" y="188"/>
                </a:lnTo>
                <a:lnTo>
                  <a:pt x="702" y="217"/>
                </a:lnTo>
                <a:lnTo>
                  <a:pt x="692" y="247"/>
                </a:lnTo>
                <a:lnTo>
                  <a:pt x="679" y="274"/>
                </a:lnTo>
                <a:lnTo>
                  <a:pt x="666" y="301"/>
                </a:lnTo>
                <a:lnTo>
                  <a:pt x="651" y="328"/>
                </a:lnTo>
                <a:lnTo>
                  <a:pt x="635" y="354"/>
                </a:lnTo>
                <a:lnTo>
                  <a:pt x="618" y="379"/>
                </a:lnTo>
                <a:lnTo>
                  <a:pt x="600" y="404"/>
                </a:lnTo>
                <a:lnTo>
                  <a:pt x="581" y="427"/>
                </a:lnTo>
                <a:lnTo>
                  <a:pt x="560" y="449"/>
                </a:lnTo>
                <a:lnTo>
                  <a:pt x="539" y="471"/>
                </a:lnTo>
                <a:lnTo>
                  <a:pt x="516" y="492"/>
                </a:lnTo>
                <a:lnTo>
                  <a:pt x="494" y="510"/>
                </a:lnTo>
                <a:lnTo>
                  <a:pt x="469" y="529"/>
                </a:lnTo>
                <a:lnTo>
                  <a:pt x="444" y="546"/>
                </a:lnTo>
                <a:lnTo>
                  <a:pt x="419" y="562"/>
                </a:lnTo>
                <a:lnTo>
                  <a:pt x="391" y="577"/>
                </a:lnTo>
                <a:lnTo>
                  <a:pt x="364" y="592"/>
                </a:lnTo>
                <a:lnTo>
                  <a:pt x="337" y="603"/>
                </a:lnTo>
                <a:lnTo>
                  <a:pt x="308" y="615"/>
                </a:lnTo>
                <a:lnTo>
                  <a:pt x="278" y="625"/>
                </a:lnTo>
                <a:lnTo>
                  <a:pt x="249" y="633"/>
                </a:lnTo>
                <a:lnTo>
                  <a:pt x="219" y="641"/>
                </a:lnTo>
                <a:lnTo>
                  <a:pt x="188" y="646"/>
                </a:lnTo>
                <a:lnTo>
                  <a:pt x="155" y="651"/>
                </a:lnTo>
                <a:lnTo>
                  <a:pt x="124" y="654"/>
                </a:lnTo>
                <a:lnTo>
                  <a:pt x="0" y="782"/>
                </a:lnTo>
                <a:lnTo>
                  <a:pt x="140" y="904"/>
                </a:lnTo>
                <a:lnTo>
                  <a:pt x="183" y="900"/>
                </a:lnTo>
                <a:lnTo>
                  <a:pt x="225" y="894"/>
                </a:lnTo>
                <a:lnTo>
                  <a:pt x="268" y="886"/>
                </a:lnTo>
                <a:lnTo>
                  <a:pt x="310" y="877"/>
                </a:lnTo>
                <a:lnTo>
                  <a:pt x="351" y="865"/>
                </a:lnTo>
                <a:lnTo>
                  <a:pt x="390" y="852"/>
                </a:lnTo>
                <a:lnTo>
                  <a:pt x="430" y="837"/>
                </a:lnTo>
                <a:lnTo>
                  <a:pt x="468" y="820"/>
                </a:lnTo>
                <a:lnTo>
                  <a:pt x="505" y="800"/>
                </a:lnTo>
                <a:lnTo>
                  <a:pt x="542" y="781"/>
                </a:lnTo>
                <a:lnTo>
                  <a:pt x="577" y="759"/>
                </a:lnTo>
                <a:lnTo>
                  <a:pt x="610" y="735"/>
                </a:lnTo>
                <a:lnTo>
                  <a:pt x="644" y="711"/>
                </a:lnTo>
                <a:lnTo>
                  <a:pt x="675" y="685"/>
                </a:lnTo>
                <a:lnTo>
                  <a:pt x="706" y="656"/>
                </a:lnTo>
                <a:lnTo>
                  <a:pt x="736" y="628"/>
                </a:lnTo>
                <a:lnTo>
                  <a:pt x="763" y="598"/>
                </a:lnTo>
                <a:lnTo>
                  <a:pt x="791" y="566"/>
                </a:lnTo>
                <a:lnTo>
                  <a:pt x="815" y="533"/>
                </a:lnTo>
                <a:lnTo>
                  <a:pt x="840" y="499"/>
                </a:lnTo>
                <a:lnTo>
                  <a:pt x="862" y="464"/>
                </a:lnTo>
                <a:lnTo>
                  <a:pt x="883" y="428"/>
                </a:lnTo>
                <a:lnTo>
                  <a:pt x="901" y="392"/>
                </a:lnTo>
                <a:lnTo>
                  <a:pt x="919" y="353"/>
                </a:lnTo>
                <a:lnTo>
                  <a:pt x="935" y="314"/>
                </a:lnTo>
                <a:lnTo>
                  <a:pt x="949" y="275"/>
                </a:lnTo>
                <a:lnTo>
                  <a:pt x="960" y="234"/>
                </a:lnTo>
                <a:lnTo>
                  <a:pt x="971" y="194"/>
                </a:lnTo>
                <a:lnTo>
                  <a:pt x="979" y="151"/>
                </a:lnTo>
                <a:lnTo>
                  <a:pt x="985" y="108"/>
                </a:lnTo>
                <a:lnTo>
                  <a:pt x="990" y="65"/>
                </a:lnTo>
                <a:lnTo>
                  <a:pt x="992" y="21"/>
                </a:lnTo>
                <a:close/>
              </a:path>
            </a:pathLst>
          </a:custGeom>
          <a:gradFill rotWithShape="1">
            <a:gsLst>
              <a:gs pos="0">
                <a:schemeClr val="bg2">
                  <a:lumMod val="75000"/>
                </a:schemeClr>
              </a:gs>
              <a:gs pos="100000">
                <a:schemeClr val="bg2">
                  <a:lumMod val="40000"/>
                  <a:lumOff val="60000"/>
                </a:schemeClr>
              </a:gs>
            </a:gsLst>
            <a:lin ang="5400000"/>
          </a:gradFill>
          <a:ln w="9525">
            <a:noFill/>
            <a:miter lim="800000"/>
            <a:headEnd/>
            <a:tailEnd/>
          </a:ln>
        </p:spPr>
        <p:txBody>
          <a:bodyPr anchor="ctr"/>
          <a:lstStyle/>
          <a:p>
            <a:pPr indent="-342900" algn="ctr">
              <a:buFont typeface="Calibri" pitchFamily="34" charset="0"/>
              <a:buAutoNum type="arabicPeriod"/>
            </a:pPr>
            <a:endParaRPr lang="en-US" noProof="1">
              <a:solidFill>
                <a:srgbClr val="FFFFFF"/>
              </a:solidFill>
              <a:latin typeface="Arial Narrow" pitchFamily="34" charset="0"/>
            </a:endParaRPr>
          </a:p>
        </p:txBody>
      </p:sp>
      <p:sp>
        <p:nvSpPr>
          <p:cNvPr id="15" name="WordArt 35"/>
          <p:cNvSpPr>
            <a:spLocks noChangeArrowheads="1" noChangeShapeType="1" noTextEdit="1"/>
          </p:cNvSpPr>
          <p:nvPr>
            <p:custDataLst>
              <p:tags r:id="rId1"/>
            </p:custDataLst>
          </p:nvPr>
        </p:nvSpPr>
        <p:spPr bwMode="gray">
          <a:xfrm rot="3118544">
            <a:off x="4533024" y="2728462"/>
            <a:ext cx="1510601" cy="786703"/>
          </a:xfrm>
          <a:prstGeom prst="rect">
            <a:avLst/>
          </a:prstGeom>
        </p:spPr>
        <p:txBody>
          <a:bodyPr spcFirstLastPara="1" wrap="none" fromWordArt="1">
            <a:prstTxWarp prst="textArchUp">
              <a:avLst>
                <a:gd name="adj" fmla="val 11632716"/>
              </a:avLst>
            </a:prstTxWarp>
          </a:bodyPr>
          <a:lstStyle/>
          <a:p>
            <a:r>
              <a:rPr lang="en-US" sz="2800" kern="10" dirty="0" smtClean="0">
                <a:ln w="9525">
                  <a:noFill/>
                  <a:round/>
                  <a:headEnd/>
                  <a:tailEnd/>
                </a:ln>
                <a:solidFill>
                  <a:srgbClr val="000000"/>
                </a:solidFill>
                <a:effectLst>
                  <a:outerShdw blurRad="38100" dist="25400" dir="2700000" algn="tl">
                    <a:srgbClr val="000000">
                      <a:alpha val="43137"/>
                    </a:srgbClr>
                  </a:outerShdw>
                </a:effectLst>
                <a:latin typeface="Arial"/>
                <a:ea typeface="+mn-lt"/>
                <a:cs typeface="Arial"/>
              </a:rPr>
              <a:t>IT OPERATIONS</a:t>
            </a:r>
            <a:endParaRPr lang="en-US" sz="2800" kern="10" dirty="0">
              <a:ln w="9525">
                <a:noFill/>
                <a:round/>
                <a:headEnd/>
                <a:tailEnd/>
              </a:ln>
              <a:solidFill>
                <a:srgbClr val="000000"/>
              </a:solidFill>
              <a:effectLst>
                <a:outerShdw blurRad="38100" dist="25400" dir="2700000" algn="tl">
                  <a:srgbClr val="000000">
                    <a:alpha val="43137"/>
                  </a:srgbClr>
                </a:outerShdw>
              </a:effectLst>
              <a:latin typeface="Arial"/>
              <a:ea typeface="+mn-lt"/>
              <a:cs typeface="Arial"/>
            </a:endParaRPr>
          </a:p>
        </p:txBody>
      </p:sp>
      <p:sp>
        <p:nvSpPr>
          <p:cNvPr id="17" name="WordArt 20"/>
          <p:cNvSpPr>
            <a:spLocks noChangeArrowheads="1" noChangeShapeType="1" noTextEdit="1"/>
          </p:cNvSpPr>
          <p:nvPr>
            <p:custDataLst>
              <p:tags r:id="rId2"/>
            </p:custDataLst>
          </p:nvPr>
        </p:nvSpPr>
        <p:spPr bwMode="gray">
          <a:xfrm rot="19163237">
            <a:off x="4520241" y="3967603"/>
            <a:ext cx="1463934" cy="714752"/>
          </a:xfrm>
          <a:prstGeom prst="rect">
            <a:avLst/>
          </a:prstGeom>
        </p:spPr>
        <p:txBody>
          <a:bodyPr spcFirstLastPara="1" wrap="none" fromWordArt="1">
            <a:prstTxWarp prst="textArchDown">
              <a:avLst>
                <a:gd name="adj" fmla="val 1114602"/>
              </a:avLst>
            </a:prstTxWarp>
          </a:bodyPr>
          <a:lstStyle/>
          <a:p>
            <a:r>
              <a:rPr lang="en-US" sz="2800" kern="10" dirty="0" smtClean="0">
                <a:ln w="9525">
                  <a:noFill/>
                  <a:round/>
                  <a:headEnd/>
                  <a:tailEnd/>
                </a:ln>
                <a:solidFill>
                  <a:srgbClr val="00405F"/>
                </a:solidFill>
                <a:effectLst>
                  <a:outerShdw blurRad="38100" dist="25400" dir="2700000" algn="tl">
                    <a:srgbClr val="000000">
                      <a:alpha val="43137"/>
                    </a:srgbClr>
                  </a:outerShdw>
                </a:effectLst>
                <a:latin typeface="Arial"/>
                <a:ea typeface="+mn-lt"/>
                <a:cs typeface="Arial"/>
              </a:rPr>
              <a:t>IT SERVICES</a:t>
            </a:r>
            <a:endParaRPr lang="en-US" sz="2800" kern="10" dirty="0">
              <a:ln w="9525">
                <a:noFill/>
                <a:round/>
                <a:headEnd/>
                <a:tailEnd/>
              </a:ln>
              <a:solidFill>
                <a:srgbClr val="00405F"/>
              </a:solidFill>
              <a:effectLst>
                <a:outerShdw blurRad="38100" dist="25400" dir="2700000" algn="tl">
                  <a:srgbClr val="000000">
                    <a:alpha val="43137"/>
                  </a:srgbClr>
                </a:outerShdw>
              </a:effectLst>
              <a:latin typeface="Arial"/>
              <a:ea typeface="+mn-lt"/>
              <a:cs typeface="Arial"/>
            </a:endParaRPr>
          </a:p>
        </p:txBody>
      </p:sp>
      <p:sp>
        <p:nvSpPr>
          <p:cNvPr id="18" name="WordArt 20"/>
          <p:cNvSpPr>
            <a:spLocks noChangeArrowheads="1" noChangeShapeType="1" noTextEdit="1"/>
          </p:cNvSpPr>
          <p:nvPr>
            <p:custDataLst>
              <p:tags r:id="rId3"/>
            </p:custDataLst>
          </p:nvPr>
        </p:nvSpPr>
        <p:spPr bwMode="gray">
          <a:xfrm rot="2932732">
            <a:off x="3219450" y="3816350"/>
            <a:ext cx="1482725" cy="784225"/>
          </a:xfrm>
          <a:prstGeom prst="rect">
            <a:avLst/>
          </a:prstGeom>
        </p:spPr>
        <p:txBody>
          <a:bodyPr spcFirstLastPara="1" wrap="none" fromWordArt="1">
            <a:prstTxWarp prst="textArchDown">
              <a:avLst>
                <a:gd name="adj" fmla="val 1116400"/>
              </a:avLst>
            </a:prstTxWarp>
          </a:bodyPr>
          <a:lstStyle/>
          <a:p>
            <a:r>
              <a:rPr lang="en-US" sz="2800" kern="10" dirty="0" smtClean="0">
                <a:ln w="9525">
                  <a:noFill/>
                  <a:round/>
                  <a:headEnd/>
                  <a:tailEnd/>
                </a:ln>
                <a:solidFill>
                  <a:srgbClr val="00405F"/>
                </a:solidFill>
                <a:effectLst>
                  <a:outerShdw blurRad="38100" dist="25400" dir="2700000" algn="tl">
                    <a:srgbClr val="000000">
                      <a:alpha val="43137"/>
                    </a:srgbClr>
                  </a:outerShdw>
                </a:effectLst>
                <a:latin typeface="Arial"/>
                <a:ea typeface="+mn-lt"/>
                <a:cs typeface="Arial"/>
              </a:rPr>
              <a:t>COMPLIANCE</a:t>
            </a:r>
            <a:endParaRPr lang="en-US" sz="2800" kern="10" dirty="0">
              <a:ln w="9525">
                <a:noFill/>
                <a:round/>
                <a:headEnd/>
                <a:tailEnd/>
              </a:ln>
              <a:solidFill>
                <a:srgbClr val="00405F"/>
              </a:solidFill>
              <a:effectLst>
                <a:outerShdw blurRad="38100" dist="25400" dir="2700000" algn="tl">
                  <a:srgbClr val="000000">
                    <a:alpha val="43137"/>
                  </a:srgbClr>
                </a:outerShdw>
              </a:effectLst>
              <a:latin typeface="Arial"/>
              <a:ea typeface="+mn-lt"/>
              <a:cs typeface="Arial"/>
            </a:endParaRPr>
          </a:p>
        </p:txBody>
      </p:sp>
      <p:sp>
        <p:nvSpPr>
          <p:cNvPr id="19" name="WordArt 35"/>
          <p:cNvSpPr>
            <a:spLocks noChangeArrowheads="1" noChangeShapeType="1" noTextEdit="1"/>
          </p:cNvSpPr>
          <p:nvPr>
            <p:custDataLst>
              <p:tags r:id="rId4"/>
            </p:custDataLst>
          </p:nvPr>
        </p:nvSpPr>
        <p:spPr bwMode="gray">
          <a:xfrm rot="19106040">
            <a:off x="3454846" y="2648478"/>
            <a:ext cx="1098550" cy="549972"/>
          </a:xfrm>
          <a:prstGeom prst="rect">
            <a:avLst/>
          </a:prstGeom>
        </p:spPr>
        <p:txBody>
          <a:bodyPr spcFirstLastPara="1" wrap="none" fromWordArt="1">
            <a:prstTxWarp prst="textArchUp">
              <a:avLst>
                <a:gd name="adj" fmla="val 11634564"/>
              </a:avLst>
            </a:prstTxWarp>
          </a:bodyPr>
          <a:lstStyle/>
          <a:p>
            <a:r>
              <a:rPr lang="en-US" sz="2800" kern="10" dirty="0" smtClean="0">
                <a:ln w="9525">
                  <a:noFill/>
                  <a:round/>
                  <a:headEnd/>
                  <a:tailEnd/>
                </a:ln>
                <a:solidFill>
                  <a:srgbClr val="000000"/>
                </a:solidFill>
                <a:effectLst>
                  <a:outerShdw blurRad="38100" dist="25400" dir="2700000" algn="tl">
                    <a:srgbClr val="000000">
                      <a:alpha val="43137"/>
                    </a:srgbClr>
                  </a:outerShdw>
                </a:effectLst>
                <a:latin typeface="Arial"/>
                <a:ea typeface="+mn-lt"/>
                <a:cs typeface="Arial"/>
              </a:rPr>
              <a:t>DEFENSE</a:t>
            </a:r>
            <a:endParaRPr lang="en-US" sz="2800" kern="10" dirty="0">
              <a:ln w="9525">
                <a:noFill/>
                <a:round/>
                <a:headEnd/>
                <a:tailEnd/>
              </a:ln>
              <a:solidFill>
                <a:srgbClr val="000000"/>
              </a:solidFill>
              <a:effectLst>
                <a:outerShdw blurRad="38100" dist="25400" dir="2700000" algn="tl">
                  <a:srgbClr val="000000">
                    <a:alpha val="43137"/>
                  </a:srgbClr>
                </a:outerShdw>
              </a:effectLst>
              <a:latin typeface="Arial"/>
              <a:ea typeface="+mn-lt"/>
              <a:cs typeface="Arial"/>
            </a:endParaRPr>
          </a:p>
        </p:txBody>
      </p:sp>
      <p:grpSp>
        <p:nvGrpSpPr>
          <p:cNvPr id="101" name="Gruppe 149"/>
          <p:cNvGrpSpPr>
            <a:grpSpLocks/>
          </p:cNvGrpSpPr>
          <p:nvPr/>
        </p:nvGrpSpPr>
        <p:grpSpPr bwMode="auto">
          <a:xfrm>
            <a:off x="6037264" y="1209675"/>
            <a:ext cx="2735262" cy="1533525"/>
            <a:chOff x="5836596" y="1439694"/>
            <a:chExt cx="2700000" cy="1254868"/>
          </a:xfrm>
        </p:grpSpPr>
        <p:sp>
          <p:nvSpPr>
            <p:cNvPr id="102" name="Rektangulær billedforklaring 146"/>
            <p:cNvSpPr>
              <a:spLocks noChangeArrowheads="1"/>
            </p:cNvSpPr>
            <p:nvPr/>
          </p:nvSpPr>
          <p:spPr bwMode="auto">
            <a:xfrm>
              <a:off x="5846120" y="1458755"/>
              <a:ext cx="2685715" cy="1235807"/>
            </a:xfrm>
            <a:prstGeom prst="wedgeRectCallout">
              <a:avLst>
                <a:gd name="adj1" fmla="val -47722"/>
                <a:gd name="adj2" fmla="val 76227"/>
              </a:avLst>
            </a:prstGeom>
            <a:solidFill>
              <a:schemeClr val="bg1"/>
            </a:soli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103" name="Rektangel 148"/>
            <p:cNvSpPr/>
            <p:nvPr/>
          </p:nvSpPr>
          <p:spPr>
            <a:xfrm>
              <a:off x="5836596" y="1439694"/>
              <a:ext cx="2700000" cy="136606"/>
            </a:xfrm>
            <a:prstGeom prst="rect">
              <a:avLst/>
            </a:prstGeom>
            <a:gradFill flip="none" rotWithShape="1">
              <a:gsLst>
                <a:gs pos="50000">
                  <a:schemeClr val="bg1">
                    <a:lumMod val="50000"/>
                  </a:schemeClr>
                </a:gs>
                <a:gs pos="50000">
                  <a:srgbClr val="FFFFFF">
                    <a:lumMod val="75000"/>
                  </a:srgbClr>
                </a:gs>
                <a:gs pos="100000">
                  <a:srgbClr val="E6E6E6">
                    <a:lumMod val="50000"/>
                  </a:srgbClr>
                </a:gs>
              </a:gsLst>
              <a:lin ang="16200000" scaled="1"/>
              <a:tileRect/>
            </a:gradFill>
            <a:ln w="25400" cap="flat" cmpd="sng" algn="ctr">
              <a:noFill/>
              <a:prstDash val="solid"/>
            </a:ln>
            <a:effectLst/>
          </p:spPr>
          <p:txBody>
            <a:bodyPr anchor="ctr"/>
            <a:lstStyle/>
            <a:p>
              <a:pPr indent="-342900" algn="ctr">
                <a:buFont typeface="Calibri" pitchFamily="34" charset="0"/>
                <a:buAutoNum type="arabicPeriod"/>
              </a:pPr>
              <a:endParaRPr lang="en-US" noProof="1">
                <a:solidFill>
                  <a:srgbClr val="FFFFFF"/>
                </a:solidFill>
                <a:latin typeface="Calibri" pitchFamily="34" charset="0"/>
              </a:endParaRPr>
            </a:p>
          </p:txBody>
        </p:sp>
      </p:grpSp>
      <p:grpSp>
        <p:nvGrpSpPr>
          <p:cNvPr id="121" name="Gruppe 171"/>
          <p:cNvGrpSpPr>
            <a:grpSpLocks/>
          </p:cNvGrpSpPr>
          <p:nvPr/>
        </p:nvGrpSpPr>
        <p:grpSpPr bwMode="auto">
          <a:xfrm>
            <a:off x="342900" y="1171575"/>
            <a:ext cx="2874963" cy="1554163"/>
            <a:chOff x="5836596" y="1439694"/>
            <a:chExt cx="2700000" cy="1254868"/>
          </a:xfrm>
        </p:grpSpPr>
        <p:sp>
          <p:nvSpPr>
            <p:cNvPr id="122" name="Rektangulær billedforklaring 172"/>
            <p:cNvSpPr>
              <a:spLocks noChangeArrowheads="1"/>
            </p:cNvSpPr>
            <p:nvPr/>
          </p:nvSpPr>
          <p:spPr bwMode="auto">
            <a:xfrm>
              <a:off x="5846125" y="1458755"/>
              <a:ext cx="2685705" cy="1235807"/>
            </a:xfrm>
            <a:prstGeom prst="wedgeRectCallout">
              <a:avLst>
                <a:gd name="adj1" fmla="val 44667"/>
                <a:gd name="adj2" fmla="val 73866"/>
              </a:avLst>
            </a:prstGeom>
            <a:solidFill>
              <a:schemeClr val="bg1"/>
            </a:soli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123" name="Rektangel 173"/>
            <p:cNvSpPr/>
            <p:nvPr/>
          </p:nvSpPr>
          <p:spPr>
            <a:xfrm>
              <a:off x="5836596" y="1439694"/>
              <a:ext cx="2700000" cy="136606"/>
            </a:xfrm>
            <a:prstGeom prst="rect">
              <a:avLst/>
            </a:prstGeom>
            <a:gradFill flip="none" rotWithShape="1">
              <a:gsLst>
                <a:gs pos="50000">
                  <a:schemeClr val="bg1">
                    <a:lumMod val="50000"/>
                  </a:schemeClr>
                </a:gs>
                <a:gs pos="50000">
                  <a:srgbClr val="FFFFFF">
                    <a:lumMod val="75000"/>
                  </a:srgbClr>
                </a:gs>
                <a:gs pos="100000">
                  <a:srgbClr val="E6E6E6">
                    <a:lumMod val="50000"/>
                  </a:srgbClr>
                </a:gs>
              </a:gsLst>
              <a:lin ang="16200000" scaled="1"/>
              <a:tileRect/>
            </a:gradFill>
            <a:ln w="25400" cap="flat" cmpd="sng" algn="ctr">
              <a:noFill/>
              <a:prstDash val="solid"/>
            </a:ln>
            <a:effectLst/>
          </p:spPr>
          <p:txBody>
            <a:bodyPr anchor="ctr"/>
            <a:lstStyle/>
            <a:p>
              <a:pPr indent="-342900" algn="ctr">
                <a:buFont typeface="Calibri" pitchFamily="34" charset="0"/>
                <a:buAutoNum type="arabicPeriod"/>
              </a:pPr>
              <a:endParaRPr lang="en-US" noProof="1">
                <a:solidFill>
                  <a:srgbClr val="FFFFFF"/>
                </a:solidFill>
                <a:latin typeface="Calibri" pitchFamily="34" charset="0"/>
              </a:endParaRPr>
            </a:p>
          </p:txBody>
        </p:sp>
      </p:grpSp>
      <p:grpSp>
        <p:nvGrpSpPr>
          <p:cNvPr id="124" name="Gruppe 174"/>
          <p:cNvGrpSpPr>
            <a:grpSpLocks/>
          </p:cNvGrpSpPr>
          <p:nvPr/>
        </p:nvGrpSpPr>
        <p:grpSpPr bwMode="auto">
          <a:xfrm>
            <a:off x="6034089" y="4819650"/>
            <a:ext cx="2786061" cy="1549400"/>
            <a:chOff x="5836596" y="1439694"/>
            <a:chExt cx="2700000" cy="1254868"/>
          </a:xfrm>
        </p:grpSpPr>
        <p:sp>
          <p:nvSpPr>
            <p:cNvPr id="125" name="Rektangulær billedforklaring 175"/>
            <p:cNvSpPr>
              <a:spLocks noChangeArrowheads="1"/>
            </p:cNvSpPr>
            <p:nvPr/>
          </p:nvSpPr>
          <p:spPr bwMode="auto">
            <a:xfrm>
              <a:off x="5846120" y="1458731"/>
              <a:ext cx="2685715" cy="1235831"/>
            </a:xfrm>
            <a:prstGeom prst="wedgeRectCallout">
              <a:avLst>
                <a:gd name="adj1" fmla="val -69463"/>
                <a:gd name="adj2" fmla="val -44245"/>
              </a:avLst>
            </a:prstGeom>
            <a:solidFill>
              <a:schemeClr val="bg1"/>
            </a:soli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126" name="Rektangel 176"/>
            <p:cNvSpPr/>
            <p:nvPr/>
          </p:nvSpPr>
          <p:spPr>
            <a:xfrm>
              <a:off x="5836596" y="1439694"/>
              <a:ext cx="2700000" cy="136433"/>
            </a:xfrm>
            <a:prstGeom prst="rect">
              <a:avLst/>
            </a:prstGeom>
            <a:gradFill flip="none" rotWithShape="1">
              <a:gsLst>
                <a:gs pos="50000">
                  <a:schemeClr val="bg1">
                    <a:lumMod val="50000"/>
                  </a:schemeClr>
                </a:gs>
                <a:gs pos="50000">
                  <a:srgbClr val="FFFFFF">
                    <a:lumMod val="75000"/>
                  </a:srgbClr>
                </a:gs>
                <a:gs pos="100000">
                  <a:srgbClr val="E6E6E6">
                    <a:lumMod val="50000"/>
                  </a:srgbClr>
                </a:gs>
              </a:gsLst>
              <a:lin ang="16200000" scaled="1"/>
              <a:tileRect/>
            </a:gradFill>
            <a:ln w="25400" cap="flat" cmpd="sng" algn="ctr">
              <a:noFill/>
              <a:prstDash val="solid"/>
            </a:ln>
            <a:effectLst/>
          </p:spPr>
          <p:txBody>
            <a:bodyPr anchor="ctr"/>
            <a:lstStyle/>
            <a:p>
              <a:pPr indent="-342900" algn="ctr">
                <a:buFont typeface="Calibri" pitchFamily="34" charset="0"/>
                <a:buAutoNum type="arabicPeriod"/>
              </a:pPr>
              <a:endParaRPr lang="en-US" noProof="1">
                <a:solidFill>
                  <a:srgbClr val="FFFFFF"/>
                </a:solidFill>
                <a:latin typeface="Calibri" pitchFamily="34" charset="0"/>
              </a:endParaRPr>
            </a:p>
          </p:txBody>
        </p:sp>
      </p:grpSp>
      <p:grpSp>
        <p:nvGrpSpPr>
          <p:cNvPr id="127" name="Gruppe 177"/>
          <p:cNvGrpSpPr>
            <a:grpSpLocks/>
          </p:cNvGrpSpPr>
          <p:nvPr/>
        </p:nvGrpSpPr>
        <p:grpSpPr bwMode="auto">
          <a:xfrm>
            <a:off x="333375" y="4810126"/>
            <a:ext cx="2881313" cy="1576388"/>
            <a:chOff x="5836596" y="1439694"/>
            <a:chExt cx="2700000" cy="1254868"/>
          </a:xfrm>
        </p:grpSpPr>
        <p:sp>
          <p:nvSpPr>
            <p:cNvPr id="128" name="Rektangulær billedforklaring 178"/>
            <p:cNvSpPr>
              <a:spLocks noChangeArrowheads="1"/>
            </p:cNvSpPr>
            <p:nvPr/>
          </p:nvSpPr>
          <p:spPr bwMode="auto">
            <a:xfrm>
              <a:off x="5846125" y="1458731"/>
              <a:ext cx="2685705" cy="1235831"/>
            </a:xfrm>
            <a:prstGeom prst="wedgeRectCallout">
              <a:avLst>
                <a:gd name="adj1" fmla="val 68336"/>
                <a:gd name="adj2" fmla="val -43704"/>
              </a:avLst>
            </a:prstGeom>
            <a:solidFill>
              <a:schemeClr val="bg1"/>
            </a:soli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129" name="Rektangel 179"/>
            <p:cNvSpPr/>
            <p:nvPr/>
          </p:nvSpPr>
          <p:spPr>
            <a:xfrm>
              <a:off x="5836596" y="1439694"/>
              <a:ext cx="2700000" cy="136433"/>
            </a:xfrm>
            <a:prstGeom prst="rect">
              <a:avLst/>
            </a:prstGeom>
            <a:gradFill flip="none" rotWithShape="1">
              <a:gsLst>
                <a:gs pos="50000">
                  <a:schemeClr val="bg1">
                    <a:lumMod val="50000"/>
                  </a:schemeClr>
                </a:gs>
                <a:gs pos="50000">
                  <a:srgbClr val="FFFFFF">
                    <a:lumMod val="75000"/>
                  </a:srgbClr>
                </a:gs>
                <a:gs pos="100000">
                  <a:srgbClr val="E6E6E6">
                    <a:lumMod val="50000"/>
                  </a:srgbClr>
                </a:gs>
              </a:gsLst>
              <a:lin ang="16200000" scaled="1"/>
              <a:tileRect/>
            </a:gradFill>
            <a:ln w="25400" cap="flat" cmpd="sng" algn="ctr">
              <a:noFill/>
              <a:prstDash val="solid"/>
            </a:ln>
            <a:effectLst/>
          </p:spPr>
          <p:txBody>
            <a:bodyPr anchor="ctr"/>
            <a:lstStyle/>
            <a:p>
              <a:pPr indent="-342900" algn="ctr">
                <a:buFont typeface="Calibri" pitchFamily="34" charset="0"/>
                <a:buAutoNum type="arabicPeriod"/>
              </a:pPr>
              <a:endParaRPr lang="en-US" noProof="1">
                <a:solidFill>
                  <a:srgbClr val="FFFFFF"/>
                </a:solidFill>
                <a:latin typeface="Calibri" pitchFamily="34" charset="0"/>
              </a:endParaRPr>
            </a:p>
          </p:txBody>
        </p:sp>
      </p:grpSp>
      <p:sp>
        <p:nvSpPr>
          <p:cNvPr id="130" name="Rektangel 180"/>
          <p:cNvSpPr>
            <a:spLocks noChangeArrowheads="1"/>
          </p:cNvSpPr>
          <p:nvPr/>
        </p:nvSpPr>
        <p:spPr bwMode="auto">
          <a:xfrm>
            <a:off x="381001" y="1381125"/>
            <a:ext cx="2700338" cy="1061829"/>
          </a:xfrm>
          <a:prstGeom prst="rect">
            <a:avLst/>
          </a:prstGeom>
          <a:noFill/>
          <a:ln w="9525">
            <a:noFill/>
            <a:miter lim="800000"/>
            <a:headEnd/>
            <a:tailEnd/>
          </a:ln>
        </p:spPr>
        <p:txBody>
          <a:bodyPr wrap="square">
            <a:spAutoFit/>
          </a:bodyPr>
          <a:lstStyle/>
          <a:p>
            <a:pPr marL="57150" lvl="1" indent="-57150" defTabSz="355600">
              <a:lnSpc>
                <a:spcPct val="90000"/>
              </a:lnSpc>
              <a:spcAft>
                <a:spcPct val="15000"/>
              </a:spcAft>
            </a:pPr>
            <a:r>
              <a:rPr lang="en-US" sz="1600" dirty="0" smtClean="0">
                <a:solidFill>
                  <a:srgbClr val="000000"/>
                </a:solidFill>
                <a:latin typeface="Trebuchet MS" pitchFamily="34" charset="0"/>
              </a:rPr>
              <a:t>Defense Foundation</a:t>
            </a:r>
            <a:r>
              <a:rPr lang="en-US" sz="1200" dirty="0" smtClean="0">
                <a:solidFill>
                  <a:srgbClr val="000000"/>
                </a:solidFill>
                <a:latin typeface="Trebuchet MS" pitchFamily="34" charset="0"/>
              </a:rPr>
              <a:t>			 </a:t>
            </a:r>
            <a:r>
              <a:rPr lang="en-US" sz="1200" i="1" dirty="0" smtClean="0">
                <a:solidFill>
                  <a:srgbClr val="000000"/>
                </a:solidFill>
                <a:latin typeface="Trebuchet MS" pitchFamily="34" charset="0"/>
              </a:rPr>
              <a:t>Trust is NOT enough</a:t>
            </a:r>
            <a:endParaRPr lang="en-US" sz="1200" dirty="0" smtClean="0">
              <a:solidFill>
                <a:srgbClr val="000000"/>
              </a:solidFill>
              <a:latin typeface="Trebuchet MS" pitchFamily="34" charset="0"/>
            </a:endParaRPr>
          </a:p>
          <a:p>
            <a:pPr marL="114300" lvl="2" indent="-57150" defTabSz="355600">
              <a:lnSpc>
                <a:spcPct val="90000"/>
              </a:lnSpc>
              <a:spcAft>
                <a:spcPct val="15000"/>
              </a:spcAft>
              <a:buFontTx/>
              <a:buChar char="••"/>
            </a:pPr>
            <a:r>
              <a:rPr lang="en-US" sz="1200" dirty="0" smtClean="0">
                <a:solidFill>
                  <a:srgbClr val="000000"/>
                </a:solidFill>
                <a:latin typeface="Trebuchet MS" pitchFamily="34" charset="0"/>
              </a:rPr>
              <a:t> Secure the Foundation (insiders)</a:t>
            </a:r>
          </a:p>
          <a:p>
            <a:pPr marL="114300" lvl="2" indent="-57150" defTabSz="355600">
              <a:lnSpc>
                <a:spcPct val="90000"/>
              </a:lnSpc>
              <a:spcAft>
                <a:spcPct val="15000"/>
              </a:spcAft>
              <a:buFontTx/>
              <a:buChar char="••"/>
            </a:pPr>
            <a:r>
              <a:rPr lang="en-US" sz="1200" dirty="0" smtClean="0">
                <a:solidFill>
                  <a:srgbClr val="000000"/>
                </a:solidFill>
                <a:latin typeface="Trebuchet MS" pitchFamily="34" charset="0"/>
              </a:rPr>
              <a:t> Detect, alert, respond</a:t>
            </a:r>
          </a:p>
          <a:p>
            <a:pPr marL="114300" lvl="2" indent="-57150" defTabSz="355600">
              <a:lnSpc>
                <a:spcPct val="90000"/>
              </a:lnSpc>
              <a:spcAft>
                <a:spcPct val="15000"/>
              </a:spcAft>
              <a:buFontTx/>
              <a:buChar char="••"/>
            </a:pPr>
            <a:r>
              <a:rPr lang="en-US" sz="1200" dirty="0" smtClean="0">
                <a:solidFill>
                  <a:srgbClr val="000000"/>
                </a:solidFill>
                <a:latin typeface="Trebuchet MS" pitchFamily="34" charset="0"/>
              </a:rPr>
              <a:t> Verify with auditable history</a:t>
            </a:r>
            <a:endParaRPr lang="en-US" sz="1200" dirty="0">
              <a:solidFill>
                <a:srgbClr val="000000"/>
              </a:solidFill>
              <a:latin typeface="Trebuchet MS" pitchFamily="34" charset="0"/>
            </a:endParaRPr>
          </a:p>
        </p:txBody>
      </p:sp>
      <p:sp>
        <p:nvSpPr>
          <p:cNvPr id="131" name="Rektangel 181"/>
          <p:cNvSpPr>
            <a:spLocks noChangeArrowheads="1"/>
          </p:cNvSpPr>
          <p:nvPr/>
        </p:nvSpPr>
        <p:spPr bwMode="auto">
          <a:xfrm>
            <a:off x="390526" y="5019676"/>
            <a:ext cx="2687638" cy="1098762"/>
          </a:xfrm>
          <a:prstGeom prst="rect">
            <a:avLst/>
          </a:prstGeom>
          <a:noFill/>
          <a:ln w="9525">
            <a:noFill/>
            <a:miter lim="800000"/>
            <a:headEnd/>
            <a:tailEnd/>
          </a:ln>
        </p:spPr>
        <p:txBody>
          <a:bodyPr wrap="square">
            <a:spAutoFit/>
          </a:bodyPr>
          <a:lstStyle/>
          <a:p>
            <a:pPr marL="57150" lvl="1" indent="-57150" defTabSz="355600">
              <a:lnSpc>
                <a:spcPct val="90000"/>
              </a:lnSpc>
              <a:spcAft>
                <a:spcPct val="15000"/>
              </a:spcAft>
            </a:pPr>
            <a:r>
              <a:rPr lang="en-US" sz="1600" dirty="0" smtClean="0">
                <a:solidFill>
                  <a:srgbClr val="000000"/>
                </a:solidFill>
                <a:latin typeface="Trebuchet MS" pitchFamily="34" charset="0"/>
              </a:rPr>
              <a:t>Compliance Foundation</a:t>
            </a:r>
          </a:p>
          <a:p>
            <a:pPr marL="57150" lvl="1" indent="-57150" algn="ctr" defTabSz="355600">
              <a:lnSpc>
                <a:spcPct val="90000"/>
              </a:lnSpc>
              <a:spcAft>
                <a:spcPct val="15000"/>
              </a:spcAft>
            </a:pPr>
            <a:r>
              <a:rPr lang="en-US" sz="1200" i="1" dirty="0" smtClean="0">
                <a:solidFill>
                  <a:srgbClr val="000000"/>
                </a:solidFill>
                <a:latin typeface="Trebuchet MS" pitchFamily="34" charset="0"/>
              </a:rPr>
              <a:t>Meeting Intent &amp; Interpretation</a:t>
            </a:r>
            <a:endParaRPr lang="en-US" sz="1200" dirty="0" smtClean="0">
              <a:solidFill>
                <a:srgbClr val="000000"/>
              </a:solidFill>
              <a:latin typeface="Trebuchet MS" pitchFamily="34" charset="0"/>
            </a:endParaRPr>
          </a:p>
          <a:p>
            <a:pPr marL="114300" lvl="2" indent="-57150" defTabSz="355600">
              <a:lnSpc>
                <a:spcPct val="90000"/>
              </a:lnSpc>
              <a:spcAft>
                <a:spcPct val="15000"/>
              </a:spcAft>
              <a:buFontTx/>
              <a:buChar char="••"/>
            </a:pPr>
            <a:r>
              <a:rPr lang="en-US" sz="1200" dirty="0" smtClean="0">
                <a:solidFill>
                  <a:srgbClr val="000000"/>
                </a:solidFill>
                <a:latin typeface="Trebuchet MS" pitchFamily="34" charset="0"/>
              </a:rPr>
              <a:t> Control subsystems changes</a:t>
            </a:r>
          </a:p>
          <a:p>
            <a:pPr marL="114300" lvl="2" indent="-57150" defTabSz="355600">
              <a:lnSpc>
                <a:spcPct val="90000"/>
              </a:lnSpc>
              <a:spcAft>
                <a:spcPct val="15000"/>
              </a:spcAft>
              <a:buFontTx/>
              <a:buChar char="••"/>
            </a:pPr>
            <a:r>
              <a:rPr lang="en-US" sz="1200" dirty="0" smtClean="0">
                <a:solidFill>
                  <a:srgbClr val="000000"/>
                </a:solidFill>
                <a:latin typeface="Trebuchet MS" pitchFamily="34" charset="0"/>
              </a:rPr>
              <a:t> Detect compliance events</a:t>
            </a:r>
          </a:p>
          <a:p>
            <a:pPr marL="114300" lvl="2" indent="-57150" defTabSz="355600">
              <a:lnSpc>
                <a:spcPct val="90000"/>
              </a:lnSpc>
              <a:spcAft>
                <a:spcPct val="15000"/>
              </a:spcAft>
              <a:buFontTx/>
              <a:buChar char="••"/>
            </a:pPr>
            <a:r>
              <a:rPr lang="en-US" sz="1200" dirty="0" smtClean="0">
                <a:solidFill>
                  <a:srgbClr val="000000"/>
                </a:solidFill>
                <a:latin typeface="Trebuchet MS" pitchFamily="34" charset="0"/>
              </a:rPr>
              <a:t> Build auditable history</a:t>
            </a:r>
          </a:p>
        </p:txBody>
      </p:sp>
      <p:sp>
        <p:nvSpPr>
          <p:cNvPr id="132" name="Rektangel 182"/>
          <p:cNvSpPr>
            <a:spLocks noChangeArrowheads="1"/>
          </p:cNvSpPr>
          <p:nvPr/>
        </p:nvSpPr>
        <p:spPr bwMode="auto">
          <a:xfrm>
            <a:off x="6062663" y="1419226"/>
            <a:ext cx="2681287" cy="1098762"/>
          </a:xfrm>
          <a:prstGeom prst="rect">
            <a:avLst/>
          </a:prstGeom>
          <a:noFill/>
          <a:ln w="9525">
            <a:noFill/>
            <a:miter lim="800000"/>
            <a:headEnd/>
            <a:tailEnd/>
          </a:ln>
        </p:spPr>
        <p:txBody>
          <a:bodyPr wrap="square">
            <a:spAutoFit/>
          </a:bodyPr>
          <a:lstStyle/>
          <a:p>
            <a:pPr marL="57150" lvl="1" indent="-57150" algn="r" defTabSz="355600">
              <a:lnSpc>
                <a:spcPct val="90000"/>
              </a:lnSpc>
              <a:spcAft>
                <a:spcPct val="15000"/>
              </a:spcAft>
            </a:pPr>
            <a:r>
              <a:rPr lang="en-US" sz="1600" dirty="0" smtClean="0">
                <a:solidFill>
                  <a:srgbClr val="000000"/>
                </a:solidFill>
                <a:latin typeface="Trebuchet MS" pitchFamily="34" charset="0"/>
              </a:rPr>
              <a:t>IT Operations Foundation</a:t>
            </a:r>
          </a:p>
          <a:p>
            <a:pPr marL="57150" lvl="1" indent="-57150" algn="r" defTabSz="355600">
              <a:lnSpc>
                <a:spcPct val="90000"/>
              </a:lnSpc>
              <a:spcAft>
                <a:spcPct val="15000"/>
              </a:spcAft>
            </a:pPr>
            <a:r>
              <a:rPr lang="en-US" sz="1200" i="1" dirty="0" smtClean="0">
                <a:solidFill>
                  <a:srgbClr val="000000"/>
                </a:solidFill>
                <a:latin typeface="Trebuchet MS" pitchFamily="34" charset="0"/>
              </a:rPr>
              <a:t>Doing More with less</a:t>
            </a:r>
            <a:endParaRPr lang="en-US" sz="1200" dirty="0" smtClean="0">
              <a:solidFill>
                <a:srgbClr val="000000"/>
              </a:solidFill>
              <a:latin typeface="Trebuchet MS" pitchFamily="34" charset="0"/>
            </a:endParaRPr>
          </a:p>
          <a:p>
            <a:pPr marL="114300" lvl="2" indent="-57150" algn="r" defTabSz="355600">
              <a:lnSpc>
                <a:spcPct val="90000"/>
              </a:lnSpc>
              <a:spcAft>
                <a:spcPct val="15000"/>
              </a:spcAft>
            </a:pPr>
            <a:r>
              <a:rPr lang="en-US" sz="1200" dirty="0" smtClean="0">
                <a:solidFill>
                  <a:srgbClr val="000000"/>
                </a:solidFill>
                <a:latin typeface="Trebuchet MS" pitchFamily="34" charset="0"/>
              </a:rPr>
              <a:t>Universal, integrated environment</a:t>
            </a:r>
            <a:r>
              <a:rPr lang="en-US" sz="1200" dirty="0" smtClean="0">
                <a:solidFill>
                  <a:srgbClr val="000000"/>
                </a:solidFill>
                <a:latin typeface="Trebuchet MS"/>
              </a:rPr>
              <a:t>•</a:t>
            </a:r>
          </a:p>
          <a:p>
            <a:pPr marL="114300" lvl="2" indent="-57150" algn="r" defTabSz="355600">
              <a:lnSpc>
                <a:spcPct val="90000"/>
              </a:lnSpc>
              <a:spcAft>
                <a:spcPct val="15000"/>
              </a:spcAft>
            </a:pPr>
            <a:r>
              <a:rPr lang="en-US" sz="1200" dirty="0" smtClean="0">
                <a:solidFill>
                  <a:srgbClr val="000000"/>
                </a:solidFill>
                <a:latin typeface="Trebuchet MS"/>
              </a:rPr>
              <a:t>Optimized, automated process •</a:t>
            </a:r>
          </a:p>
          <a:p>
            <a:pPr marL="114300" lvl="2" indent="-57150" algn="r" defTabSz="355600">
              <a:lnSpc>
                <a:spcPct val="90000"/>
              </a:lnSpc>
              <a:spcAft>
                <a:spcPct val="15000"/>
              </a:spcAft>
            </a:pPr>
            <a:r>
              <a:rPr lang="en-US" sz="1200" dirty="0" smtClean="0">
                <a:solidFill>
                  <a:srgbClr val="000000"/>
                </a:solidFill>
                <a:latin typeface="Trebuchet MS"/>
              </a:rPr>
              <a:t> Secure, remote management•</a:t>
            </a:r>
            <a:endParaRPr lang="en-US" sz="1200" dirty="0" smtClean="0">
              <a:solidFill>
                <a:srgbClr val="000000"/>
              </a:solidFill>
              <a:latin typeface="Trebuchet MS" pitchFamily="34" charset="0"/>
            </a:endParaRPr>
          </a:p>
        </p:txBody>
      </p:sp>
      <p:sp>
        <p:nvSpPr>
          <p:cNvPr id="133" name="Rektangel 183"/>
          <p:cNvSpPr>
            <a:spLocks noChangeArrowheads="1"/>
          </p:cNvSpPr>
          <p:nvPr/>
        </p:nvSpPr>
        <p:spPr bwMode="auto">
          <a:xfrm>
            <a:off x="6097588" y="5029200"/>
            <a:ext cx="2684462" cy="1098762"/>
          </a:xfrm>
          <a:prstGeom prst="rect">
            <a:avLst/>
          </a:prstGeom>
          <a:noFill/>
          <a:ln w="9525">
            <a:noFill/>
            <a:miter lim="800000"/>
            <a:headEnd/>
            <a:tailEnd/>
          </a:ln>
        </p:spPr>
        <p:txBody>
          <a:bodyPr wrap="square">
            <a:spAutoFit/>
          </a:bodyPr>
          <a:lstStyle/>
          <a:p>
            <a:pPr marL="57150" lvl="1" indent="-57150" algn="r" defTabSz="355600">
              <a:lnSpc>
                <a:spcPct val="90000"/>
              </a:lnSpc>
              <a:spcAft>
                <a:spcPct val="15000"/>
              </a:spcAft>
            </a:pPr>
            <a:r>
              <a:rPr lang="en-US" sz="1600" dirty="0" smtClean="0">
                <a:solidFill>
                  <a:srgbClr val="000000"/>
                </a:solidFill>
                <a:latin typeface="Trebuchet MS" pitchFamily="34" charset="0"/>
              </a:rPr>
              <a:t>IT Services Foundation</a:t>
            </a:r>
          </a:p>
          <a:p>
            <a:pPr marL="57150" lvl="1" indent="-57150" algn="r" defTabSz="355600">
              <a:lnSpc>
                <a:spcPct val="90000"/>
              </a:lnSpc>
              <a:spcAft>
                <a:spcPct val="15000"/>
              </a:spcAft>
            </a:pPr>
            <a:r>
              <a:rPr lang="en-US" sz="1200" i="1" dirty="0" smtClean="0">
                <a:solidFill>
                  <a:srgbClr val="000000"/>
                </a:solidFill>
                <a:latin typeface="Trebuchet MS" pitchFamily="34" charset="0"/>
              </a:rPr>
              <a:t>Delivering the Promise</a:t>
            </a:r>
            <a:endParaRPr lang="en-US" sz="1200" dirty="0" smtClean="0">
              <a:solidFill>
                <a:srgbClr val="000000"/>
              </a:solidFill>
              <a:latin typeface="Trebuchet MS" pitchFamily="34" charset="0"/>
            </a:endParaRPr>
          </a:p>
          <a:p>
            <a:pPr marL="114300" lvl="2" indent="-57150" algn="r" defTabSz="355600">
              <a:lnSpc>
                <a:spcPct val="90000"/>
              </a:lnSpc>
              <a:spcAft>
                <a:spcPct val="15000"/>
              </a:spcAft>
            </a:pPr>
            <a:r>
              <a:rPr lang="en-US" sz="1200" dirty="0" smtClean="0">
                <a:solidFill>
                  <a:srgbClr val="000000"/>
                </a:solidFill>
                <a:latin typeface="Trebuchet MS"/>
              </a:rPr>
              <a:t>Sense and Respond in real-time•</a:t>
            </a:r>
            <a:endParaRPr lang="en-US" sz="1200" dirty="0" smtClean="0">
              <a:solidFill>
                <a:srgbClr val="000000"/>
              </a:solidFill>
              <a:latin typeface="Trebuchet MS" pitchFamily="34" charset="0"/>
            </a:endParaRPr>
          </a:p>
          <a:p>
            <a:pPr marL="114300" lvl="2" indent="-57150" algn="r" defTabSz="355600">
              <a:lnSpc>
                <a:spcPct val="90000"/>
              </a:lnSpc>
              <a:spcAft>
                <a:spcPct val="15000"/>
              </a:spcAft>
            </a:pPr>
            <a:r>
              <a:rPr lang="en-US" sz="1200" dirty="0" smtClean="0">
                <a:solidFill>
                  <a:srgbClr val="000000"/>
                </a:solidFill>
                <a:latin typeface="Trebuchet MS"/>
              </a:rPr>
              <a:t> Correlate across the architecture•</a:t>
            </a:r>
          </a:p>
          <a:p>
            <a:pPr marL="114300" lvl="2" indent="-57150" algn="r" defTabSz="355600">
              <a:lnSpc>
                <a:spcPct val="90000"/>
              </a:lnSpc>
              <a:spcAft>
                <a:spcPct val="15000"/>
              </a:spcAft>
            </a:pPr>
            <a:r>
              <a:rPr lang="en-US" sz="1200" dirty="0" smtClean="0">
                <a:solidFill>
                  <a:srgbClr val="000000"/>
                </a:solidFill>
                <a:latin typeface="Trebuchet MS"/>
              </a:rPr>
              <a:t> Proactively manage and protect•</a:t>
            </a:r>
            <a:endParaRPr lang="en-US" sz="1200" dirty="0" smtClean="0">
              <a:solidFill>
                <a:srgbClr val="000000"/>
              </a:solidFill>
              <a:latin typeface="Trebuchet MS" pitchFamily="34" charset="0"/>
            </a:endParaRPr>
          </a:p>
        </p:txBody>
      </p:sp>
      <p:grpSp>
        <p:nvGrpSpPr>
          <p:cNvPr id="142" name="Group 141"/>
          <p:cNvGrpSpPr/>
          <p:nvPr/>
        </p:nvGrpSpPr>
        <p:grpSpPr>
          <a:xfrm>
            <a:off x="3381375" y="2873473"/>
            <a:ext cx="2523426" cy="1748591"/>
            <a:chOff x="0" y="3035398"/>
            <a:chExt cx="2523426" cy="1748591"/>
          </a:xfrm>
        </p:grpSpPr>
        <p:sp>
          <p:nvSpPr>
            <p:cNvPr id="136" name="Ellipse 10"/>
            <p:cNvSpPr/>
            <p:nvPr/>
          </p:nvSpPr>
          <p:spPr bwMode="auto">
            <a:xfrm>
              <a:off x="0" y="4274103"/>
              <a:ext cx="2523426" cy="509886"/>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ndParaRPr>
            </a:p>
          </p:txBody>
        </p:sp>
        <p:sp>
          <p:nvSpPr>
            <p:cNvPr id="138" name="Ellipse 44"/>
            <p:cNvSpPr/>
            <p:nvPr/>
          </p:nvSpPr>
          <p:spPr bwMode="auto">
            <a:xfrm rot="21052097">
              <a:off x="462730" y="3035398"/>
              <a:ext cx="1560686" cy="1560787"/>
            </a:xfrm>
            <a:prstGeom prst="ellipse">
              <a:avLst/>
            </a:prstGeom>
            <a:gradFill flip="none" rotWithShape="1">
              <a:gsLst>
                <a:gs pos="0">
                  <a:schemeClr val="bg2">
                    <a:lumMod val="60000"/>
                    <a:lumOff val="40000"/>
                  </a:schemeClr>
                </a:gs>
                <a:gs pos="100000">
                  <a:schemeClr val="bg2">
                    <a:lumMod val="75000"/>
                  </a:schemeClr>
                </a:gs>
              </a:gsLst>
              <a:path path="shape">
                <a:fillToRect l="50000" t="50000" r="50000" b="50000"/>
              </a:path>
              <a:tileRect/>
            </a:gradFill>
            <a:ln w="9525" cap="flat" cmpd="sng" algn="ctr">
              <a:solidFill>
                <a:srgbClr val="0081BE">
                  <a:lumMod val="75000"/>
                </a:srgbClr>
              </a:solidFill>
              <a:prstDash val="solid"/>
            </a:ln>
            <a:effectLst>
              <a:innerShdw blurRad="190500" dist="114300" dir="5640000">
                <a:srgbClr val="000000">
                  <a:alpha val="37000"/>
                </a:srgbClr>
              </a:innerShdw>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139" name="Ellipse 45"/>
            <p:cNvSpPr/>
            <p:nvPr/>
          </p:nvSpPr>
          <p:spPr bwMode="auto">
            <a:xfrm>
              <a:off x="684053" y="3068641"/>
              <a:ext cx="1133475" cy="847727"/>
            </a:xfrm>
            <a:prstGeom prst="ellipse">
              <a:avLst/>
            </a:prstGeom>
            <a:gradFill flip="none" rotWithShape="1">
              <a:gsLst>
                <a:gs pos="0">
                  <a:schemeClr val="bg2">
                    <a:lumMod val="60000"/>
                    <a:lumOff val="40000"/>
                    <a:alpha val="0"/>
                  </a:schemeClr>
                </a:gs>
                <a:gs pos="100000">
                  <a:schemeClr val="bg2">
                    <a:lumMod val="20000"/>
                    <a:lumOff val="80000"/>
                    <a:alpha val="10000"/>
                  </a:schemeClr>
                </a:gs>
              </a:gsLst>
              <a:lin ang="16200000" scaled="0"/>
              <a:tileRect/>
            </a:gradFill>
            <a:ln w="9525" cap="flat" cmpd="sng" algn="ctr">
              <a:noFill/>
              <a:prstDash val="solid"/>
            </a:ln>
            <a:effectLst/>
          </p:spPr>
          <p:txBody>
            <a:bodyPr anchor="ctr"/>
            <a:lstStyle/>
            <a:p>
              <a:pPr algn="ctr" fontAlgn="auto">
                <a:spcBef>
                  <a:spcPts val="0"/>
                </a:spcBef>
                <a:spcAft>
                  <a:spcPts val="0"/>
                </a:spcAft>
                <a:defRPr/>
              </a:pPr>
              <a:endParaRPr lang="da-DK" kern="0" dirty="0">
                <a:solidFill>
                  <a:sysClr val="window" lastClr="FFFFFF"/>
                </a:solidFill>
                <a:latin typeface="Calibri"/>
              </a:endParaRPr>
            </a:p>
          </p:txBody>
        </p:sp>
        <p:sp>
          <p:nvSpPr>
            <p:cNvPr id="140" name="Måne 14"/>
            <p:cNvSpPr/>
            <p:nvPr/>
          </p:nvSpPr>
          <p:spPr bwMode="auto">
            <a:xfrm rot="16552097">
              <a:off x="861332" y="3463993"/>
              <a:ext cx="687112" cy="1515051"/>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ndParaRPr>
            </a:p>
          </p:txBody>
        </p:sp>
      </p:grpSp>
      <p:sp>
        <p:nvSpPr>
          <p:cNvPr id="16" name="Text Box 52"/>
          <p:cNvSpPr txBox="1">
            <a:spLocks noChangeArrowheads="1"/>
          </p:cNvSpPr>
          <p:nvPr/>
        </p:nvSpPr>
        <p:spPr bwMode="gray">
          <a:xfrm>
            <a:off x="3755136" y="3427413"/>
            <a:ext cx="1767839" cy="584775"/>
          </a:xfrm>
          <a:prstGeom prst="rect">
            <a:avLst/>
          </a:prstGeom>
          <a:noFill/>
          <a:ln w="9525">
            <a:noFill/>
            <a:miter lim="800000"/>
            <a:headEnd/>
            <a:tailEnd/>
          </a:ln>
        </p:spPr>
        <p:txBody>
          <a:bodyPr wrap="square">
            <a:spAutoFit/>
          </a:bodyPr>
          <a:lstStyle/>
          <a:p>
            <a:pPr algn="ctr" defTabSz="801688" fontAlgn="auto">
              <a:spcBef>
                <a:spcPct val="20000"/>
              </a:spcBef>
              <a:spcAft>
                <a:spcPts val="0"/>
              </a:spcAft>
              <a:defRPr/>
            </a:pPr>
            <a:r>
              <a:rPr lang="da-DK" sz="1600" b="1" kern="0" noProof="1" smtClean="0">
                <a:solidFill>
                  <a:srgbClr val="FEA501">
                    <a:lumMod val="60000"/>
                    <a:lumOff val="40000"/>
                  </a:srgbClr>
                </a:solidFill>
                <a:effectLst>
                  <a:outerShdw blurRad="38100" dist="38100" dir="2700000" algn="tl">
                    <a:srgbClr val="000000">
                      <a:alpha val="43137"/>
                    </a:srgbClr>
                  </a:outerShdw>
                </a:effectLst>
                <a:latin typeface="Corbel" pitchFamily="34" charset="0"/>
              </a:rPr>
              <a:t>ConsoleWorks® ITFM Suite</a:t>
            </a:r>
            <a:endParaRPr lang="da-DK" sz="1600" b="1" kern="0" noProof="1">
              <a:solidFill>
                <a:srgbClr val="FEA501">
                  <a:lumMod val="60000"/>
                  <a:lumOff val="40000"/>
                </a:srgbClr>
              </a:solidFill>
              <a:effectLst>
                <a:outerShdw blurRad="38100" dist="38100" dir="2700000" algn="tl">
                  <a:srgbClr val="000000">
                    <a:alpha val="43137"/>
                  </a:srgbClr>
                </a:outerShdw>
              </a:effectLst>
              <a:latin typeface="Corbel" pitchFamily="34" charset="0"/>
            </a:endParaRPr>
          </a:p>
        </p:txBody>
      </p:sp>
      <p:sp>
        <p:nvSpPr>
          <p:cNvPr id="37" name="WordArt 35"/>
          <p:cNvSpPr>
            <a:spLocks noChangeArrowheads="1" noChangeShapeType="1" noTextEdit="1"/>
          </p:cNvSpPr>
          <p:nvPr>
            <p:custDataLst>
              <p:tags r:id="rId5"/>
            </p:custDataLst>
          </p:nvPr>
        </p:nvSpPr>
        <p:spPr bwMode="gray">
          <a:xfrm rot="60000">
            <a:off x="3985062" y="2787433"/>
            <a:ext cx="1308089" cy="786703"/>
          </a:xfrm>
          <a:prstGeom prst="rect">
            <a:avLst/>
          </a:prstGeom>
        </p:spPr>
        <p:txBody>
          <a:bodyPr spcFirstLastPara="1" wrap="none" fromWordArt="1">
            <a:prstTxWarp prst="textArchUp">
              <a:avLst>
                <a:gd name="adj" fmla="val 11377749"/>
              </a:avLst>
            </a:prstTxWarp>
          </a:bodyPr>
          <a:lstStyle/>
          <a:p>
            <a:r>
              <a:rPr lang="en-US" sz="2800" kern="10" dirty="0" smtClean="0">
                <a:ln w="9525">
                  <a:noFill/>
                  <a:round/>
                  <a:headEnd/>
                  <a:tailEnd/>
                </a:ln>
                <a:solidFill>
                  <a:srgbClr val="000000"/>
                </a:solidFill>
                <a:effectLst>
                  <a:outerShdw blurRad="38100" dist="25400" dir="2700000" algn="tl">
                    <a:srgbClr val="000000">
                      <a:alpha val="43137"/>
                    </a:srgbClr>
                  </a:outerShdw>
                </a:effectLst>
                <a:latin typeface="Arial"/>
                <a:ea typeface="+mn-lt"/>
                <a:cs typeface="Arial"/>
              </a:rPr>
              <a:t>VIRTUALIZATION</a:t>
            </a:r>
            <a:endParaRPr lang="en-US" sz="2800" kern="10" dirty="0">
              <a:ln w="9525">
                <a:noFill/>
                <a:round/>
                <a:headEnd/>
                <a:tailEnd/>
              </a:ln>
              <a:solidFill>
                <a:srgbClr val="000000"/>
              </a:solidFill>
              <a:effectLst>
                <a:outerShdw blurRad="38100" dist="25400" dir="2700000" algn="tl">
                  <a:srgbClr val="000000">
                    <a:alpha val="43137"/>
                  </a:srgbClr>
                </a:outerShdw>
              </a:effectLst>
              <a:latin typeface="Arial"/>
              <a:ea typeface="+mn-lt"/>
              <a:cs typeface="Arial"/>
            </a:endParaRPr>
          </a:p>
        </p:txBody>
      </p:sp>
      <p:sp>
        <p:nvSpPr>
          <p:cNvPr id="38" name="WordArt 20"/>
          <p:cNvSpPr>
            <a:spLocks noChangeArrowheads="1" noChangeShapeType="1" noTextEdit="1"/>
          </p:cNvSpPr>
          <p:nvPr>
            <p:custDataLst>
              <p:tags r:id="rId6"/>
            </p:custDataLst>
          </p:nvPr>
        </p:nvSpPr>
        <p:spPr bwMode="gray">
          <a:xfrm rot="21397867">
            <a:off x="4039738" y="3874339"/>
            <a:ext cx="1255595" cy="714752"/>
          </a:xfrm>
          <a:prstGeom prst="rect">
            <a:avLst/>
          </a:prstGeom>
        </p:spPr>
        <p:txBody>
          <a:bodyPr spcFirstLastPara="1" wrap="none" fromWordArt="1">
            <a:prstTxWarp prst="textArchDown">
              <a:avLst>
                <a:gd name="adj" fmla="val 1044384"/>
              </a:avLst>
            </a:prstTxWarp>
          </a:bodyPr>
          <a:lstStyle/>
          <a:p>
            <a:r>
              <a:rPr lang="en-US" sz="2800" kern="10" dirty="0" smtClean="0">
                <a:ln w="9525">
                  <a:noFill/>
                  <a:round/>
                  <a:headEnd/>
                  <a:tailEnd/>
                </a:ln>
                <a:solidFill>
                  <a:srgbClr val="000000"/>
                </a:solidFill>
                <a:effectLst>
                  <a:outerShdw blurRad="38100" dist="25400" dir="2700000" algn="tl">
                    <a:srgbClr val="000000">
                      <a:alpha val="43137"/>
                    </a:srgbClr>
                  </a:outerShdw>
                </a:effectLst>
                <a:latin typeface="Arial"/>
                <a:ea typeface="+mn-lt"/>
                <a:cs typeface="Arial"/>
              </a:rPr>
              <a:t>FOUNDATION</a:t>
            </a:r>
            <a:endParaRPr lang="en-US" sz="2800" kern="10" dirty="0">
              <a:ln w="9525">
                <a:noFill/>
                <a:round/>
                <a:headEnd/>
                <a:tailEnd/>
              </a:ln>
              <a:solidFill>
                <a:srgbClr val="000000"/>
              </a:solidFill>
              <a:effectLst>
                <a:outerShdw blurRad="38100" dist="25400" dir="2700000" algn="tl">
                  <a:srgbClr val="000000">
                    <a:alpha val="43137"/>
                  </a:srgbClr>
                </a:outerShdw>
              </a:effectLst>
              <a:latin typeface="Arial"/>
              <a:ea typeface="+mn-lt"/>
              <a:cs typeface="Arial"/>
            </a:endParaRPr>
          </a:p>
        </p:txBody>
      </p:sp>
    </p:spTree>
    <p:extLst>
      <p:ext uri="{BB962C8B-B14F-4D97-AF65-F5344CB8AC3E}">
        <p14:creationId xmlns:p14="http://schemas.microsoft.com/office/powerpoint/2010/main" xmlns="" val="2772395142"/>
      </p:ext>
    </p:extLst>
  </p:cSld>
  <p:clrMapOvr>
    <a:masterClrMapping/>
  </p:clrMapOvr>
  <p:transition spd="slow" advClick="0">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Traditional Approaches have a Blind Spot</a:t>
            </a:r>
            <a:endParaRPr lang="en-US" sz="2800" dirty="0"/>
          </a:p>
        </p:txBody>
      </p:sp>
      <p:sp>
        <p:nvSpPr>
          <p:cNvPr id="4" name="Footer Placeholder 3"/>
          <p:cNvSpPr>
            <a:spLocks noGrp="1"/>
          </p:cNvSpPr>
          <p:nvPr>
            <p:ph type="ftr" sz="quarter" idx="10"/>
          </p:nvPr>
        </p:nvSpPr>
        <p:spPr/>
        <p:txBody>
          <a:bodyPr/>
          <a:lstStyle/>
          <a:p>
            <a:pPr>
              <a:defRPr/>
            </a:pPr>
            <a:r>
              <a:rPr lang="en-US" smtClean="0">
                <a:solidFill>
                  <a:srgbClr val="000000"/>
                </a:solidFill>
              </a:rPr>
              <a:t>TDi Technologies (www.tditechnologies.com)		         Your Business is Built on IT</a:t>
            </a:r>
            <a:endParaRPr lang="de-DE">
              <a:solidFill>
                <a:srgbClr val="000000"/>
              </a:solidFill>
            </a:endParaRPr>
          </a:p>
        </p:txBody>
      </p:sp>
      <p:sp>
        <p:nvSpPr>
          <p:cNvPr id="5" name="Trapezoid 4"/>
          <p:cNvSpPr/>
          <p:nvPr/>
        </p:nvSpPr>
        <p:spPr>
          <a:xfrm rot="10800000">
            <a:off x="5029199" y="3019424"/>
            <a:ext cx="3810001" cy="3505200"/>
          </a:xfrm>
          <a:prstGeom prst="trapezoid">
            <a:avLst>
              <a:gd name="adj" fmla="val 56618"/>
            </a:avLst>
          </a:prstGeom>
          <a:noFill/>
          <a:ln>
            <a:solidFill>
              <a:schemeClr val="tx1">
                <a:lumMod val="75000"/>
                <a:lumOff val="25000"/>
              </a:schemeClr>
            </a:solidFill>
            <a:prstDash val="dash"/>
          </a:ln>
          <a:effectLst>
            <a:glow rad="228600">
              <a:schemeClr val="tx1">
                <a:lumMod val="50000"/>
                <a:lumOff val="50000"/>
                <a:alpha val="40000"/>
              </a:schemeClr>
            </a:glow>
          </a:effectLst>
          <a:scene3d>
            <a:camera prst="orthographicFront">
              <a:rot lat="0" lon="0" rev="0"/>
            </a:camera>
            <a:lightRig rig="threePt" dir="t">
              <a:rot lat="0" lon="0" rev="0"/>
            </a:lightRig>
          </a:scene3d>
          <a:sp3d>
            <a:bevelT w="0" h="0"/>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400">
              <a:solidFill>
                <a:srgbClr val="FFFFFF"/>
              </a:solidFill>
            </a:endParaRPr>
          </a:p>
        </p:txBody>
      </p:sp>
      <p:sp>
        <p:nvSpPr>
          <p:cNvPr id="6" name="Trapezoid 5"/>
          <p:cNvSpPr/>
          <p:nvPr/>
        </p:nvSpPr>
        <p:spPr>
          <a:xfrm rot="10800000">
            <a:off x="533399" y="3028950"/>
            <a:ext cx="3810001" cy="3505200"/>
          </a:xfrm>
          <a:prstGeom prst="trapezoid">
            <a:avLst>
              <a:gd name="adj" fmla="val 56618"/>
            </a:avLst>
          </a:prstGeom>
          <a:noFill/>
          <a:ln>
            <a:solidFill>
              <a:schemeClr val="tx1">
                <a:lumMod val="75000"/>
                <a:lumOff val="25000"/>
              </a:schemeClr>
            </a:solidFill>
            <a:prstDash val="dash"/>
          </a:ln>
          <a:effectLst>
            <a:glow rad="228600">
              <a:schemeClr val="tx1">
                <a:lumMod val="50000"/>
                <a:lumOff val="50000"/>
                <a:alpha val="40000"/>
              </a:schemeClr>
            </a:glow>
          </a:effectLst>
          <a:scene3d>
            <a:camera prst="orthographicFront">
              <a:rot lat="0" lon="0" rev="0"/>
            </a:camera>
            <a:lightRig rig="threePt" dir="t">
              <a:rot lat="0" lon="0" rev="0"/>
            </a:lightRig>
          </a:scene3d>
          <a:sp3d>
            <a:bevelT w="0" h="0"/>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400">
              <a:solidFill>
                <a:srgbClr val="FFFFFF"/>
              </a:solidFill>
            </a:endParaRPr>
          </a:p>
        </p:txBody>
      </p:sp>
      <p:sp>
        <p:nvSpPr>
          <p:cNvPr id="7" name="Trapezoid 6"/>
          <p:cNvSpPr/>
          <p:nvPr/>
        </p:nvSpPr>
        <p:spPr>
          <a:xfrm rot="10800000">
            <a:off x="5029199" y="3013542"/>
            <a:ext cx="3810001" cy="1981200"/>
          </a:xfrm>
          <a:prstGeom prst="trapezoid">
            <a:avLst>
              <a:gd name="adj" fmla="val 52717"/>
            </a:avLst>
          </a:prstGeom>
          <a:solidFill>
            <a:srgbClr val="3C5470"/>
          </a:solidFill>
          <a:effectLst>
            <a:glow rad="228600">
              <a:schemeClr val="tx1">
                <a:lumMod val="50000"/>
                <a:lumOff val="50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400">
              <a:solidFill>
                <a:srgbClr val="FFFFFF"/>
              </a:solidFill>
            </a:endParaRPr>
          </a:p>
        </p:txBody>
      </p:sp>
      <p:grpSp>
        <p:nvGrpSpPr>
          <p:cNvPr id="8" name="Group 119"/>
          <p:cNvGrpSpPr/>
          <p:nvPr/>
        </p:nvGrpSpPr>
        <p:grpSpPr>
          <a:xfrm>
            <a:off x="5311891" y="3370195"/>
            <a:ext cx="3234071" cy="266218"/>
            <a:chOff x="1219200" y="1143000"/>
            <a:chExt cx="6477000" cy="551543"/>
          </a:xfrm>
        </p:grpSpPr>
        <p:sp>
          <p:nvSpPr>
            <p:cNvPr id="9" name="Freeform 41"/>
            <p:cNvSpPr>
              <a:spLocks/>
            </p:cNvSpPr>
            <p:nvPr/>
          </p:nvSpPr>
          <p:spPr bwMode="auto">
            <a:xfrm rot="10800000" flipH="1">
              <a:off x="1219200" y="1344785"/>
              <a:ext cx="6477000" cy="347068"/>
            </a:xfrm>
            <a:custGeom>
              <a:avLst/>
              <a:gdLst/>
              <a:ahLst/>
              <a:cxnLst>
                <a:cxn ang="0">
                  <a:pos x="7209" y="259"/>
                </a:cxn>
                <a:cxn ang="0">
                  <a:pos x="470" y="259"/>
                </a:cxn>
                <a:cxn ang="0">
                  <a:pos x="0" y="0"/>
                </a:cxn>
                <a:cxn ang="0">
                  <a:pos x="6741" y="0"/>
                </a:cxn>
                <a:cxn ang="0">
                  <a:pos x="7209" y="259"/>
                </a:cxn>
              </a:cxnLst>
              <a:rect l="0" t="0" r="r" b="b"/>
              <a:pathLst>
                <a:path w="7209" h="259">
                  <a:moveTo>
                    <a:pt x="7209" y="259"/>
                  </a:moveTo>
                  <a:lnTo>
                    <a:pt x="470" y="259"/>
                  </a:lnTo>
                  <a:lnTo>
                    <a:pt x="0" y="0"/>
                  </a:lnTo>
                  <a:lnTo>
                    <a:pt x="6741" y="0"/>
                  </a:lnTo>
                  <a:lnTo>
                    <a:pt x="7209" y="259"/>
                  </a:lnTo>
                  <a:close/>
                </a:path>
              </a:pathLst>
            </a:custGeom>
            <a:solidFill>
              <a:schemeClr val="tx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400">
                <a:solidFill>
                  <a:srgbClr val="000000"/>
                </a:solidFill>
              </a:endParaRPr>
            </a:p>
          </p:txBody>
        </p:sp>
        <p:sp>
          <p:nvSpPr>
            <p:cNvPr id="10" name="Freeform 42"/>
            <p:cNvSpPr>
              <a:spLocks/>
            </p:cNvSpPr>
            <p:nvPr/>
          </p:nvSpPr>
          <p:spPr bwMode="auto">
            <a:xfrm rot="10800000" flipH="1">
              <a:off x="1219200" y="1143000"/>
              <a:ext cx="422218" cy="551543"/>
            </a:xfrm>
            <a:custGeom>
              <a:avLst/>
              <a:gdLst/>
              <a:ahLst/>
              <a:cxnLst>
                <a:cxn ang="0">
                  <a:pos x="0" y="153"/>
                </a:cxn>
                <a:cxn ang="0">
                  <a:pos x="470" y="412"/>
                </a:cxn>
                <a:cxn ang="0">
                  <a:pos x="470" y="261"/>
                </a:cxn>
                <a:cxn ang="0">
                  <a:pos x="0" y="0"/>
                </a:cxn>
                <a:cxn ang="0">
                  <a:pos x="0" y="153"/>
                </a:cxn>
              </a:cxnLst>
              <a:rect l="0" t="0" r="r" b="b"/>
              <a:pathLst>
                <a:path w="470" h="412">
                  <a:moveTo>
                    <a:pt x="0" y="153"/>
                  </a:moveTo>
                  <a:lnTo>
                    <a:pt x="470" y="412"/>
                  </a:lnTo>
                  <a:lnTo>
                    <a:pt x="470" y="261"/>
                  </a:lnTo>
                  <a:lnTo>
                    <a:pt x="0" y="0"/>
                  </a:lnTo>
                  <a:lnTo>
                    <a:pt x="0" y="153"/>
                  </a:lnTo>
                  <a:close/>
                </a:path>
              </a:pathLst>
            </a:custGeom>
            <a:gradFill flip="none" rotWithShape="1">
              <a:gsLst>
                <a:gs pos="59000">
                  <a:srgbClr val="777777"/>
                </a:gs>
                <a:gs pos="100000">
                  <a:srgbClr val="4D4D4D"/>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400">
                <a:solidFill>
                  <a:srgbClr val="000000"/>
                </a:solidFill>
              </a:endParaRPr>
            </a:p>
          </p:txBody>
        </p:sp>
        <p:sp>
          <p:nvSpPr>
            <p:cNvPr id="11" name="Rectangle 43"/>
            <p:cNvSpPr>
              <a:spLocks noChangeArrowheads="1"/>
            </p:cNvSpPr>
            <p:nvPr/>
          </p:nvSpPr>
          <p:spPr bwMode="auto">
            <a:xfrm rot="10800000" flipH="1">
              <a:off x="1641417" y="1143000"/>
              <a:ext cx="6054782" cy="201783"/>
            </a:xfrm>
            <a:prstGeom prst="rect">
              <a:avLst/>
            </a:prstGeom>
            <a:gradFill flip="none" rotWithShape="1">
              <a:gsLst>
                <a:gs pos="0">
                  <a:srgbClr val="777777"/>
                </a:gs>
                <a:gs pos="59000">
                  <a:srgbClr val="FFFFFF"/>
                </a:gs>
                <a:gs pos="100000">
                  <a:srgbClr val="CFCFCF"/>
                </a:gs>
              </a:gsLst>
              <a:lin ang="1080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400">
                <a:solidFill>
                  <a:srgbClr val="000000"/>
                </a:solidFill>
              </a:endParaRPr>
            </a:p>
          </p:txBody>
        </p:sp>
      </p:grpSp>
      <p:sp>
        <p:nvSpPr>
          <p:cNvPr id="12" name="Oval 11"/>
          <p:cNvSpPr/>
          <p:nvPr/>
        </p:nvSpPr>
        <p:spPr>
          <a:xfrm>
            <a:off x="6602211" y="4311701"/>
            <a:ext cx="637444" cy="167583"/>
          </a:xfrm>
          <a:prstGeom prst="ellipse">
            <a:avLst/>
          </a:prstGeom>
          <a:solidFill>
            <a:srgbClr val="000000">
              <a:alpha val="20000"/>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FFFFFF"/>
              </a:solidFill>
            </a:endParaRPr>
          </a:p>
        </p:txBody>
      </p:sp>
      <p:sp>
        <p:nvSpPr>
          <p:cNvPr id="13" name="Freeform 5"/>
          <p:cNvSpPr>
            <a:spLocks/>
          </p:cNvSpPr>
          <p:nvPr/>
        </p:nvSpPr>
        <p:spPr bwMode="auto">
          <a:xfrm>
            <a:off x="6582290" y="3638958"/>
            <a:ext cx="693220" cy="694274"/>
          </a:xfrm>
          <a:custGeom>
            <a:avLst/>
            <a:gdLst/>
            <a:ahLst/>
            <a:cxnLst>
              <a:cxn ang="0">
                <a:pos x="4314" y="2327"/>
              </a:cxn>
              <a:cxn ang="0">
                <a:pos x="4277" y="2595"/>
              </a:cxn>
              <a:cxn ang="0">
                <a:pos x="4208" y="2854"/>
              </a:cxn>
              <a:cxn ang="0">
                <a:pos x="4107" y="3096"/>
              </a:cxn>
              <a:cxn ang="0">
                <a:pos x="3980" y="3324"/>
              </a:cxn>
              <a:cxn ang="0">
                <a:pos x="3827" y="3534"/>
              </a:cxn>
              <a:cxn ang="0">
                <a:pos x="3651" y="3724"/>
              </a:cxn>
              <a:cxn ang="0">
                <a:pos x="3453" y="3891"/>
              </a:cxn>
              <a:cxn ang="0">
                <a:pos x="3236" y="4034"/>
              </a:cxn>
              <a:cxn ang="0">
                <a:pos x="3002" y="4151"/>
              </a:cxn>
              <a:cxn ang="0">
                <a:pos x="2752" y="4239"/>
              </a:cxn>
              <a:cxn ang="0">
                <a:pos x="2490" y="4296"/>
              </a:cxn>
              <a:cxn ang="0">
                <a:pos x="2216" y="4320"/>
              </a:cxn>
              <a:cxn ang="0">
                <a:pos x="1994" y="4314"/>
              </a:cxn>
              <a:cxn ang="0">
                <a:pos x="1725" y="4277"/>
              </a:cxn>
              <a:cxn ang="0">
                <a:pos x="1468" y="4208"/>
              </a:cxn>
              <a:cxn ang="0">
                <a:pos x="1224" y="4107"/>
              </a:cxn>
              <a:cxn ang="0">
                <a:pos x="996" y="3980"/>
              </a:cxn>
              <a:cxn ang="0">
                <a:pos x="787" y="3827"/>
              </a:cxn>
              <a:cxn ang="0">
                <a:pos x="596" y="3651"/>
              </a:cxn>
              <a:cxn ang="0">
                <a:pos x="429" y="3453"/>
              </a:cxn>
              <a:cxn ang="0">
                <a:pos x="287" y="3236"/>
              </a:cxn>
              <a:cxn ang="0">
                <a:pos x="170" y="3002"/>
              </a:cxn>
              <a:cxn ang="0">
                <a:pos x="83" y="2752"/>
              </a:cxn>
              <a:cxn ang="0">
                <a:pos x="25" y="2490"/>
              </a:cxn>
              <a:cxn ang="0">
                <a:pos x="1" y="2216"/>
              </a:cxn>
              <a:cxn ang="0">
                <a:pos x="6" y="1994"/>
              </a:cxn>
              <a:cxn ang="0">
                <a:pos x="44" y="1725"/>
              </a:cxn>
              <a:cxn ang="0">
                <a:pos x="114" y="1468"/>
              </a:cxn>
              <a:cxn ang="0">
                <a:pos x="213" y="1224"/>
              </a:cxn>
              <a:cxn ang="0">
                <a:pos x="340" y="996"/>
              </a:cxn>
              <a:cxn ang="0">
                <a:pos x="494" y="786"/>
              </a:cxn>
              <a:cxn ang="0">
                <a:pos x="670" y="596"/>
              </a:cxn>
              <a:cxn ang="0">
                <a:pos x="868" y="429"/>
              </a:cxn>
              <a:cxn ang="0">
                <a:pos x="1086" y="287"/>
              </a:cxn>
              <a:cxn ang="0">
                <a:pos x="1320" y="170"/>
              </a:cxn>
              <a:cxn ang="0">
                <a:pos x="1570" y="81"/>
              </a:cxn>
              <a:cxn ang="0">
                <a:pos x="1832" y="25"/>
              </a:cxn>
              <a:cxn ang="0">
                <a:pos x="2105" y="1"/>
              </a:cxn>
              <a:cxn ang="0">
                <a:pos x="2327" y="6"/>
              </a:cxn>
              <a:cxn ang="0">
                <a:pos x="2596" y="44"/>
              </a:cxn>
              <a:cxn ang="0">
                <a:pos x="2854" y="114"/>
              </a:cxn>
              <a:cxn ang="0">
                <a:pos x="3096" y="213"/>
              </a:cxn>
              <a:cxn ang="0">
                <a:pos x="3324" y="340"/>
              </a:cxn>
              <a:cxn ang="0">
                <a:pos x="3534" y="493"/>
              </a:cxn>
              <a:cxn ang="0">
                <a:pos x="3724" y="670"/>
              </a:cxn>
              <a:cxn ang="0">
                <a:pos x="3891" y="868"/>
              </a:cxn>
              <a:cxn ang="0">
                <a:pos x="4034" y="1084"/>
              </a:cxn>
              <a:cxn ang="0">
                <a:pos x="4151" y="1320"/>
              </a:cxn>
              <a:cxn ang="0">
                <a:pos x="4239" y="1568"/>
              </a:cxn>
              <a:cxn ang="0">
                <a:pos x="4296" y="1832"/>
              </a:cxn>
              <a:cxn ang="0">
                <a:pos x="4320" y="2105"/>
              </a:cxn>
            </a:cxnLst>
            <a:rect l="0" t="0" r="r" b="b"/>
            <a:pathLst>
              <a:path w="4320" h="4320">
                <a:moveTo>
                  <a:pt x="4320" y="2160"/>
                </a:moveTo>
                <a:lnTo>
                  <a:pt x="4320" y="2160"/>
                </a:lnTo>
                <a:lnTo>
                  <a:pt x="4320" y="2216"/>
                </a:lnTo>
                <a:lnTo>
                  <a:pt x="4319" y="2271"/>
                </a:lnTo>
                <a:lnTo>
                  <a:pt x="4314" y="2327"/>
                </a:lnTo>
                <a:lnTo>
                  <a:pt x="4310" y="2380"/>
                </a:lnTo>
                <a:lnTo>
                  <a:pt x="4304" y="2435"/>
                </a:lnTo>
                <a:lnTo>
                  <a:pt x="4296" y="2490"/>
                </a:lnTo>
                <a:lnTo>
                  <a:pt x="4287" y="2543"/>
                </a:lnTo>
                <a:lnTo>
                  <a:pt x="4277" y="2595"/>
                </a:lnTo>
                <a:lnTo>
                  <a:pt x="4265" y="2648"/>
                </a:lnTo>
                <a:lnTo>
                  <a:pt x="4252" y="2700"/>
                </a:lnTo>
                <a:lnTo>
                  <a:pt x="4239" y="2752"/>
                </a:lnTo>
                <a:lnTo>
                  <a:pt x="4224" y="2802"/>
                </a:lnTo>
                <a:lnTo>
                  <a:pt x="4208" y="2854"/>
                </a:lnTo>
                <a:lnTo>
                  <a:pt x="4190" y="2903"/>
                </a:lnTo>
                <a:lnTo>
                  <a:pt x="4171" y="2953"/>
                </a:lnTo>
                <a:lnTo>
                  <a:pt x="4151" y="3002"/>
                </a:lnTo>
                <a:lnTo>
                  <a:pt x="4129" y="3049"/>
                </a:lnTo>
                <a:lnTo>
                  <a:pt x="4107" y="3096"/>
                </a:lnTo>
                <a:lnTo>
                  <a:pt x="4085" y="3144"/>
                </a:lnTo>
                <a:lnTo>
                  <a:pt x="4060" y="3190"/>
                </a:lnTo>
                <a:lnTo>
                  <a:pt x="4034" y="3236"/>
                </a:lnTo>
                <a:lnTo>
                  <a:pt x="4008" y="3280"/>
                </a:lnTo>
                <a:lnTo>
                  <a:pt x="3980" y="3324"/>
                </a:lnTo>
                <a:lnTo>
                  <a:pt x="3952" y="3369"/>
                </a:lnTo>
                <a:lnTo>
                  <a:pt x="3922" y="3410"/>
                </a:lnTo>
                <a:lnTo>
                  <a:pt x="3891" y="3453"/>
                </a:lnTo>
                <a:lnTo>
                  <a:pt x="3860" y="3494"/>
                </a:lnTo>
                <a:lnTo>
                  <a:pt x="3827" y="3534"/>
                </a:lnTo>
                <a:lnTo>
                  <a:pt x="3793" y="3574"/>
                </a:lnTo>
                <a:lnTo>
                  <a:pt x="3759" y="3613"/>
                </a:lnTo>
                <a:lnTo>
                  <a:pt x="3724" y="3651"/>
                </a:lnTo>
                <a:lnTo>
                  <a:pt x="3688" y="3688"/>
                </a:lnTo>
                <a:lnTo>
                  <a:pt x="3651" y="3724"/>
                </a:lnTo>
                <a:lnTo>
                  <a:pt x="3613" y="3759"/>
                </a:lnTo>
                <a:lnTo>
                  <a:pt x="3574" y="3793"/>
                </a:lnTo>
                <a:lnTo>
                  <a:pt x="3534" y="3827"/>
                </a:lnTo>
                <a:lnTo>
                  <a:pt x="3494" y="3860"/>
                </a:lnTo>
                <a:lnTo>
                  <a:pt x="3453" y="3891"/>
                </a:lnTo>
                <a:lnTo>
                  <a:pt x="3412" y="3922"/>
                </a:lnTo>
                <a:lnTo>
                  <a:pt x="3369" y="3952"/>
                </a:lnTo>
                <a:lnTo>
                  <a:pt x="3324" y="3980"/>
                </a:lnTo>
                <a:lnTo>
                  <a:pt x="3280" y="4008"/>
                </a:lnTo>
                <a:lnTo>
                  <a:pt x="3236" y="4034"/>
                </a:lnTo>
                <a:lnTo>
                  <a:pt x="3190" y="4060"/>
                </a:lnTo>
                <a:lnTo>
                  <a:pt x="3144" y="4085"/>
                </a:lnTo>
                <a:lnTo>
                  <a:pt x="3096" y="4107"/>
                </a:lnTo>
                <a:lnTo>
                  <a:pt x="3049" y="4129"/>
                </a:lnTo>
                <a:lnTo>
                  <a:pt x="3002" y="4151"/>
                </a:lnTo>
                <a:lnTo>
                  <a:pt x="2953" y="4171"/>
                </a:lnTo>
                <a:lnTo>
                  <a:pt x="2903" y="4190"/>
                </a:lnTo>
                <a:lnTo>
                  <a:pt x="2854" y="4208"/>
                </a:lnTo>
                <a:lnTo>
                  <a:pt x="2804" y="4224"/>
                </a:lnTo>
                <a:lnTo>
                  <a:pt x="2752" y="4239"/>
                </a:lnTo>
                <a:lnTo>
                  <a:pt x="2700" y="4252"/>
                </a:lnTo>
                <a:lnTo>
                  <a:pt x="2648" y="4265"/>
                </a:lnTo>
                <a:lnTo>
                  <a:pt x="2596" y="4277"/>
                </a:lnTo>
                <a:lnTo>
                  <a:pt x="2543" y="4287"/>
                </a:lnTo>
                <a:lnTo>
                  <a:pt x="2490" y="4296"/>
                </a:lnTo>
                <a:lnTo>
                  <a:pt x="2435" y="4304"/>
                </a:lnTo>
                <a:lnTo>
                  <a:pt x="2382" y="4310"/>
                </a:lnTo>
                <a:lnTo>
                  <a:pt x="2327" y="4314"/>
                </a:lnTo>
                <a:lnTo>
                  <a:pt x="2271" y="4317"/>
                </a:lnTo>
                <a:lnTo>
                  <a:pt x="2216" y="4320"/>
                </a:lnTo>
                <a:lnTo>
                  <a:pt x="2160" y="4320"/>
                </a:lnTo>
                <a:lnTo>
                  <a:pt x="2160" y="4320"/>
                </a:lnTo>
                <a:lnTo>
                  <a:pt x="2105" y="4320"/>
                </a:lnTo>
                <a:lnTo>
                  <a:pt x="2049" y="4317"/>
                </a:lnTo>
                <a:lnTo>
                  <a:pt x="1994" y="4314"/>
                </a:lnTo>
                <a:lnTo>
                  <a:pt x="1940" y="4310"/>
                </a:lnTo>
                <a:lnTo>
                  <a:pt x="1885" y="4304"/>
                </a:lnTo>
                <a:lnTo>
                  <a:pt x="1832" y="4296"/>
                </a:lnTo>
                <a:lnTo>
                  <a:pt x="1778" y="4287"/>
                </a:lnTo>
                <a:lnTo>
                  <a:pt x="1725" y="4277"/>
                </a:lnTo>
                <a:lnTo>
                  <a:pt x="1673" y="4265"/>
                </a:lnTo>
                <a:lnTo>
                  <a:pt x="1620" y="4252"/>
                </a:lnTo>
                <a:lnTo>
                  <a:pt x="1570" y="4239"/>
                </a:lnTo>
                <a:lnTo>
                  <a:pt x="1518" y="4224"/>
                </a:lnTo>
                <a:lnTo>
                  <a:pt x="1468" y="4208"/>
                </a:lnTo>
                <a:lnTo>
                  <a:pt x="1417" y="4190"/>
                </a:lnTo>
                <a:lnTo>
                  <a:pt x="1368" y="4171"/>
                </a:lnTo>
                <a:lnTo>
                  <a:pt x="1320" y="4151"/>
                </a:lnTo>
                <a:lnTo>
                  <a:pt x="1271" y="4129"/>
                </a:lnTo>
                <a:lnTo>
                  <a:pt x="1224" y="4107"/>
                </a:lnTo>
                <a:lnTo>
                  <a:pt x="1178" y="4085"/>
                </a:lnTo>
                <a:lnTo>
                  <a:pt x="1130" y="4060"/>
                </a:lnTo>
                <a:lnTo>
                  <a:pt x="1086" y="4034"/>
                </a:lnTo>
                <a:lnTo>
                  <a:pt x="1040" y="4008"/>
                </a:lnTo>
                <a:lnTo>
                  <a:pt x="996" y="3980"/>
                </a:lnTo>
                <a:lnTo>
                  <a:pt x="953" y="3952"/>
                </a:lnTo>
                <a:lnTo>
                  <a:pt x="910" y="3922"/>
                </a:lnTo>
                <a:lnTo>
                  <a:pt x="868" y="3891"/>
                </a:lnTo>
                <a:lnTo>
                  <a:pt x="827" y="3860"/>
                </a:lnTo>
                <a:lnTo>
                  <a:pt x="787" y="3827"/>
                </a:lnTo>
                <a:lnTo>
                  <a:pt x="747" y="3793"/>
                </a:lnTo>
                <a:lnTo>
                  <a:pt x="709" y="3759"/>
                </a:lnTo>
                <a:lnTo>
                  <a:pt x="670" y="3724"/>
                </a:lnTo>
                <a:lnTo>
                  <a:pt x="633" y="3688"/>
                </a:lnTo>
                <a:lnTo>
                  <a:pt x="596" y="3651"/>
                </a:lnTo>
                <a:lnTo>
                  <a:pt x="561" y="3613"/>
                </a:lnTo>
                <a:lnTo>
                  <a:pt x="527" y="3574"/>
                </a:lnTo>
                <a:lnTo>
                  <a:pt x="494" y="3534"/>
                </a:lnTo>
                <a:lnTo>
                  <a:pt x="462" y="3494"/>
                </a:lnTo>
                <a:lnTo>
                  <a:pt x="429" y="3453"/>
                </a:lnTo>
                <a:lnTo>
                  <a:pt x="399" y="3410"/>
                </a:lnTo>
                <a:lnTo>
                  <a:pt x="370" y="3369"/>
                </a:lnTo>
                <a:lnTo>
                  <a:pt x="340" y="3324"/>
                </a:lnTo>
                <a:lnTo>
                  <a:pt x="314" y="3280"/>
                </a:lnTo>
                <a:lnTo>
                  <a:pt x="287" y="3236"/>
                </a:lnTo>
                <a:lnTo>
                  <a:pt x="260" y="3190"/>
                </a:lnTo>
                <a:lnTo>
                  <a:pt x="237" y="3144"/>
                </a:lnTo>
                <a:lnTo>
                  <a:pt x="213" y="3096"/>
                </a:lnTo>
                <a:lnTo>
                  <a:pt x="191" y="3049"/>
                </a:lnTo>
                <a:lnTo>
                  <a:pt x="170" y="3002"/>
                </a:lnTo>
                <a:lnTo>
                  <a:pt x="149" y="2953"/>
                </a:lnTo>
                <a:lnTo>
                  <a:pt x="132" y="2903"/>
                </a:lnTo>
                <a:lnTo>
                  <a:pt x="114" y="2854"/>
                </a:lnTo>
                <a:lnTo>
                  <a:pt x="98" y="2802"/>
                </a:lnTo>
                <a:lnTo>
                  <a:pt x="83" y="2752"/>
                </a:lnTo>
                <a:lnTo>
                  <a:pt x="68" y="2700"/>
                </a:lnTo>
                <a:lnTo>
                  <a:pt x="56" y="2648"/>
                </a:lnTo>
                <a:lnTo>
                  <a:pt x="44" y="2595"/>
                </a:lnTo>
                <a:lnTo>
                  <a:pt x="34" y="2543"/>
                </a:lnTo>
                <a:lnTo>
                  <a:pt x="25" y="2490"/>
                </a:lnTo>
                <a:lnTo>
                  <a:pt x="18" y="2435"/>
                </a:lnTo>
                <a:lnTo>
                  <a:pt x="12" y="2380"/>
                </a:lnTo>
                <a:lnTo>
                  <a:pt x="6" y="2327"/>
                </a:lnTo>
                <a:lnTo>
                  <a:pt x="3" y="2271"/>
                </a:lnTo>
                <a:lnTo>
                  <a:pt x="1" y="2216"/>
                </a:lnTo>
                <a:lnTo>
                  <a:pt x="0" y="2160"/>
                </a:lnTo>
                <a:lnTo>
                  <a:pt x="0" y="2160"/>
                </a:lnTo>
                <a:lnTo>
                  <a:pt x="1" y="2105"/>
                </a:lnTo>
                <a:lnTo>
                  <a:pt x="3" y="2049"/>
                </a:lnTo>
                <a:lnTo>
                  <a:pt x="6" y="1994"/>
                </a:lnTo>
                <a:lnTo>
                  <a:pt x="12" y="1940"/>
                </a:lnTo>
                <a:lnTo>
                  <a:pt x="18" y="1885"/>
                </a:lnTo>
                <a:lnTo>
                  <a:pt x="25" y="1832"/>
                </a:lnTo>
                <a:lnTo>
                  <a:pt x="34" y="1778"/>
                </a:lnTo>
                <a:lnTo>
                  <a:pt x="44" y="1725"/>
                </a:lnTo>
                <a:lnTo>
                  <a:pt x="56" y="1672"/>
                </a:lnTo>
                <a:lnTo>
                  <a:pt x="68" y="1620"/>
                </a:lnTo>
                <a:lnTo>
                  <a:pt x="83" y="1568"/>
                </a:lnTo>
                <a:lnTo>
                  <a:pt x="98" y="1518"/>
                </a:lnTo>
                <a:lnTo>
                  <a:pt x="114" y="1468"/>
                </a:lnTo>
                <a:lnTo>
                  <a:pt x="132" y="1417"/>
                </a:lnTo>
                <a:lnTo>
                  <a:pt x="149" y="1368"/>
                </a:lnTo>
                <a:lnTo>
                  <a:pt x="170" y="1320"/>
                </a:lnTo>
                <a:lnTo>
                  <a:pt x="191" y="1271"/>
                </a:lnTo>
                <a:lnTo>
                  <a:pt x="213" y="1224"/>
                </a:lnTo>
                <a:lnTo>
                  <a:pt x="237" y="1176"/>
                </a:lnTo>
                <a:lnTo>
                  <a:pt x="260" y="1130"/>
                </a:lnTo>
                <a:lnTo>
                  <a:pt x="287" y="1084"/>
                </a:lnTo>
                <a:lnTo>
                  <a:pt x="314" y="1040"/>
                </a:lnTo>
                <a:lnTo>
                  <a:pt x="340" y="996"/>
                </a:lnTo>
                <a:lnTo>
                  <a:pt x="370" y="953"/>
                </a:lnTo>
                <a:lnTo>
                  <a:pt x="399" y="910"/>
                </a:lnTo>
                <a:lnTo>
                  <a:pt x="429" y="868"/>
                </a:lnTo>
                <a:lnTo>
                  <a:pt x="462" y="827"/>
                </a:lnTo>
                <a:lnTo>
                  <a:pt x="494" y="786"/>
                </a:lnTo>
                <a:lnTo>
                  <a:pt x="527" y="747"/>
                </a:lnTo>
                <a:lnTo>
                  <a:pt x="561" y="707"/>
                </a:lnTo>
                <a:lnTo>
                  <a:pt x="596" y="670"/>
                </a:lnTo>
                <a:lnTo>
                  <a:pt x="633" y="633"/>
                </a:lnTo>
                <a:lnTo>
                  <a:pt x="670" y="596"/>
                </a:lnTo>
                <a:lnTo>
                  <a:pt x="709" y="561"/>
                </a:lnTo>
                <a:lnTo>
                  <a:pt x="747" y="527"/>
                </a:lnTo>
                <a:lnTo>
                  <a:pt x="787" y="493"/>
                </a:lnTo>
                <a:lnTo>
                  <a:pt x="827" y="460"/>
                </a:lnTo>
                <a:lnTo>
                  <a:pt x="868" y="429"/>
                </a:lnTo>
                <a:lnTo>
                  <a:pt x="910" y="398"/>
                </a:lnTo>
                <a:lnTo>
                  <a:pt x="953" y="368"/>
                </a:lnTo>
                <a:lnTo>
                  <a:pt x="996" y="340"/>
                </a:lnTo>
                <a:lnTo>
                  <a:pt x="1040" y="312"/>
                </a:lnTo>
                <a:lnTo>
                  <a:pt x="1086" y="287"/>
                </a:lnTo>
                <a:lnTo>
                  <a:pt x="1130" y="260"/>
                </a:lnTo>
                <a:lnTo>
                  <a:pt x="1178" y="237"/>
                </a:lnTo>
                <a:lnTo>
                  <a:pt x="1224" y="213"/>
                </a:lnTo>
                <a:lnTo>
                  <a:pt x="1271" y="191"/>
                </a:lnTo>
                <a:lnTo>
                  <a:pt x="1320" y="170"/>
                </a:lnTo>
                <a:lnTo>
                  <a:pt x="1368" y="149"/>
                </a:lnTo>
                <a:lnTo>
                  <a:pt x="1417" y="132"/>
                </a:lnTo>
                <a:lnTo>
                  <a:pt x="1468" y="114"/>
                </a:lnTo>
                <a:lnTo>
                  <a:pt x="1518" y="98"/>
                </a:lnTo>
                <a:lnTo>
                  <a:pt x="1570" y="81"/>
                </a:lnTo>
                <a:lnTo>
                  <a:pt x="1620" y="68"/>
                </a:lnTo>
                <a:lnTo>
                  <a:pt x="1673" y="55"/>
                </a:lnTo>
                <a:lnTo>
                  <a:pt x="1725" y="44"/>
                </a:lnTo>
                <a:lnTo>
                  <a:pt x="1778" y="34"/>
                </a:lnTo>
                <a:lnTo>
                  <a:pt x="1832" y="25"/>
                </a:lnTo>
                <a:lnTo>
                  <a:pt x="1885" y="18"/>
                </a:lnTo>
                <a:lnTo>
                  <a:pt x="1940" y="12"/>
                </a:lnTo>
                <a:lnTo>
                  <a:pt x="1994" y="6"/>
                </a:lnTo>
                <a:lnTo>
                  <a:pt x="2049" y="3"/>
                </a:lnTo>
                <a:lnTo>
                  <a:pt x="2105" y="1"/>
                </a:lnTo>
                <a:lnTo>
                  <a:pt x="2160" y="0"/>
                </a:lnTo>
                <a:lnTo>
                  <a:pt x="2160" y="0"/>
                </a:lnTo>
                <a:lnTo>
                  <a:pt x="2216" y="1"/>
                </a:lnTo>
                <a:lnTo>
                  <a:pt x="2271" y="3"/>
                </a:lnTo>
                <a:lnTo>
                  <a:pt x="2327" y="6"/>
                </a:lnTo>
                <a:lnTo>
                  <a:pt x="2382" y="12"/>
                </a:lnTo>
                <a:lnTo>
                  <a:pt x="2435" y="18"/>
                </a:lnTo>
                <a:lnTo>
                  <a:pt x="2490" y="25"/>
                </a:lnTo>
                <a:lnTo>
                  <a:pt x="2543" y="34"/>
                </a:lnTo>
                <a:lnTo>
                  <a:pt x="2596" y="44"/>
                </a:lnTo>
                <a:lnTo>
                  <a:pt x="2648" y="55"/>
                </a:lnTo>
                <a:lnTo>
                  <a:pt x="2700" y="68"/>
                </a:lnTo>
                <a:lnTo>
                  <a:pt x="2752" y="81"/>
                </a:lnTo>
                <a:lnTo>
                  <a:pt x="2804" y="98"/>
                </a:lnTo>
                <a:lnTo>
                  <a:pt x="2854" y="114"/>
                </a:lnTo>
                <a:lnTo>
                  <a:pt x="2903" y="132"/>
                </a:lnTo>
                <a:lnTo>
                  <a:pt x="2953" y="149"/>
                </a:lnTo>
                <a:lnTo>
                  <a:pt x="3002" y="170"/>
                </a:lnTo>
                <a:lnTo>
                  <a:pt x="3049" y="191"/>
                </a:lnTo>
                <a:lnTo>
                  <a:pt x="3096" y="213"/>
                </a:lnTo>
                <a:lnTo>
                  <a:pt x="3144" y="237"/>
                </a:lnTo>
                <a:lnTo>
                  <a:pt x="3190" y="260"/>
                </a:lnTo>
                <a:lnTo>
                  <a:pt x="3236" y="287"/>
                </a:lnTo>
                <a:lnTo>
                  <a:pt x="3280" y="312"/>
                </a:lnTo>
                <a:lnTo>
                  <a:pt x="3324" y="340"/>
                </a:lnTo>
                <a:lnTo>
                  <a:pt x="3369" y="368"/>
                </a:lnTo>
                <a:lnTo>
                  <a:pt x="3412" y="398"/>
                </a:lnTo>
                <a:lnTo>
                  <a:pt x="3453" y="429"/>
                </a:lnTo>
                <a:lnTo>
                  <a:pt x="3494" y="460"/>
                </a:lnTo>
                <a:lnTo>
                  <a:pt x="3534" y="493"/>
                </a:lnTo>
                <a:lnTo>
                  <a:pt x="3574" y="527"/>
                </a:lnTo>
                <a:lnTo>
                  <a:pt x="3613" y="561"/>
                </a:lnTo>
                <a:lnTo>
                  <a:pt x="3651" y="596"/>
                </a:lnTo>
                <a:lnTo>
                  <a:pt x="3688" y="633"/>
                </a:lnTo>
                <a:lnTo>
                  <a:pt x="3724" y="670"/>
                </a:lnTo>
                <a:lnTo>
                  <a:pt x="3759" y="707"/>
                </a:lnTo>
                <a:lnTo>
                  <a:pt x="3793" y="747"/>
                </a:lnTo>
                <a:lnTo>
                  <a:pt x="3827" y="786"/>
                </a:lnTo>
                <a:lnTo>
                  <a:pt x="3860" y="827"/>
                </a:lnTo>
                <a:lnTo>
                  <a:pt x="3891" y="868"/>
                </a:lnTo>
                <a:lnTo>
                  <a:pt x="3922" y="910"/>
                </a:lnTo>
                <a:lnTo>
                  <a:pt x="3952" y="953"/>
                </a:lnTo>
                <a:lnTo>
                  <a:pt x="3980" y="996"/>
                </a:lnTo>
                <a:lnTo>
                  <a:pt x="4008" y="1040"/>
                </a:lnTo>
                <a:lnTo>
                  <a:pt x="4034" y="1084"/>
                </a:lnTo>
                <a:lnTo>
                  <a:pt x="4060" y="1130"/>
                </a:lnTo>
                <a:lnTo>
                  <a:pt x="4085" y="1176"/>
                </a:lnTo>
                <a:lnTo>
                  <a:pt x="4107" y="1224"/>
                </a:lnTo>
                <a:lnTo>
                  <a:pt x="4129" y="1271"/>
                </a:lnTo>
                <a:lnTo>
                  <a:pt x="4151" y="1320"/>
                </a:lnTo>
                <a:lnTo>
                  <a:pt x="4171" y="1368"/>
                </a:lnTo>
                <a:lnTo>
                  <a:pt x="4190" y="1417"/>
                </a:lnTo>
                <a:lnTo>
                  <a:pt x="4208" y="1468"/>
                </a:lnTo>
                <a:lnTo>
                  <a:pt x="4224" y="1518"/>
                </a:lnTo>
                <a:lnTo>
                  <a:pt x="4239" y="1568"/>
                </a:lnTo>
                <a:lnTo>
                  <a:pt x="4252" y="1620"/>
                </a:lnTo>
                <a:lnTo>
                  <a:pt x="4265" y="1672"/>
                </a:lnTo>
                <a:lnTo>
                  <a:pt x="4277" y="1725"/>
                </a:lnTo>
                <a:lnTo>
                  <a:pt x="4287" y="1778"/>
                </a:lnTo>
                <a:lnTo>
                  <a:pt x="4296" y="1832"/>
                </a:lnTo>
                <a:lnTo>
                  <a:pt x="4304" y="1885"/>
                </a:lnTo>
                <a:lnTo>
                  <a:pt x="4310" y="1940"/>
                </a:lnTo>
                <a:lnTo>
                  <a:pt x="4314" y="1994"/>
                </a:lnTo>
                <a:lnTo>
                  <a:pt x="4319" y="2049"/>
                </a:lnTo>
                <a:lnTo>
                  <a:pt x="4320" y="2105"/>
                </a:lnTo>
                <a:lnTo>
                  <a:pt x="4320" y="2160"/>
                </a:lnTo>
                <a:lnTo>
                  <a:pt x="4320" y="2160"/>
                </a:lnTo>
                <a:close/>
              </a:path>
            </a:pathLst>
          </a:custGeom>
          <a:gradFill flip="none" rotWithShape="1">
            <a:gsLst>
              <a:gs pos="85000">
                <a:srgbClr val="1F497D"/>
              </a:gs>
              <a:gs pos="47000">
                <a:srgbClr val="FFFFFF"/>
              </a:gs>
            </a:gsLst>
            <a:path path="circle">
              <a:fillToRect l="50000" t="50000" r="50000" b="50000"/>
            </a:path>
            <a:tileRect/>
          </a:gradFill>
          <a:ln w="9525">
            <a:noFill/>
            <a:miter lim="800000"/>
            <a:headEnd/>
            <a:tailEnd/>
          </a:ln>
        </p:spPr>
        <p:txBody>
          <a:bodyPr lIns="18288" tIns="18288" rIns="18288" bIns="18288" anchor="ctr" anchorCtr="1"/>
          <a:lstStyle/>
          <a:p>
            <a:pPr algn="ctr">
              <a:lnSpc>
                <a:spcPct val="85000"/>
              </a:lnSpc>
              <a:spcBef>
                <a:spcPct val="20000"/>
              </a:spcBef>
            </a:pPr>
            <a:endParaRPr lang="en-US" sz="1400" b="1">
              <a:solidFill>
                <a:srgbClr val="FFFFFF"/>
              </a:solidFill>
              <a:latin typeface="Arial Narrow" pitchFamily="112" charset="0"/>
            </a:endParaRPr>
          </a:p>
        </p:txBody>
      </p:sp>
      <p:grpSp>
        <p:nvGrpSpPr>
          <p:cNvPr id="14" name="Group 33"/>
          <p:cNvGrpSpPr/>
          <p:nvPr/>
        </p:nvGrpSpPr>
        <p:grpSpPr>
          <a:xfrm>
            <a:off x="6713072" y="3638958"/>
            <a:ext cx="562439" cy="694274"/>
            <a:chOff x="3195991" y="1051454"/>
            <a:chExt cx="3585809" cy="4419600"/>
          </a:xfrm>
        </p:grpSpPr>
        <p:sp>
          <p:nvSpPr>
            <p:cNvPr id="15" name="Freeform 6"/>
            <p:cNvSpPr>
              <a:spLocks/>
            </p:cNvSpPr>
            <p:nvPr/>
          </p:nvSpPr>
          <p:spPr bwMode="auto">
            <a:xfrm>
              <a:off x="3195991" y="1051454"/>
              <a:ext cx="1376010" cy="4419600"/>
            </a:xfrm>
            <a:custGeom>
              <a:avLst/>
              <a:gdLst/>
              <a:ahLst/>
              <a:cxnLst>
                <a:cxn ang="0">
                  <a:pos x="1345" y="0"/>
                </a:cxn>
                <a:cxn ang="0">
                  <a:pos x="1275" y="3"/>
                </a:cxn>
                <a:cxn ang="0">
                  <a:pos x="1207" y="12"/>
                </a:cxn>
                <a:cxn ang="0">
                  <a:pos x="1141" y="25"/>
                </a:cxn>
                <a:cxn ang="0">
                  <a:pos x="1074" y="44"/>
                </a:cxn>
                <a:cxn ang="0">
                  <a:pos x="1009" y="68"/>
                </a:cxn>
                <a:cxn ang="0">
                  <a:pos x="946" y="98"/>
                </a:cxn>
                <a:cxn ang="0">
                  <a:pos x="882" y="132"/>
                </a:cxn>
                <a:cxn ang="0">
                  <a:pos x="821" y="170"/>
                </a:cxn>
                <a:cxn ang="0">
                  <a:pos x="762" y="213"/>
                </a:cxn>
                <a:cxn ang="0">
                  <a:pos x="704" y="260"/>
                </a:cxn>
                <a:cxn ang="0">
                  <a:pos x="648" y="312"/>
                </a:cxn>
                <a:cxn ang="0">
                  <a:pos x="593" y="368"/>
                </a:cxn>
                <a:cxn ang="0">
                  <a:pos x="540" y="429"/>
                </a:cxn>
                <a:cxn ang="0">
                  <a:pos x="490" y="494"/>
                </a:cxn>
                <a:cxn ang="0">
                  <a:pos x="441" y="561"/>
                </a:cxn>
                <a:cxn ang="0">
                  <a:pos x="394" y="633"/>
                </a:cxn>
                <a:cxn ang="0">
                  <a:pos x="349" y="707"/>
                </a:cxn>
                <a:cxn ang="0">
                  <a:pos x="306" y="786"/>
                </a:cxn>
                <a:cxn ang="0">
                  <a:pos x="229" y="953"/>
                </a:cxn>
                <a:cxn ang="0">
                  <a:pos x="161" y="1130"/>
                </a:cxn>
                <a:cxn ang="0">
                  <a:pos x="105" y="1320"/>
                </a:cxn>
                <a:cxn ang="0">
                  <a:pos x="59" y="1518"/>
                </a:cxn>
                <a:cxn ang="0">
                  <a:pos x="27" y="1725"/>
                </a:cxn>
                <a:cxn ang="0">
                  <a:pos x="6" y="1940"/>
                </a:cxn>
                <a:cxn ang="0">
                  <a:pos x="0" y="2160"/>
                </a:cxn>
                <a:cxn ang="0">
                  <a:pos x="2" y="2271"/>
                </a:cxn>
                <a:cxn ang="0">
                  <a:pos x="15" y="2490"/>
                </a:cxn>
                <a:cxn ang="0">
                  <a:pos x="42" y="2700"/>
                </a:cxn>
                <a:cxn ang="0">
                  <a:pos x="82" y="2903"/>
                </a:cxn>
                <a:cxn ang="0">
                  <a:pos x="132" y="3096"/>
                </a:cxn>
                <a:cxn ang="0">
                  <a:pos x="194" y="3280"/>
                </a:cxn>
                <a:cxn ang="0">
                  <a:pos x="266" y="3453"/>
                </a:cxn>
                <a:cxn ang="0">
                  <a:pos x="327" y="3574"/>
                </a:cxn>
                <a:cxn ang="0">
                  <a:pos x="372" y="3651"/>
                </a:cxn>
                <a:cxn ang="0">
                  <a:pos x="417" y="3724"/>
                </a:cxn>
                <a:cxn ang="0">
                  <a:pos x="465" y="3793"/>
                </a:cxn>
                <a:cxn ang="0">
                  <a:pos x="515" y="3860"/>
                </a:cxn>
                <a:cxn ang="0">
                  <a:pos x="567" y="3922"/>
                </a:cxn>
                <a:cxn ang="0">
                  <a:pos x="620" y="3980"/>
                </a:cxn>
                <a:cxn ang="0">
                  <a:pos x="675" y="4034"/>
                </a:cxn>
                <a:cxn ang="0">
                  <a:pos x="733" y="4085"/>
                </a:cxn>
                <a:cxn ang="0">
                  <a:pos x="792" y="4129"/>
                </a:cxn>
                <a:cxn ang="0">
                  <a:pos x="852" y="4171"/>
                </a:cxn>
                <a:cxn ang="0">
                  <a:pos x="913" y="4208"/>
                </a:cxn>
                <a:cxn ang="0">
                  <a:pos x="977" y="4239"/>
                </a:cxn>
                <a:cxn ang="0">
                  <a:pos x="1042" y="4265"/>
                </a:cxn>
                <a:cxn ang="0">
                  <a:pos x="1107" y="4287"/>
                </a:cxn>
                <a:cxn ang="0">
                  <a:pos x="1173" y="4304"/>
                </a:cxn>
                <a:cxn ang="0">
                  <a:pos x="1241" y="4314"/>
                </a:cxn>
                <a:cxn ang="0">
                  <a:pos x="1311" y="4320"/>
                </a:cxn>
                <a:cxn ang="0">
                  <a:pos x="1345" y="0"/>
                </a:cxn>
              </a:cxnLst>
              <a:rect l="0" t="0" r="r" b="b"/>
              <a:pathLst>
                <a:path w="1345" h="4320">
                  <a:moveTo>
                    <a:pt x="1345" y="0"/>
                  </a:moveTo>
                  <a:lnTo>
                    <a:pt x="1345" y="0"/>
                  </a:lnTo>
                  <a:lnTo>
                    <a:pt x="1311" y="1"/>
                  </a:lnTo>
                  <a:lnTo>
                    <a:pt x="1275" y="3"/>
                  </a:lnTo>
                  <a:lnTo>
                    <a:pt x="1241" y="6"/>
                  </a:lnTo>
                  <a:lnTo>
                    <a:pt x="1207" y="12"/>
                  </a:lnTo>
                  <a:lnTo>
                    <a:pt x="1173" y="18"/>
                  </a:lnTo>
                  <a:lnTo>
                    <a:pt x="1141" y="25"/>
                  </a:lnTo>
                  <a:lnTo>
                    <a:pt x="1107" y="34"/>
                  </a:lnTo>
                  <a:lnTo>
                    <a:pt x="1074" y="44"/>
                  </a:lnTo>
                  <a:lnTo>
                    <a:pt x="1042" y="55"/>
                  </a:lnTo>
                  <a:lnTo>
                    <a:pt x="1009" y="68"/>
                  </a:lnTo>
                  <a:lnTo>
                    <a:pt x="977" y="81"/>
                  </a:lnTo>
                  <a:lnTo>
                    <a:pt x="946" y="98"/>
                  </a:lnTo>
                  <a:lnTo>
                    <a:pt x="913" y="114"/>
                  </a:lnTo>
                  <a:lnTo>
                    <a:pt x="882" y="132"/>
                  </a:lnTo>
                  <a:lnTo>
                    <a:pt x="852" y="149"/>
                  </a:lnTo>
                  <a:lnTo>
                    <a:pt x="821" y="170"/>
                  </a:lnTo>
                  <a:lnTo>
                    <a:pt x="792" y="191"/>
                  </a:lnTo>
                  <a:lnTo>
                    <a:pt x="762" y="213"/>
                  </a:lnTo>
                  <a:lnTo>
                    <a:pt x="733" y="237"/>
                  </a:lnTo>
                  <a:lnTo>
                    <a:pt x="704" y="260"/>
                  </a:lnTo>
                  <a:lnTo>
                    <a:pt x="675" y="287"/>
                  </a:lnTo>
                  <a:lnTo>
                    <a:pt x="648" y="312"/>
                  </a:lnTo>
                  <a:lnTo>
                    <a:pt x="620" y="340"/>
                  </a:lnTo>
                  <a:lnTo>
                    <a:pt x="593" y="368"/>
                  </a:lnTo>
                  <a:lnTo>
                    <a:pt x="567" y="398"/>
                  </a:lnTo>
                  <a:lnTo>
                    <a:pt x="540" y="429"/>
                  </a:lnTo>
                  <a:lnTo>
                    <a:pt x="515" y="462"/>
                  </a:lnTo>
                  <a:lnTo>
                    <a:pt x="490" y="494"/>
                  </a:lnTo>
                  <a:lnTo>
                    <a:pt x="465" y="527"/>
                  </a:lnTo>
                  <a:lnTo>
                    <a:pt x="441" y="561"/>
                  </a:lnTo>
                  <a:lnTo>
                    <a:pt x="417" y="596"/>
                  </a:lnTo>
                  <a:lnTo>
                    <a:pt x="394" y="633"/>
                  </a:lnTo>
                  <a:lnTo>
                    <a:pt x="372" y="670"/>
                  </a:lnTo>
                  <a:lnTo>
                    <a:pt x="349" y="707"/>
                  </a:lnTo>
                  <a:lnTo>
                    <a:pt x="327" y="747"/>
                  </a:lnTo>
                  <a:lnTo>
                    <a:pt x="306" y="786"/>
                  </a:lnTo>
                  <a:lnTo>
                    <a:pt x="266" y="868"/>
                  </a:lnTo>
                  <a:lnTo>
                    <a:pt x="229" y="953"/>
                  </a:lnTo>
                  <a:lnTo>
                    <a:pt x="194" y="1040"/>
                  </a:lnTo>
                  <a:lnTo>
                    <a:pt x="161" y="1130"/>
                  </a:lnTo>
                  <a:lnTo>
                    <a:pt x="132" y="1224"/>
                  </a:lnTo>
                  <a:lnTo>
                    <a:pt x="105" y="1320"/>
                  </a:lnTo>
                  <a:lnTo>
                    <a:pt x="82" y="1417"/>
                  </a:lnTo>
                  <a:lnTo>
                    <a:pt x="59" y="1518"/>
                  </a:lnTo>
                  <a:lnTo>
                    <a:pt x="42" y="1620"/>
                  </a:lnTo>
                  <a:lnTo>
                    <a:pt x="27" y="1725"/>
                  </a:lnTo>
                  <a:lnTo>
                    <a:pt x="15" y="1832"/>
                  </a:lnTo>
                  <a:lnTo>
                    <a:pt x="6" y="1940"/>
                  </a:lnTo>
                  <a:lnTo>
                    <a:pt x="2" y="2049"/>
                  </a:lnTo>
                  <a:lnTo>
                    <a:pt x="0" y="2160"/>
                  </a:lnTo>
                  <a:lnTo>
                    <a:pt x="0" y="2160"/>
                  </a:lnTo>
                  <a:lnTo>
                    <a:pt x="2" y="2271"/>
                  </a:lnTo>
                  <a:lnTo>
                    <a:pt x="6" y="2380"/>
                  </a:lnTo>
                  <a:lnTo>
                    <a:pt x="15" y="2490"/>
                  </a:lnTo>
                  <a:lnTo>
                    <a:pt x="27" y="2595"/>
                  </a:lnTo>
                  <a:lnTo>
                    <a:pt x="42" y="2700"/>
                  </a:lnTo>
                  <a:lnTo>
                    <a:pt x="59" y="2802"/>
                  </a:lnTo>
                  <a:lnTo>
                    <a:pt x="82" y="2903"/>
                  </a:lnTo>
                  <a:lnTo>
                    <a:pt x="105" y="3002"/>
                  </a:lnTo>
                  <a:lnTo>
                    <a:pt x="132" y="3096"/>
                  </a:lnTo>
                  <a:lnTo>
                    <a:pt x="161" y="3190"/>
                  </a:lnTo>
                  <a:lnTo>
                    <a:pt x="194" y="3280"/>
                  </a:lnTo>
                  <a:lnTo>
                    <a:pt x="229" y="3369"/>
                  </a:lnTo>
                  <a:lnTo>
                    <a:pt x="266" y="3453"/>
                  </a:lnTo>
                  <a:lnTo>
                    <a:pt x="306" y="3534"/>
                  </a:lnTo>
                  <a:lnTo>
                    <a:pt x="327" y="3574"/>
                  </a:lnTo>
                  <a:lnTo>
                    <a:pt x="349" y="3613"/>
                  </a:lnTo>
                  <a:lnTo>
                    <a:pt x="372" y="3651"/>
                  </a:lnTo>
                  <a:lnTo>
                    <a:pt x="394" y="3688"/>
                  </a:lnTo>
                  <a:lnTo>
                    <a:pt x="417" y="3724"/>
                  </a:lnTo>
                  <a:lnTo>
                    <a:pt x="441" y="3759"/>
                  </a:lnTo>
                  <a:lnTo>
                    <a:pt x="465" y="3793"/>
                  </a:lnTo>
                  <a:lnTo>
                    <a:pt x="490" y="3827"/>
                  </a:lnTo>
                  <a:lnTo>
                    <a:pt x="515" y="3860"/>
                  </a:lnTo>
                  <a:lnTo>
                    <a:pt x="540" y="3891"/>
                  </a:lnTo>
                  <a:lnTo>
                    <a:pt x="567" y="3922"/>
                  </a:lnTo>
                  <a:lnTo>
                    <a:pt x="593" y="3952"/>
                  </a:lnTo>
                  <a:lnTo>
                    <a:pt x="620" y="3980"/>
                  </a:lnTo>
                  <a:lnTo>
                    <a:pt x="648" y="4008"/>
                  </a:lnTo>
                  <a:lnTo>
                    <a:pt x="675" y="4034"/>
                  </a:lnTo>
                  <a:lnTo>
                    <a:pt x="704" y="4060"/>
                  </a:lnTo>
                  <a:lnTo>
                    <a:pt x="733" y="4085"/>
                  </a:lnTo>
                  <a:lnTo>
                    <a:pt x="762" y="4107"/>
                  </a:lnTo>
                  <a:lnTo>
                    <a:pt x="792" y="4129"/>
                  </a:lnTo>
                  <a:lnTo>
                    <a:pt x="821" y="4151"/>
                  </a:lnTo>
                  <a:lnTo>
                    <a:pt x="852" y="4171"/>
                  </a:lnTo>
                  <a:lnTo>
                    <a:pt x="882" y="4190"/>
                  </a:lnTo>
                  <a:lnTo>
                    <a:pt x="913" y="4208"/>
                  </a:lnTo>
                  <a:lnTo>
                    <a:pt x="946" y="4224"/>
                  </a:lnTo>
                  <a:lnTo>
                    <a:pt x="977" y="4239"/>
                  </a:lnTo>
                  <a:lnTo>
                    <a:pt x="1009" y="4252"/>
                  </a:lnTo>
                  <a:lnTo>
                    <a:pt x="1042" y="4265"/>
                  </a:lnTo>
                  <a:lnTo>
                    <a:pt x="1074" y="4277"/>
                  </a:lnTo>
                  <a:lnTo>
                    <a:pt x="1107" y="4287"/>
                  </a:lnTo>
                  <a:lnTo>
                    <a:pt x="1141" y="4296"/>
                  </a:lnTo>
                  <a:lnTo>
                    <a:pt x="1173" y="4304"/>
                  </a:lnTo>
                  <a:lnTo>
                    <a:pt x="1207" y="4310"/>
                  </a:lnTo>
                  <a:lnTo>
                    <a:pt x="1241" y="4314"/>
                  </a:lnTo>
                  <a:lnTo>
                    <a:pt x="1275" y="4317"/>
                  </a:lnTo>
                  <a:lnTo>
                    <a:pt x="1311" y="4320"/>
                  </a:lnTo>
                  <a:lnTo>
                    <a:pt x="1345" y="4320"/>
                  </a:lnTo>
                  <a:lnTo>
                    <a:pt x="1345" y="0"/>
                  </a:lnTo>
                  <a:close/>
                </a:path>
              </a:pathLst>
            </a:custGeom>
            <a:gradFill rotWithShape="0">
              <a:gsLst>
                <a:gs pos="0">
                  <a:srgbClr val="061F4C"/>
                </a:gs>
                <a:gs pos="100000">
                  <a:srgbClr val="061F4C"/>
                </a:gs>
              </a:gsLst>
              <a:lin ang="2700000" scaled="1"/>
            </a:gradFill>
            <a:ln w="9525">
              <a:noFill/>
              <a:miter lim="800000"/>
              <a:headEnd/>
              <a:tailEnd/>
            </a:ln>
          </p:spPr>
          <p:txBody>
            <a:bodyPr lIns="18288" tIns="18288" rIns="18288" bIns="18288" anchor="ctr" anchorCtr="1"/>
            <a:lstStyle/>
            <a:p>
              <a:pPr algn="ctr">
                <a:lnSpc>
                  <a:spcPct val="85000"/>
                </a:lnSpc>
                <a:spcBef>
                  <a:spcPct val="20000"/>
                </a:spcBef>
              </a:pPr>
              <a:endParaRPr lang="en-US" sz="1400" b="1">
                <a:solidFill>
                  <a:srgbClr val="FFFFFF"/>
                </a:solidFill>
                <a:latin typeface="Arial Narrow" pitchFamily="112" charset="0"/>
              </a:endParaRPr>
            </a:p>
          </p:txBody>
        </p:sp>
        <p:sp>
          <p:nvSpPr>
            <p:cNvPr id="16" name="Freeform 8"/>
            <p:cNvSpPr>
              <a:spLocks/>
            </p:cNvSpPr>
            <p:nvPr/>
          </p:nvSpPr>
          <p:spPr bwMode="auto">
            <a:xfrm>
              <a:off x="4572000" y="1051454"/>
              <a:ext cx="2209800" cy="4419600"/>
            </a:xfrm>
            <a:custGeom>
              <a:avLst/>
              <a:gdLst/>
              <a:ahLst/>
              <a:cxnLst>
                <a:cxn ang="0">
                  <a:pos x="0" y="0"/>
                </a:cxn>
                <a:cxn ang="0">
                  <a:pos x="0" y="4320"/>
                </a:cxn>
                <a:cxn ang="0">
                  <a:pos x="111" y="4317"/>
                </a:cxn>
                <a:cxn ang="0">
                  <a:pos x="275" y="4304"/>
                </a:cxn>
                <a:cxn ang="0">
                  <a:pos x="436" y="4277"/>
                </a:cxn>
                <a:cxn ang="0">
                  <a:pos x="592" y="4239"/>
                </a:cxn>
                <a:cxn ang="0">
                  <a:pos x="743" y="4190"/>
                </a:cxn>
                <a:cxn ang="0">
                  <a:pos x="889" y="4129"/>
                </a:cxn>
                <a:cxn ang="0">
                  <a:pos x="1030" y="4060"/>
                </a:cxn>
                <a:cxn ang="0">
                  <a:pos x="1164" y="3980"/>
                </a:cxn>
                <a:cxn ang="0">
                  <a:pos x="1293" y="3891"/>
                </a:cxn>
                <a:cxn ang="0">
                  <a:pos x="1414" y="3793"/>
                </a:cxn>
                <a:cxn ang="0">
                  <a:pos x="1528" y="3688"/>
                </a:cxn>
                <a:cxn ang="0">
                  <a:pos x="1633" y="3574"/>
                </a:cxn>
                <a:cxn ang="0">
                  <a:pos x="1731" y="3453"/>
                </a:cxn>
                <a:cxn ang="0">
                  <a:pos x="1820" y="3324"/>
                </a:cxn>
                <a:cxn ang="0">
                  <a:pos x="1900" y="3190"/>
                </a:cxn>
                <a:cxn ang="0">
                  <a:pos x="1969" y="3049"/>
                </a:cxn>
                <a:cxn ang="0">
                  <a:pos x="2030" y="2903"/>
                </a:cxn>
                <a:cxn ang="0">
                  <a:pos x="2079" y="2752"/>
                </a:cxn>
                <a:cxn ang="0">
                  <a:pos x="2117" y="2595"/>
                </a:cxn>
                <a:cxn ang="0">
                  <a:pos x="2144" y="2435"/>
                </a:cxn>
                <a:cxn ang="0">
                  <a:pos x="2159" y="2271"/>
                </a:cxn>
                <a:cxn ang="0">
                  <a:pos x="2160" y="2160"/>
                </a:cxn>
                <a:cxn ang="0">
                  <a:pos x="2154" y="1994"/>
                </a:cxn>
                <a:cxn ang="0">
                  <a:pos x="2136" y="1832"/>
                </a:cxn>
                <a:cxn ang="0">
                  <a:pos x="2105" y="1672"/>
                </a:cxn>
                <a:cxn ang="0">
                  <a:pos x="2064" y="1518"/>
                </a:cxn>
                <a:cxn ang="0">
                  <a:pos x="2011" y="1368"/>
                </a:cxn>
                <a:cxn ang="0">
                  <a:pos x="1947" y="1224"/>
                </a:cxn>
                <a:cxn ang="0">
                  <a:pos x="1874" y="1084"/>
                </a:cxn>
                <a:cxn ang="0">
                  <a:pos x="1792" y="953"/>
                </a:cxn>
                <a:cxn ang="0">
                  <a:pos x="1700" y="827"/>
                </a:cxn>
                <a:cxn ang="0">
                  <a:pos x="1599" y="707"/>
                </a:cxn>
                <a:cxn ang="0">
                  <a:pos x="1491" y="596"/>
                </a:cxn>
                <a:cxn ang="0">
                  <a:pos x="1374" y="493"/>
                </a:cxn>
                <a:cxn ang="0">
                  <a:pos x="1252" y="398"/>
                </a:cxn>
                <a:cxn ang="0">
                  <a:pos x="1120" y="312"/>
                </a:cxn>
                <a:cxn ang="0">
                  <a:pos x="984" y="237"/>
                </a:cxn>
                <a:cxn ang="0">
                  <a:pos x="842" y="170"/>
                </a:cxn>
                <a:cxn ang="0">
                  <a:pos x="694" y="114"/>
                </a:cxn>
                <a:cxn ang="0">
                  <a:pos x="540" y="68"/>
                </a:cxn>
                <a:cxn ang="0">
                  <a:pos x="383" y="34"/>
                </a:cxn>
                <a:cxn ang="0">
                  <a:pos x="222" y="12"/>
                </a:cxn>
                <a:cxn ang="0">
                  <a:pos x="56" y="1"/>
                </a:cxn>
              </a:cxnLst>
              <a:rect l="0" t="0" r="r" b="b"/>
              <a:pathLst>
                <a:path w="2160" h="4320">
                  <a:moveTo>
                    <a:pt x="0" y="0"/>
                  </a:moveTo>
                  <a:lnTo>
                    <a:pt x="0" y="0"/>
                  </a:lnTo>
                  <a:lnTo>
                    <a:pt x="0" y="0"/>
                  </a:lnTo>
                  <a:lnTo>
                    <a:pt x="0" y="4320"/>
                  </a:lnTo>
                  <a:lnTo>
                    <a:pt x="0" y="4320"/>
                  </a:lnTo>
                  <a:lnTo>
                    <a:pt x="0" y="4320"/>
                  </a:lnTo>
                  <a:lnTo>
                    <a:pt x="0" y="4320"/>
                  </a:lnTo>
                  <a:lnTo>
                    <a:pt x="56" y="4320"/>
                  </a:lnTo>
                  <a:lnTo>
                    <a:pt x="111" y="4317"/>
                  </a:lnTo>
                  <a:lnTo>
                    <a:pt x="167" y="4314"/>
                  </a:lnTo>
                  <a:lnTo>
                    <a:pt x="222" y="4310"/>
                  </a:lnTo>
                  <a:lnTo>
                    <a:pt x="275" y="4304"/>
                  </a:lnTo>
                  <a:lnTo>
                    <a:pt x="330" y="4296"/>
                  </a:lnTo>
                  <a:lnTo>
                    <a:pt x="383" y="4287"/>
                  </a:lnTo>
                  <a:lnTo>
                    <a:pt x="436" y="4277"/>
                  </a:lnTo>
                  <a:lnTo>
                    <a:pt x="488" y="4265"/>
                  </a:lnTo>
                  <a:lnTo>
                    <a:pt x="540" y="4252"/>
                  </a:lnTo>
                  <a:lnTo>
                    <a:pt x="592" y="4239"/>
                  </a:lnTo>
                  <a:lnTo>
                    <a:pt x="644" y="4224"/>
                  </a:lnTo>
                  <a:lnTo>
                    <a:pt x="694" y="4208"/>
                  </a:lnTo>
                  <a:lnTo>
                    <a:pt x="743" y="4190"/>
                  </a:lnTo>
                  <a:lnTo>
                    <a:pt x="793" y="4171"/>
                  </a:lnTo>
                  <a:lnTo>
                    <a:pt x="842" y="4151"/>
                  </a:lnTo>
                  <a:lnTo>
                    <a:pt x="889" y="4129"/>
                  </a:lnTo>
                  <a:lnTo>
                    <a:pt x="936" y="4107"/>
                  </a:lnTo>
                  <a:lnTo>
                    <a:pt x="984" y="4085"/>
                  </a:lnTo>
                  <a:lnTo>
                    <a:pt x="1030" y="4060"/>
                  </a:lnTo>
                  <a:lnTo>
                    <a:pt x="1076" y="4034"/>
                  </a:lnTo>
                  <a:lnTo>
                    <a:pt x="1120" y="4008"/>
                  </a:lnTo>
                  <a:lnTo>
                    <a:pt x="1164" y="3980"/>
                  </a:lnTo>
                  <a:lnTo>
                    <a:pt x="1209" y="3952"/>
                  </a:lnTo>
                  <a:lnTo>
                    <a:pt x="1252" y="3922"/>
                  </a:lnTo>
                  <a:lnTo>
                    <a:pt x="1293" y="3891"/>
                  </a:lnTo>
                  <a:lnTo>
                    <a:pt x="1334" y="3860"/>
                  </a:lnTo>
                  <a:lnTo>
                    <a:pt x="1374" y="3827"/>
                  </a:lnTo>
                  <a:lnTo>
                    <a:pt x="1414" y="3793"/>
                  </a:lnTo>
                  <a:lnTo>
                    <a:pt x="1453" y="3759"/>
                  </a:lnTo>
                  <a:lnTo>
                    <a:pt x="1491" y="3724"/>
                  </a:lnTo>
                  <a:lnTo>
                    <a:pt x="1528" y="3688"/>
                  </a:lnTo>
                  <a:lnTo>
                    <a:pt x="1564" y="3651"/>
                  </a:lnTo>
                  <a:lnTo>
                    <a:pt x="1599" y="3613"/>
                  </a:lnTo>
                  <a:lnTo>
                    <a:pt x="1633" y="3574"/>
                  </a:lnTo>
                  <a:lnTo>
                    <a:pt x="1667" y="3534"/>
                  </a:lnTo>
                  <a:lnTo>
                    <a:pt x="1700" y="3494"/>
                  </a:lnTo>
                  <a:lnTo>
                    <a:pt x="1731" y="3453"/>
                  </a:lnTo>
                  <a:lnTo>
                    <a:pt x="1762" y="3410"/>
                  </a:lnTo>
                  <a:lnTo>
                    <a:pt x="1792" y="3369"/>
                  </a:lnTo>
                  <a:lnTo>
                    <a:pt x="1820" y="3324"/>
                  </a:lnTo>
                  <a:lnTo>
                    <a:pt x="1848" y="3280"/>
                  </a:lnTo>
                  <a:lnTo>
                    <a:pt x="1874" y="3236"/>
                  </a:lnTo>
                  <a:lnTo>
                    <a:pt x="1900" y="3190"/>
                  </a:lnTo>
                  <a:lnTo>
                    <a:pt x="1925" y="3144"/>
                  </a:lnTo>
                  <a:lnTo>
                    <a:pt x="1947" y="3096"/>
                  </a:lnTo>
                  <a:lnTo>
                    <a:pt x="1969" y="3049"/>
                  </a:lnTo>
                  <a:lnTo>
                    <a:pt x="1991" y="3002"/>
                  </a:lnTo>
                  <a:lnTo>
                    <a:pt x="2011" y="2953"/>
                  </a:lnTo>
                  <a:lnTo>
                    <a:pt x="2030" y="2903"/>
                  </a:lnTo>
                  <a:lnTo>
                    <a:pt x="2048" y="2854"/>
                  </a:lnTo>
                  <a:lnTo>
                    <a:pt x="2064" y="2802"/>
                  </a:lnTo>
                  <a:lnTo>
                    <a:pt x="2079" y="2752"/>
                  </a:lnTo>
                  <a:lnTo>
                    <a:pt x="2092" y="2700"/>
                  </a:lnTo>
                  <a:lnTo>
                    <a:pt x="2105" y="2648"/>
                  </a:lnTo>
                  <a:lnTo>
                    <a:pt x="2117" y="2595"/>
                  </a:lnTo>
                  <a:lnTo>
                    <a:pt x="2127" y="2543"/>
                  </a:lnTo>
                  <a:lnTo>
                    <a:pt x="2136" y="2490"/>
                  </a:lnTo>
                  <a:lnTo>
                    <a:pt x="2144" y="2435"/>
                  </a:lnTo>
                  <a:lnTo>
                    <a:pt x="2150" y="2380"/>
                  </a:lnTo>
                  <a:lnTo>
                    <a:pt x="2154" y="2327"/>
                  </a:lnTo>
                  <a:lnTo>
                    <a:pt x="2159" y="2271"/>
                  </a:lnTo>
                  <a:lnTo>
                    <a:pt x="2160" y="2216"/>
                  </a:lnTo>
                  <a:lnTo>
                    <a:pt x="2160" y="2160"/>
                  </a:lnTo>
                  <a:lnTo>
                    <a:pt x="2160" y="2160"/>
                  </a:lnTo>
                  <a:lnTo>
                    <a:pt x="2160" y="2105"/>
                  </a:lnTo>
                  <a:lnTo>
                    <a:pt x="2159" y="2049"/>
                  </a:lnTo>
                  <a:lnTo>
                    <a:pt x="2154" y="1994"/>
                  </a:lnTo>
                  <a:lnTo>
                    <a:pt x="2150" y="1940"/>
                  </a:lnTo>
                  <a:lnTo>
                    <a:pt x="2144" y="1885"/>
                  </a:lnTo>
                  <a:lnTo>
                    <a:pt x="2136" y="1832"/>
                  </a:lnTo>
                  <a:lnTo>
                    <a:pt x="2127" y="1778"/>
                  </a:lnTo>
                  <a:lnTo>
                    <a:pt x="2117" y="1725"/>
                  </a:lnTo>
                  <a:lnTo>
                    <a:pt x="2105" y="1672"/>
                  </a:lnTo>
                  <a:lnTo>
                    <a:pt x="2092" y="1620"/>
                  </a:lnTo>
                  <a:lnTo>
                    <a:pt x="2079" y="1568"/>
                  </a:lnTo>
                  <a:lnTo>
                    <a:pt x="2064" y="1518"/>
                  </a:lnTo>
                  <a:lnTo>
                    <a:pt x="2048" y="1468"/>
                  </a:lnTo>
                  <a:lnTo>
                    <a:pt x="2030" y="1417"/>
                  </a:lnTo>
                  <a:lnTo>
                    <a:pt x="2011" y="1368"/>
                  </a:lnTo>
                  <a:lnTo>
                    <a:pt x="1991" y="1320"/>
                  </a:lnTo>
                  <a:lnTo>
                    <a:pt x="1969" y="1271"/>
                  </a:lnTo>
                  <a:lnTo>
                    <a:pt x="1947" y="1224"/>
                  </a:lnTo>
                  <a:lnTo>
                    <a:pt x="1925" y="1176"/>
                  </a:lnTo>
                  <a:lnTo>
                    <a:pt x="1900" y="1130"/>
                  </a:lnTo>
                  <a:lnTo>
                    <a:pt x="1874" y="1084"/>
                  </a:lnTo>
                  <a:lnTo>
                    <a:pt x="1848" y="1040"/>
                  </a:lnTo>
                  <a:lnTo>
                    <a:pt x="1820" y="996"/>
                  </a:lnTo>
                  <a:lnTo>
                    <a:pt x="1792" y="953"/>
                  </a:lnTo>
                  <a:lnTo>
                    <a:pt x="1762" y="910"/>
                  </a:lnTo>
                  <a:lnTo>
                    <a:pt x="1731" y="868"/>
                  </a:lnTo>
                  <a:lnTo>
                    <a:pt x="1700" y="827"/>
                  </a:lnTo>
                  <a:lnTo>
                    <a:pt x="1667" y="786"/>
                  </a:lnTo>
                  <a:lnTo>
                    <a:pt x="1633" y="747"/>
                  </a:lnTo>
                  <a:lnTo>
                    <a:pt x="1599" y="707"/>
                  </a:lnTo>
                  <a:lnTo>
                    <a:pt x="1564" y="670"/>
                  </a:lnTo>
                  <a:lnTo>
                    <a:pt x="1528" y="633"/>
                  </a:lnTo>
                  <a:lnTo>
                    <a:pt x="1491" y="596"/>
                  </a:lnTo>
                  <a:lnTo>
                    <a:pt x="1453" y="561"/>
                  </a:lnTo>
                  <a:lnTo>
                    <a:pt x="1414" y="527"/>
                  </a:lnTo>
                  <a:lnTo>
                    <a:pt x="1374" y="493"/>
                  </a:lnTo>
                  <a:lnTo>
                    <a:pt x="1334" y="460"/>
                  </a:lnTo>
                  <a:lnTo>
                    <a:pt x="1293" y="429"/>
                  </a:lnTo>
                  <a:lnTo>
                    <a:pt x="1252" y="398"/>
                  </a:lnTo>
                  <a:lnTo>
                    <a:pt x="1209" y="368"/>
                  </a:lnTo>
                  <a:lnTo>
                    <a:pt x="1164" y="340"/>
                  </a:lnTo>
                  <a:lnTo>
                    <a:pt x="1120" y="312"/>
                  </a:lnTo>
                  <a:lnTo>
                    <a:pt x="1076" y="287"/>
                  </a:lnTo>
                  <a:lnTo>
                    <a:pt x="1030" y="260"/>
                  </a:lnTo>
                  <a:lnTo>
                    <a:pt x="984" y="237"/>
                  </a:lnTo>
                  <a:lnTo>
                    <a:pt x="936" y="213"/>
                  </a:lnTo>
                  <a:lnTo>
                    <a:pt x="889" y="191"/>
                  </a:lnTo>
                  <a:lnTo>
                    <a:pt x="842" y="170"/>
                  </a:lnTo>
                  <a:lnTo>
                    <a:pt x="793" y="149"/>
                  </a:lnTo>
                  <a:lnTo>
                    <a:pt x="743" y="132"/>
                  </a:lnTo>
                  <a:lnTo>
                    <a:pt x="694" y="114"/>
                  </a:lnTo>
                  <a:lnTo>
                    <a:pt x="644" y="98"/>
                  </a:lnTo>
                  <a:lnTo>
                    <a:pt x="592" y="81"/>
                  </a:lnTo>
                  <a:lnTo>
                    <a:pt x="540" y="68"/>
                  </a:lnTo>
                  <a:lnTo>
                    <a:pt x="488" y="55"/>
                  </a:lnTo>
                  <a:lnTo>
                    <a:pt x="436" y="44"/>
                  </a:lnTo>
                  <a:lnTo>
                    <a:pt x="383" y="34"/>
                  </a:lnTo>
                  <a:lnTo>
                    <a:pt x="330" y="25"/>
                  </a:lnTo>
                  <a:lnTo>
                    <a:pt x="275" y="18"/>
                  </a:lnTo>
                  <a:lnTo>
                    <a:pt x="222" y="12"/>
                  </a:lnTo>
                  <a:lnTo>
                    <a:pt x="167" y="6"/>
                  </a:lnTo>
                  <a:lnTo>
                    <a:pt x="111" y="3"/>
                  </a:lnTo>
                  <a:lnTo>
                    <a:pt x="56" y="1"/>
                  </a:lnTo>
                  <a:lnTo>
                    <a:pt x="0" y="0"/>
                  </a:lnTo>
                  <a:lnTo>
                    <a:pt x="0" y="0"/>
                  </a:lnTo>
                  <a:close/>
                </a:path>
              </a:pathLst>
            </a:custGeom>
            <a:gradFill rotWithShape="0">
              <a:gsLst>
                <a:gs pos="0">
                  <a:srgbClr val="061F4C"/>
                </a:gs>
                <a:gs pos="100000">
                  <a:srgbClr val="061F4C"/>
                </a:gs>
              </a:gsLst>
              <a:lin ang="2700000" scaled="1"/>
            </a:gradFill>
            <a:ln w="9525">
              <a:noFill/>
              <a:miter lim="800000"/>
              <a:headEnd/>
              <a:tailEnd/>
            </a:ln>
          </p:spPr>
          <p:txBody>
            <a:bodyPr lIns="18288" tIns="18288" rIns="18288" bIns="18288" anchor="ctr" anchorCtr="1"/>
            <a:lstStyle/>
            <a:p>
              <a:pPr algn="ctr">
                <a:lnSpc>
                  <a:spcPct val="85000"/>
                </a:lnSpc>
                <a:spcBef>
                  <a:spcPct val="20000"/>
                </a:spcBef>
              </a:pPr>
              <a:endParaRPr lang="en-US" sz="1400" b="1">
                <a:solidFill>
                  <a:srgbClr val="FFFFFF"/>
                </a:solidFill>
                <a:latin typeface="Arial Narrow" pitchFamily="112" charset="0"/>
              </a:endParaRPr>
            </a:p>
          </p:txBody>
        </p:sp>
      </p:grpSp>
      <p:grpSp>
        <p:nvGrpSpPr>
          <p:cNvPr id="17" name="Group 32"/>
          <p:cNvGrpSpPr/>
          <p:nvPr/>
        </p:nvGrpSpPr>
        <p:grpSpPr>
          <a:xfrm>
            <a:off x="6718046" y="3641368"/>
            <a:ext cx="555379" cy="689452"/>
            <a:chOff x="3227705" y="1066800"/>
            <a:chExt cx="3540796" cy="4388908"/>
          </a:xfrm>
        </p:grpSpPr>
        <p:sp>
          <p:nvSpPr>
            <p:cNvPr id="18" name="Freeform 7"/>
            <p:cNvSpPr>
              <a:spLocks/>
            </p:cNvSpPr>
            <p:nvPr/>
          </p:nvSpPr>
          <p:spPr bwMode="auto">
            <a:xfrm>
              <a:off x="3227705" y="1069869"/>
              <a:ext cx="1344295" cy="4385839"/>
            </a:xfrm>
            <a:custGeom>
              <a:avLst/>
              <a:gdLst/>
              <a:ahLst/>
              <a:cxnLst>
                <a:cxn ang="0">
                  <a:pos x="1314" y="0"/>
                </a:cxn>
                <a:cxn ang="0">
                  <a:pos x="1246" y="3"/>
                </a:cxn>
                <a:cxn ang="0">
                  <a:pos x="1179" y="12"/>
                </a:cxn>
                <a:cxn ang="0">
                  <a:pos x="1114" y="25"/>
                </a:cxn>
                <a:cxn ang="0">
                  <a:pos x="1049" y="44"/>
                </a:cxn>
                <a:cxn ang="0">
                  <a:pos x="986" y="68"/>
                </a:cxn>
                <a:cxn ang="0">
                  <a:pos x="923" y="96"/>
                </a:cxn>
                <a:cxn ang="0">
                  <a:pos x="861" y="130"/>
                </a:cxn>
                <a:cxn ang="0">
                  <a:pos x="802" y="168"/>
                </a:cxn>
                <a:cxn ang="0">
                  <a:pos x="744" y="211"/>
                </a:cxn>
                <a:cxn ang="0">
                  <a:pos x="688" y="259"/>
                </a:cxn>
                <a:cxn ang="0">
                  <a:pos x="632" y="310"/>
                </a:cxn>
                <a:cxn ang="0">
                  <a:pos x="579" y="367"/>
                </a:cxn>
                <a:cxn ang="0">
                  <a:pos x="527" y="426"/>
                </a:cxn>
                <a:cxn ang="0">
                  <a:pos x="478" y="489"/>
                </a:cxn>
                <a:cxn ang="0">
                  <a:pos x="431" y="558"/>
                </a:cxn>
                <a:cxn ang="0">
                  <a:pos x="385" y="629"/>
                </a:cxn>
                <a:cxn ang="0">
                  <a:pos x="341" y="702"/>
                </a:cxn>
                <a:cxn ang="0">
                  <a:pos x="261" y="861"/>
                </a:cxn>
                <a:cxn ang="0">
                  <a:pos x="190" y="1032"/>
                </a:cxn>
                <a:cxn ang="0">
                  <a:pos x="129" y="1214"/>
                </a:cxn>
                <a:cxn ang="0">
                  <a:pos x="80" y="1407"/>
                </a:cxn>
                <a:cxn ang="0">
                  <a:pos x="42" y="1608"/>
                </a:cxn>
                <a:cxn ang="0">
                  <a:pos x="15" y="1818"/>
                </a:cxn>
                <a:cxn ang="0">
                  <a:pos x="2" y="2034"/>
                </a:cxn>
                <a:cxn ang="0">
                  <a:pos x="0" y="2143"/>
                </a:cxn>
                <a:cxn ang="0">
                  <a:pos x="6" y="2362"/>
                </a:cxn>
                <a:cxn ang="0">
                  <a:pos x="27" y="2575"/>
                </a:cxn>
                <a:cxn ang="0">
                  <a:pos x="59" y="2781"/>
                </a:cxn>
                <a:cxn ang="0">
                  <a:pos x="102" y="2978"/>
                </a:cxn>
                <a:cxn ang="0">
                  <a:pos x="159" y="3166"/>
                </a:cxn>
                <a:cxn ang="0">
                  <a:pos x="224" y="3342"/>
                </a:cxn>
                <a:cxn ang="0">
                  <a:pos x="299" y="3508"/>
                </a:cxn>
                <a:cxn ang="0">
                  <a:pos x="363" y="3623"/>
                </a:cxn>
                <a:cxn ang="0">
                  <a:pos x="407" y="3695"/>
                </a:cxn>
                <a:cxn ang="0">
                  <a:pos x="454" y="3765"/>
                </a:cxn>
                <a:cxn ang="0">
                  <a:pos x="502" y="3830"/>
                </a:cxn>
                <a:cxn ang="0">
                  <a:pos x="554" y="3892"/>
                </a:cxn>
                <a:cxn ang="0">
                  <a:pos x="605" y="3950"/>
                </a:cxn>
                <a:cxn ang="0">
                  <a:pos x="660" y="4003"/>
                </a:cxn>
                <a:cxn ang="0">
                  <a:pos x="716" y="4053"/>
                </a:cxn>
                <a:cxn ang="0">
                  <a:pos x="773" y="4098"/>
                </a:cxn>
                <a:cxn ang="0">
                  <a:pos x="832" y="4139"/>
                </a:cxn>
                <a:cxn ang="0">
                  <a:pos x="892" y="4175"/>
                </a:cxn>
                <a:cxn ang="0">
                  <a:pos x="954" y="4206"/>
                </a:cxn>
                <a:cxn ang="0">
                  <a:pos x="1017" y="4232"/>
                </a:cxn>
                <a:cxn ang="0">
                  <a:pos x="1082" y="4255"/>
                </a:cxn>
                <a:cxn ang="0">
                  <a:pos x="1147" y="4271"/>
                </a:cxn>
                <a:cxn ang="0">
                  <a:pos x="1213" y="4281"/>
                </a:cxn>
                <a:cxn ang="0">
                  <a:pos x="1280" y="4287"/>
                </a:cxn>
                <a:cxn ang="0">
                  <a:pos x="1314" y="0"/>
                </a:cxn>
              </a:cxnLst>
              <a:rect l="0" t="0" r="r" b="b"/>
              <a:pathLst>
                <a:path w="1314" h="4287">
                  <a:moveTo>
                    <a:pt x="1314" y="0"/>
                  </a:moveTo>
                  <a:lnTo>
                    <a:pt x="1314" y="0"/>
                  </a:lnTo>
                  <a:lnTo>
                    <a:pt x="1280" y="1"/>
                  </a:lnTo>
                  <a:lnTo>
                    <a:pt x="1246" y="3"/>
                  </a:lnTo>
                  <a:lnTo>
                    <a:pt x="1213" y="7"/>
                  </a:lnTo>
                  <a:lnTo>
                    <a:pt x="1179" y="12"/>
                  </a:lnTo>
                  <a:lnTo>
                    <a:pt x="1147" y="18"/>
                  </a:lnTo>
                  <a:lnTo>
                    <a:pt x="1114" y="25"/>
                  </a:lnTo>
                  <a:lnTo>
                    <a:pt x="1082" y="34"/>
                  </a:lnTo>
                  <a:lnTo>
                    <a:pt x="1049" y="44"/>
                  </a:lnTo>
                  <a:lnTo>
                    <a:pt x="1017" y="54"/>
                  </a:lnTo>
                  <a:lnTo>
                    <a:pt x="986" y="68"/>
                  </a:lnTo>
                  <a:lnTo>
                    <a:pt x="954" y="81"/>
                  </a:lnTo>
                  <a:lnTo>
                    <a:pt x="923" y="96"/>
                  </a:lnTo>
                  <a:lnTo>
                    <a:pt x="892" y="112"/>
                  </a:lnTo>
                  <a:lnTo>
                    <a:pt x="861" y="130"/>
                  </a:lnTo>
                  <a:lnTo>
                    <a:pt x="832" y="149"/>
                  </a:lnTo>
                  <a:lnTo>
                    <a:pt x="802" y="168"/>
                  </a:lnTo>
                  <a:lnTo>
                    <a:pt x="773" y="189"/>
                  </a:lnTo>
                  <a:lnTo>
                    <a:pt x="744" y="211"/>
                  </a:lnTo>
                  <a:lnTo>
                    <a:pt x="716" y="235"/>
                  </a:lnTo>
                  <a:lnTo>
                    <a:pt x="688" y="259"/>
                  </a:lnTo>
                  <a:lnTo>
                    <a:pt x="660" y="284"/>
                  </a:lnTo>
                  <a:lnTo>
                    <a:pt x="632" y="310"/>
                  </a:lnTo>
                  <a:lnTo>
                    <a:pt x="605" y="339"/>
                  </a:lnTo>
                  <a:lnTo>
                    <a:pt x="579" y="367"/>
                  </a:lnTo>
                  <a:lnTo>
                    <a:pt x="554" y="396"/>
                  </a:lnTo>
                  <a:lnTo>
                    <a:pt x="527" y="426"/>
                  </a:lnTo>
                  <a:lnTo>
                    <a:pt x="502" y="457"/>
                  </a:lnTo>
                  <a:lnTo>
                    <a:pt x="478" y="489"/>
                  </a:lnTo>
                  <a:lnTo>
                    <a:pt x="454" y="523"/>
                  </a:lnTo>
                  <a:lnTo>
                    <a:pt x="431" y="558"/>
                  </a:lnTo>
                  <a:lnTo>
                    <a:pt x="407" y="592"/>
                  </a:lnTo>
                  <a:lnTo>
                    <a:pt x="385" y="629"/>
                  </a:lnTo>
                  <a:lnTo>
                    <a:pt x="363" y="666"/>
                  </a:lnTo>
                  <a:lnTo>
                    <a:pt x="341" y="702"/>
                  </a:lnTo>
                  <a:lnTo>
                    <a:pt x="299" y="781"/>
                  </a:lnTo>
                  <a:lnTo>
                    <a:pt x="261" y="861"/>
                  </a:lnTo>
                  <a:lnTo>
                    <a:pt x="224" y="945"/>
                  </a:lnTo>
                  <a:lnTo>
                    <a:pt x="190" y="1032"/>
                  </a:lnTo>
                  <a:lnTo>
                    <a:pt x="159" y="1123"/>
                  </a:lnTo>
                  <a:lnTo>
                    <a:pt x="129" y="1214"/>
                  </a:lnTo>
                  <a:lnTo>
                    <a:pt x="102" y="1309"/>
                  </a:lnTo>
                  <a:lnTo>
                    <a:pt x="80" y="1407"/>
                  </a:lnTo>
                  <a:lnTo>
                    <a:pt x="59" y="1506"/>
                  </a:lnTo>
                  <a:lnTo>
                    <a:pt x="42" y="1608"/>
                  </a:lnTo>
                  <a:lnTo>
                    <a:pt x="27" y="1711"/>
                  </a:lnTo>
                  <a:lnTo>
                    <a:pt x="15" y="1818"/>
                  </a:lnTo>
                  <a:lnTo>
                    <a:pt x="6" y="1925"/>
                  </a:lnTo>
                  <a:lnTo>
                    <a:pt x="2" y="2034"/>
                  </a:lnTo>
                  <a:lnTo>
                    <a:pt x="0" y="2143"/>
                  </a:lnTo>
                  <a:lnTo>
                    <a:pt x="0" y="2143"/>
                  </a:lnTo>
                  <a:lnTo>
                    <a:pt x="2" y="2254"/>
                  </a:lnTo>
                  <a:lnTo>
                    <a:pt x="6" y="2362"/>
                  </a:lnTo>
                  <a:lnTo>
                    <a:pt x="15" y="2470"/>
                  </a:lnTo>
                  <a:lnTo>
                    <a:pt x="27" y="2575"/>
                  </a:lnTo>
                  <a:lnTo>
                    <a:pt x="42" y="2679"/>
                  </a:lnTo>
                  <a:lnTo>
                    <a:pt x="59" y="2781"/>
                  </a:lnTo>
                  <a:lnTo>
                    <a:pt x="80" y="2880"/>
                  </a:lnTo>
                  <a:lnTo>
                    <a:pt x="102" y="2978"/>
                  </a:lnTo>
                  <a:lnTo>
                    <a:pt x="129" y="3073"/>
                  </a:lnTo>
                  <a:lnTo>
                    <a:pt x="159" y="3166"/>
                  </a:lnTo>
                  <a:lnTo>
                    <a:pt x="190" y="3256"/>
                  </a:lnTo>
                  <a:lnTo>
                    <a:pt x="224" y="3342"/>
                  </a:lnTo>
                  <a:lnTo>
                    <a:pt x="261" y="3426"/>
                  </a:lnTo>
                  <a:lnTo>
                    <a:pt x="299" y="3508"/>
                  </a:lnTo>
                  <a:lnTo>
                    <a:pt x="341" y="3584"/>
                  </a:lnTo>
                  <a:lnTo>
                    <a:pt x="363" y="3623"/>
                  </a:lnTo>
                  <a:lnTo>
                    <a:pt x="385" y="3660"/>
                  </a:lnTo>
                  <a:lnTo>
                    <a:pt x="407" y="3695"/>
                  </a:lnTo>
                  <a:lnTo>
                    <a:pt x="431" y="3731"/>
                  </a:lnTo>
                  <a:lnTo>
                    <a:pt x="454" y="3765"/>
                  </a:lnTo>
                  <a:lnTo>
                    <a:pt x="478" y="3798"/>
                  </a:lnTo>
                  <a:lnTo>
                    <a:pt x="502" y="3830"/>
                  </a:lnTo>
                  <a:lnTo>
                    <a:pt x="527" y="3861"/>
                  </a:lnTo>
                  <a:lnTo>
                    <a:pt x="554" y="3892"/>
                  </a:lnTo>
                  <a:lnTo>
                    <a:pt x="579" y="3922"/>
                  </a:lnTo>
                  <a:lnTo>
                    <a:pt x="605" y="3950"/>
                  </a:lnTo>
                  <a:lnTo>
                    <a:pt x="632" y="3977"/>
                  </a:lnTo>
                  <a:lnTo>
                    <a:pt x="660" y="4003"/>
                  </a:lnTo>
                  <a:lnTo>
                    <a:pt x="688" y="4028"/>
                  </a:lnTo>
                  <a:lnTo>
                    <a:pt x="716" y="4053"/>
                  </a:lnTo>
                  <a:lnTo>
                    <a:pt x="744" y="4076"/>
                  </a:lnTo>
                  <a:lnTo>
                    <a:pt x="773" y="4098"/>
                  </a:lnTo>
                  <a:lnTo>
                    <a:pt x="802" y="4119"/>
                  </a:lnTo>
                  <a:lnTo>
                    <a:pt x="832" y="4139"/>
                  </a:lnTo>
                  <a:lnTo>
                    <a:pt x="861" y="4157"/>
                  </a:lnTo>
                  <a:lnTo>
                    <a:pt x="892" y="4175"/>
                  </a:lnTo>
                  <a:lnTo>
                    <a:pt x="923" y="4191"/>
                  </a:lnTo>
                  <a:lnTo>
                    <a:pt x="954" y="4206"/>
                  </a:lnTo>
                  <a:lnTo>
                    <a:pt x="986" y="4221"/>
                  </a:lnTo>
                  <a:lnTo>
                    <a:pt x="1017" y="4232"/>
                  </a:lnTo>
                  <a:lnTo>
                    <a:pt x="1049" y="4244"/>
                  </a:lnTo>
                  <a:lnTo>
                    <a:pt x="1082" y="4255"/>
                  </a:lnTo>
                  <a:lnTo>
                    <a:pt x="1114" y="4264"/>
                  </a:lnTo>
                  <a:lnTo>
                    <a:pt x="1147" y="4271"/>
                  </a:lnTo>
                  <a:lnTo>
                    <a:pt x="1179" y="4277"/>
                  </a:lnTo>
                  <a:lnTo>
                    <a:pt x="1213" y="4281"/>
                  </a:lnTo>
                  <a:lnTo>
                    <a:pt x="1246" y="4284"/>
                  </a:lnTo>
                  <a:lnTo>
                    <a:pt x="1280" y="4287"/>
                  </a:lnTo>
                  <a:lnTo>
                    <a:pt x="1314" y="4287"/>
                  </a:lnTo>
                  <a:lnTo>
                    <a:pt x="1314" y="0"/>
                  </a:lnTo>
                  <a:close/>
                </a:path>
              </a:pathLst>
            </a:custGeom>
            <a:gradFill rotWithShape="0">
              <a:gsLst>
                <a:gs pos="0">
                  <a:srgbClr val="1F497D"/>
                </a:gs>
                <a:gs pos="100000">
                  <a:srgbClr val="1C3758"/>
                </a:gs>
              </a:gsLst>
              <a:lin ang="2700000" scaled="1"/>
            </a:gradFill>
            <a:ln w="9525">
              <a:noFill/>
              <a:miter lim="800000"/>
              <a:headEnd/>
              <a:tailEnd/>
            </a:ln>
          </p:spPr>
          <p:txBody>
            <a:bodyPr lIns="18288" tIns="18288" rIns="18288" bIns="18288" anchor="ctr" anchorCtr="1"/>
            <a:lstStyle/>
            <a:p>
              <a:pPr algn="ctr">
                <a:lnSpc>
                  <a:spcPct val="85000"/>
                </a:lnSpc>
                <a:spcBef>
                  <a:spcPct val="20000"/>
                </a:spcBef>
              </a:pPr>
              <a:endParaRPr lang="en-US" sz="1400" b="1">
                <a:solidFill>
                  <a:srgbClr val="FFFFFF"/>
                </a:solidFill>
                <a:latin typeface="Arial Narrow" pitchFamily="112" charset="0"/>
              </a:endParaRPr>
            </a:p>
          </p:txBody>
        </p:sp>
        <p:sp>
          <p:nvSpPr>
            <p:cNvPr id="19" name="Freeform 9"/>
            <p:cNvSpPr>
              <a:spLocks/>
            </p:cNvSpPr>
            <p:nvPr/>
          </p:nvSpPr>
          <p:spPr bwMode="auto">
            <a:xfrm>
              <a:off x="4572000" y="1066800"/>
              <a:ext cx="2196501" cy="4388908"/>
            </a:xfrm>
            <a:custGeom>
              <a:avLst/>
              <a:gdLst/>
              <a:ahLst/>
              <a:cxnLst>
                <a:cxn ang="0">
                  <a:pos x="0" y="0"/>
                </a:cxn>
                <a:cxn ang="0">
                  <a:pos x="0" y="4290"/>
                </a:cxn>
                <a:cxn ang="0">
                  <a:pos x="111" y="4287"/>
                </a:cxn>
                <a:cxn ang="0">
                  <a:pos x="274" y="4274"/>
                </a:cxn>
                <a:cxn ang="0">
                  <a:pos x="433" y="4247"/>
                </a:cxn>
                <a:cxn ang="0">
                  <a:pos x="587" y="4209"/>
                </a:cxn>
                <a:cxn ang="0">
                  <a:pos x="738" y="4160"/>
                </a:cxn>
                <a:cxn ang="0">
                  <a:pos x="883" y="4101"/>
                </a:cxn>
                <a:cxn ang="0">
                  <a:pos x="1024" y="4031"/>
                </a:cxn>
                <a:cxn ang="0">
                  <a:pos x="1157" y="3953"/>
                </a:cxn>
                <a:cxn ang="0">
                  <a:pos x="1284" y="3864"/>
                </a:cxn>
                <a:cxn ang="0">
                  <a:pos x="1404" y="3768"/>
                </a:cxn>
                <a:cxn ang="0">
                  <a:pos x="1518" y="3663"/>
                </a:cxn>
                <a:cxn ang="0">
                  <a:pos x="1623" y="3549"/>
                </a:cxn>
                <a:cxn ang="0">
                  <a:pos x="1719" y="3429"/>
                </a:cxn>
                <a:cxn ang="0">
                  <a:pos x="1808" y="3302"/>
                </a:cxn>
                <a:cxn ang="0">
                  <a:pos x="1888" y="3167"/>
                </a:cxn>
                <a:cxn ang="0">
                  <a:pos x="1956" y="3028"/>
                </a:cxn>
                <a:cxn ang="0">
                  <a:pos x="2016" y="2883"/>
                </a:cxn>
                <a:cxn ang="0">
                  <a:pos x="2065" y="2732"/>
                </a:cxn>
                <a:cxn ang="0">
                  <a:pos x="2102" y="2577"/>
                </a:cxn>
                <a:cxn ang="0">
                  <a:pos x="2129" y="2419"/>
                </a:cxn>
                <a:cxn ang="0">
                  <a:pos x="2144" y="2256"/>
                </a:cxn>
                <a:cxn ang="0">
                  <a:pos x="2147" y="2145"/>
                </a:cxn>
                <a:cxn ang="0">
                  <a:pos x="2139" y="1981"/>
                </a:cxn>
                <a:cxn ang="0">
                  <a:pos x="2122" y="1818"/>
                </a:cxn>
                <a:cxn ang="0">
                  <a:pos x="2090" y="1661"/>
                </a:cxn>
                <a:cxn ang="0">
                  <a:pos x="2049" y="1507"/>
                </a:cxn>
                <a:cxn ang="0">
                  <a:pos x="1997" y="1358"/>
                </a:cxn>
                <a:cxn ang="0">
                  <a:pos x="1935" y="1214"/>
                </a:cxn>
                <a:cxn ang="0">
                  <a:pos x="1861" y="1077"/>
                </a:cxn>
                <a:cxn ang="0">
                  <a:pos x="1780" y="945"/>
                </a:cxn>
                <a:cxn ang="0">
                  <a:pos x="1688" y="821"/>
                </a:cxn>
                <a:cxn ang="0">
                  <a:pos x="1589" y="703"/>
                </a:cxn>
                <a:cxn ang="0">
                  <a:pos x="1481" y="592"/>
                </a:cxn>
                <a:cxn ang="0">
                  <a:pos x="1366" y="489"/>
                </a:cxn>
                <a:cxn ang="0">
                  <a:pos x="1243" y="396"/>
                </a:cxn>
                <a:cxn ang="0">
                  <a:pos x="1113" y="310"/>
                </a:cxn>
                <a:cxn ang="0">
                  <a:pos x="978" y="235"/>
                </a:cxn>
                <a:cxn ang="0">
                  <a:pos x="836" y="168"/>
                </a:cxn>
                <a:cxn ang="0">
                  <a:pos x="689" y="112"/>
                </a:cxn>
                <a:cxn ang="0">
                  <a:pos x="537" y="68"/>
                </a:cxn>
                <a:cxn ang="0">
                  <a:pos x="380" y="34"/>
                </a:cxn>
                <a:cxn ang="0">
                  <a:pos x="220" y="12"/>
                </a:cxn>
                <a:cxn ang="0">
                  <a:pos x="56" y="0"/>
                </a:cxn>
              </a:cxnLst>
              <a:rect l="0" t="0" r="r" b="b"/>
              <a:pathLst>
                <a:path w="2147" h="4290">
                  <a:moveTo>
                    <a:pt x="0" y="0"/>
                  </a:moveTo>
                  <a:lnTo>
                    <a:pt x="0" y="0"/>
                  </a:lnTo>
                  <a:lnTo>
                    <a:pt x="0" y="0"/>
                  </a:lnTo>
                  <a:lnTo>
                    <a:pt x="0" y="4290"/>
                  </a:lnTo>
                  <a:lnTo>
                    <a:pt x="0" y="4290"/>
                  </a:lnTo>
                  <a:lnTo>
                    <a:pt x="0" y="4290"/>
                  </a:lnTo>
                  <a:lnTo>
                    <a:pt x="0" y="4290"/>
                  </a:lnTo>
                  <a:lnTo>
                    <a:pt x="56" y="4290"/>
                  </a:lnTo>
                  <a:lnTo>
                    <a:pt x="111" y="4287"/>
                  </a:lnTo>
                  <a:lnTo>
                    <a:pt x="166" y="4284"/>
                  </a:lnTo>
                  <a:lnTo>
                    <a:pt x="220" y="4280"/>
                  </a:lnTo>
                  <a:lnTo>
                    <a:pt x="274" y="4274"/>
                  </a:lnTo>
                  <a:lnTo>
                    <a:pt x="327" y="4267"/>
                  </a:lnTo>
                  <a:lnTo>
                    <a:pt x="380" y="4258"/>
                  </a:lnTo>
                  <a:lnTo>
                    <a:pt x="433" y="4247"/>
                  </a:lnTo>
                  <a:lnTo>
                    <a:pt x="485" y="4235"/>
                  </a:lnTo>
                  <a:lnTo>
                    <a:pt x="537" y="4224"/>
                  </a:lnTo>
                  <a:lnTo>
                    <a:pt x="587" y="4209"/>
                  </a:lnTo>
                  <a:lnTo>
                    <a:pt x="639" y="4194"/>
                  </a:lnTo>
                  <a:lnTo>
                    <a:pt x="689" y="4178"/>
                  </a:lnTo>
                  <a:lnTo>
                    <a:pt x="738" y="4160"/>
                  </a:lnTo>
                  <a:lnTo>
                    <a:pt x="787" y="4142"/>
                  </a:lnTo>
                  <a:lnTo>
                    <a:pt x="836" y="4122"/>
                  </a:lnTo>
                  <a:lnTo>
                    <a:pt x="883" y="4101"/>
                  </a:lnTo>
                  <a:lnTo>
                    <a:pt x="931" y="4079"/>
                  </a:lnTo>
                  <a:lnTo>
                    <a:pt x="978" y="4056"/>
                  </a:lnTo>
                  <a:lnTo>
                    <a:pt x="1024" y="4031"/>
                  </a:lnTo>
                  <a:lnTo>
                    <a:pt x="1068" y="4006"/>
                  </a:lnTo>
                  <a:lnTo>
                    <a:pt x="1113" y="3980"/>
                  </a:lnTo>
                  <a:lnTo>
                    <a:pt x="1157" y="3953"/>
                  </a:lnTo>
                  <a:lnTo>
                    <a:pt x="1200" y="3925"/>
                  </a:lnTo>
                  <a:lnTo>
                    <a:pt x="1243" y="3895"/>
                  </a:lnTo>
                  <a:lnTo>
                    <a:pt x="1284" y="3864"/>
                  </a:lnTo>
                  <a:lnTo>
                    <a:pt x="1326" y="3833"/>
                  </a:lnTo>
                  <a:lnTo>
                    <a:pt x="1366" y="3801"/>
                  </a:lnTo>
                  <a:lnTo>
                    <a:pt x="1404" y="3768"/>
                  </a:lnTo>
                  <a:lnTo>
                    <a:pt x="1442" y="3734"/>
                  </a:lnTo>
                  <a:lnTo>
                    <a:pt x="1481" y="3698"/>
                  </a:lnTo>
                  <a:lnTo>
                    <a:pt x="1518" y="3663"/>
                  </a:lnTo>
                  <a:lnTo>
                    <a:pt x="1553" y="3626"/>
                  </a:lnTo>
                  <a:lnTo>
                    <a:pt x="1589" y="3587"/>
                  </a:lnTo>
                  <a:lnTo>
                    <a:pt x="1623" y="3549"/>
                  </a:lnTo>
                  <a:lnTo>
                    <a:pt x="1656" y="3511"/>
                  </a:lnTo>
                  <a:lnTo>
                    <a:pt x="1688" y="3471"/>
                  </a:lnTo>
                  <a:lnTo>
                    <a:pt x="1719" y="3429"/>
                  </a:lnTo>
                  <a:lnTo>
                    <a:pt x="1750" y="3388"/>
                  </a:lnTo>
                  <a:lnTo>
                    <a:pt x="1780" y="3345"/>
                  </a:lnTo>
                  <a:lnTo>
                    <a:pt x="1808" y="3302"/>
                  </a:lnTo>
                  <a:lnTo>
                    <a:pt x="1836" y="3258"/>
                  </a:lnTo>
                  <a:lnTo>
                    <a:pt x="1861" y="3213"/>
                  </a:lnTo>
                  <a:lnTo>
                    <a:pt x="1888" y="3167"/>
                  </a:lnTo>
                  <a:lnTo>
                    <a:pt x="1911" y="3121"/>
                  </a:lnTo>
                  <a:lnTo>
                    <a:pt x="1935" y="3076"/>
                  </a:lnTo>
                  <a:lnTo>
                    <a:pt x="1956" y="3028"/>
                  </a:lnTo>
                  <a:lnTo>
                    <a:pt x="1978" y="2981"/>
                  </a:lnTo>
                  <a:lnTo>
                    <a:pt x="1997" y="2932"/>
                  </a:lnTo>
                  <a:lnTo>
                    <a:pt x="2016" y="2883"/>
                  </a:lnTo>
                  <a:lnTo>
                    <a:pt x="2033" y="2833"/>
                  </a:lnTo>
                  <a:lnTo>
                    <a:pt x="2049" y="2783"/>
                  </a:lnTo>
                  <a:lnTo>
                    <a:pt x="2065" y="2732"/>
                  </a:lnTo>
                  <a:lnTo>
                    <a:pt x="2079" y="2682"/>
                  </a:lnTo>
                  <a:lnTo>
                    <a:pt x="2090" y="2630"/>
                  </a:lnTo>
                  <a:lnTo>
                    <a:pt x="2102" y="2577"/>
                  </a:lnTo>
                  <a:lnTo>
                    <a:pt x="2113" y="2525"/>
                  </a:lnTo>
                  <a:lnTo>
                    <a:pt x="2122" y="2472"/>
                  </a:lnTo>
                  <a:lnTo>
                    <a:pt x="2129" y="2419"/>
                  </a:lnTo>
                  <a:lnTo>
                    <a:pt x="2135" y="2364"/>
                  </a:lnTo>
                  <a:lnTo>
                    <a:pt x="2139" y="2311"/>
                  </a:lnTo>
                  <a:lnTo>
                    <a:pt x="2144" y="2256"/>
                  </a:lnTo>
                  <a:lnTo>
                    <a:pt x="2145" y="2201"/>
                  </a:lnTo>
                  <a:lnTo>
                    <a:pt x="2147" y="2145"/>
                  </a:lnTo>
                  <a:lnTo>
                    <a:pt x="2147" y="2145"/>
                  </a:lnTo>
                  <a:lnTo>
                    <a:pt x="2145" y="2090"/>
                  </a:lnTo>
                  <a:lnTo>
                    <a:pt x="2144" y="2036"/>
                  </a:lnTo>
                  <a:lnTo>
                    <a:pt x="2139" y="1981"/>
                  </a:lnTo>
                  <a:lnTo>
                    <a:pt x="2135" y="1926"/>
                  </a:lnTo>
                  <a:lnTo>
                    <a:pt x="2129" y="1873"/>
                  </a:lnTo>
                  <a:lnTo>
                    <a:pt x="2122" y="1818"/>
                  </a:lnTo>
                  <a:lnTo>
                    <a:pt x="2113" y="1765"/>
                  </a:lnTo>
                  <a:lnTo>
                    <a:pt x="2102" y="1713"/>
                  </a:lnTo>
                  <a:lnTo>
                    <a:pt x="2090" y="1661"/>
                  </a:lnTo>
                  <a:lnTo>
                    <a:pt x="2079" y="1609"/>
                  </a:lnTo>
                  <a:lnTo>
                    <a:pt x="2065" y="1558"/>
                  </a:lnTo>
                  <a:lnTo>
                    <a:pt x="2049" y="1507"/>
                  </a:lnTo>
                  <a:lnTo>
                    <a:pt x="2033" y="1457"/>
                  </a:lnTo>
                  <a:lnTo>
                    <a:pt x="2016" y="1408"/>
                  </a:lnTo>
                  <a:lnTo>
                    <a:pt x="1997" y="1358"/>
                  </a:lnTo>
                  <a:lnTo>
                    <a:pt x="1978" y="1311"/>
                  </a:lnTo>
                  <a:lnTo>
                    <a:pt x="1956" y="1262"/>
                  </a:lnTo>
                  <a:lnTo>
                    <a:pt x="1935" y="1214"/>
                  </a:lnTo>
                  <a:lnTo>
                    <a:pt x="1911" y="1169"/>
                  </a:lnTo>
                  <a:lnTo>
                    <a:pt x="1888" y="1123"/>
                  </a:lnTo>
                  <a:lnTo>
                    <a:pt x="1861" y="1077"/>
                  </a:lnTo>
                  <a:lnTo>
                    <a:pt x="1836" y="1032"/>
                  </a:lnTo>
                  <a:lnTo>
                    <a:pt x="1808" y="990"/>
                  </a:lnTo>
                  <a:lnTo>
                    <a:pt x="1780" y="945"/>
                  </a:lnTo>
                  <a:lnTo>
                    <a:pt x="1750" y="904"/>
                  </a:lnTo>
                  <a:lnTo>
                    <a:pt x="1719" y="862"/>
                  </a:lnTo>
                  <a:lnTo>
                    <a:pt x="1688" y="821"/>
                  </a:lnTo>
                  <a:lnTo>
                    <a:pt x="1656" y="781"/>
                  </a:lnTo>
                  <a:lnTo>
                    <a:pt x="1623" y="741"/>
                  </a:lnTo>
                  <a:lnTo>
                    <a:pt x="1589" y="703"/>
                  </a:lnTo>
                  <a:lnTo>
                    <a:pt x="1553" y="666"/>
                  </a:lnTo>
                  <a:lnTo>
                    <a:pt x="1518" y="629"/>
                  </a:lnTo>
                  <a:lnTo>
                    <a:pt x="1481" y="592"/>
                  </a:lnTo>
                  <a:lnTo>
                    <a:pt x="1442" y="558"/>
                  </a:lnTo>
                  <a:lnTo>
                    <a:pt x="1404" y="524"/>
                  </a:lnTo>
                  <a:lnTo>
                    <a:pt x="1366" y="489"/>
                  </a:lnTo>
                  <a:lnTo>
                    <a:pt x="1326" y="457"/>
                  </a:lnTo>
                  <a:lnTo>
                    <a:pt x="1284" y="426"/>
                  </a:lnTo>
                  <a:lnTo>
                    <a:pt x="1243" y="396"/>
                  </a:lnTo>
                  <a:lnTo>
                    <a:pt x="1200" y="367"/>
                  </a:lnTo>
                  <a:lnTo>
                    <a:pt x="1157" y="337"/>
                  </a:lnTo>
                  <a:lnTo>
                    <a:pt x="1113" y="310"/>
                  </a:lnTo>
                  <a:lnTo>
                    <a:pt x="1068" y="284"/>
                  </a:lnTo>
                  <a:lnTo>
                    <a:pt x="1024" y="259"/>
                  </a:lnTo>
                  <a:lnTo>
                    <a:pt x="978" y="235"/>
                  </a:lnTo>
                  <a:lnTo>
                    <a:pt x="931" y="211"/>
                  </a:lnTo>
                  <a:lnTo>
                    <a:pt x="883" y="189"/>
                  </a:lnTo>
                  <a:lnTo>
                    <a:pt x="836" y="168"/>
                  </a:lnTo>
                  <a:lnTo>
                    <a:pt x="787" y="149"/>
                  </a:lnTo>
                  <a:lnTo>
                    <a:pt x="738" y="130"/>
                  </a:lnTo>
                  <a:lnTo>
                    <a:pt x="689" y="112"/>
                  </a:lnTo>
                  <a:lnTo>
                    <a:pt x="639" y="96"/>
                  </a:lnTo>
                  <a:lnTo>
                    <a:pt x="587" y="81"/>
                  </a:lnTo>
                  <a:lnTo>
                    <a:pt x="537" y="68"/>
                  </a:lnTo>
                  <a:lnTo>
                    <a:pt x="485" y="55"/>
                  </a:lnTo>
                  <a:lnTo>
                    <a:pt x="433" y="43"/>
                  </a:lnTo>
                  <a:lnTo>
                    <a:pt x="380" y="34"/>
                  </a:lnTo>
                  <a:lnTo>
                    <a:pt x="327" y="25"/>
                  </a:lnTo>
                  <a:lnTo>
                    <a:pt x="274" y="18"/>
                  </a:lnTo>
                  <a:lnTo>
                    <a:pt x="220" y="12"/>
                  </a:lnTo>
                  <a:lnTo>
                    <a:pt x="166" y="6"/>
                  </a:lnTo>
                  <a:lnTo>
                    <a:pt x="111" y="3"/>
                  </a:lnTo>
                  <a:lnTo>
                    <a:pt x="56" y="0"/>
                  </a:lnTo>
                  <a:lnTo>
                    <a:pt x="0" y="0"/>
                  </a:lnTo>
                  <a:lnTo>
                    <a:pt x="0" y="0"/>
                  </a:lnTo>
                  <a:close/>
                </a:path>
              </a:pathLst>
            </a:custGeom>
            <a:gradFill rotWithShape="0">
              <a:gsLst>
                <a:gs pos="0">
                  <a:srgbClr val="30639C"/>
                </a:gs>
                <a:gs pos="100000">
                  <a:srgbClr val="29507F"/>
                </a:gs>
              </a:gsLst>
              <a:lin ang="2700000" scaled="1"/>
            </a:gradFill>
            <a:ln w="9525">
              <a:noFill/>
              <a:miter lim="800000"/>
              <a:headEnd/>
              <a:tailEnd/>
            </a:ln>
          </p:spPr>
          <p:txBody>
            <a:bodyPr lIns="18288" tIns="18288" rIns="18288" bIns="18288" anchor="ctr" anchorCtr="1"/>
            <a:lstStyle/>
            <a:p>
              <a:pPr algn="ctr">
                <a:lnSpc>
                  <a:spcPct val="85000"/>
                </a:lnSpc>
                <a:spcBef>
                  <a:spcPct val="20000"/>
                </a:spcBef>
              </a:pPr>
              <a:endParaRPr lang="en-US" sz="1400" b="1">
                <a:solidFill>
                  <a:srgbClr val="FFFFFF"/>
                </a:solidFill>
                <a:latin typeface="Arial Narrow" pitchFamily="112" charset="0"/>
              </a:endParaRPr>
            </a:p>
          </p:txBody>
        </p:sp>
      </p:grpSp>
      <p:grpSp>
        <p:nvGrpSpPr>
          <p:cNvPr id="20" name="Group 30"/>
          <p:cNvGrpSpPr/>
          <p:nvPr/>
        </p:nvGrpSpPr>
        <p:grpSpPr>
          <a:xfrm>
            <a:off x="6812417" y="3749255"/>
            <a:ext cx="340846" cy="472470"/>
            <a:chOff x="3829362" y="1753581"/>
            <a:chExt cx="2173053" cy="3007644"/>
          </a:xfrm>
        </p:grpSpPr>
        <p:sp>
          <p:nvSpPr>
            <p:cNvPr id="21" name="Freeform 15"/>
            <p:cNvSpPr>
              <a:spLocks/>
            </p:cNvSpPr>
            <p:nvPr/>
          </p:nvSpPr>
          <p:spPr bwMode="auto">
            <a:xfrm>
              <a:off x="3829362" y="1753581"/>
              <a:ext cx="745418" cy="3007644"/>
            </a:xfrm>
            <a:custGeom>
              <a:avLst/>
              <a:gdLst/>
              <a:ahLst/>
              <a:cxnLst>
                <a:cxn ang="0">
                  <a:pos x="861" y="0"/>
                </a:cxn>
                <a:cxn ang="0">
                  <a:pos x="817" y="3"/>
                </a:cxn>
                <a:cxn ang="0">
                  <a:pos x="773" y="9"/>
                </a:cxn>
                <a:cxn ang="0">
                  <a:pos x="730" y="20"/>
                </a:cxn>
                <a:cxn ang="0">
                  <a:pos x="688" y="35"/>
                </a:cxn>
                <a:cxn ang="0">
                  <a:pos x="646" y="55"/>
                </a:cxn>
                <a:cxn ang="0">
                  <a:pos x="605" y="79"/>
                </a:cxn>
                <a:cxn ang="0">
                  <a:pos x="565" y="105"/>
                </a:cxn>
                <a:cxn ang="0">
                  <a:pos x="526" y="137"/>
                </a:cxn>
                <a:cxn ang="0">
                  <a:pos x="488" y="172"/>
                </a:cxn>
                <a:cxn ang="0">
                  <a:pos x="451" y="210"/>
                </a:cxn>
                <a:cxn ang="0">
                  <a:pos x="415" y="252"/>
                </a:cxn>
                <a:cxn ang="0">
                  <a:pos x="346" y="345"/>
                </a:cxn>
                <a:cxn ang="0">
                  <a:pos x="283" y="452"/>
                </a:cxn>
                <a:cxn ang="0">
                  <a:pos x="224" y="569"/>
                </a:cxn>
                <a:cxn ang="0">
                  <a:pos x="171" y="699"/>
                </a:cxn>
                <a:cxn ang="0">
                  <a:pos x="125" y="837"/>
                </a:cxn>
                <a:cxn ang="0">
                  <a:pos x="86" y="985"/>
                </a:cxn>
                <a:cxn ang="0">
                  <a:pos x="53" y="1140"/>
                </a:cxn>
                <a:cxn ang="0">
                  <a:pos x="28" y="1303"/>
                </a:cxn>
                <a:cxn ang="0">
                  <a:pos x="10" y="1472"/>
                </a:cxn>
                <a:cxn ang="0">
                  <a:pos x="2" y="1648"/>
                </a:cxn>
                <a:cxn ang="0">
                  <a:pos x="0" y="1737"/>
                </a:cxn>
                <a:cxn ang="0">
                  <a:pos x="5" y="1915"/>
                </a:cxn>
                <a:cxn ang="0">
                  <a:pos x="18" y="2087"/>
                </a:cxn>
                <a:cxn ang="0">
                  <a:pos x="39" y="2254"/>
                </a:cxn>
                <a:cxn ang="0">
                  <a:pos x="68" y="2413"/>
                </a:cxn>
                <a:cxn ang="0">
                  <a:pos x="104" y="2565"/>
                </a:cxn>
                <a:cxn ang="0">
                  <a:pos x="147" y="2709"/>
                </a:cxn>
                <a:cxn ang="0">
                  <a:pos x="197" y="2842"/>
                </a:cxn>
                <a:cxn ang="0">
                  <a:pos x="252" y="2966"/>
                </a:cxn>
                <a:cxn ang="0">
                  <a:pos x="314" y="3077"/>
                </a:cxn>
                <a:cxn ang="0">
                  <a:pos x="380" y="3178"/>
                </a:cxn>
                <a:cxn ang="0">
                  <a:pos x="433" y="3244"/>
                </a:cxn>
                <a:cxn ang="0">
                  <a:pos x="469" y="3284"/>
                </a:cxn>
                <a:cxn ang="0">
                  <a:pos x="507" y="3321"/>
                </a:cxn>
                <a:cxn ang="0">
                  <a:pos x="546" y="3353"/>
                </a:cxn>
                <a:cxn ang="0">
                  <a:pos x="585" y="3382"/>
                </a:cxn>
                <a:cxn ang="0">
                  <a:pos x="625" y="3408"/>
                </a:cxn>
                <a:cxn ang="0">
                  <a:pos x="666" y="3430"/>
                </a:cxn>
                <a:cxn ang="0">
                  <a:pos x="709" y="3447"/>
                </a:cxn>
                <a:cxn ang="0">
                  <a:pos x="751" y="3460"/>
                </a:cxn>
                <a:cxn ang="0">
                  <a:pos x="795" y="3469"/>
                </a:cxn>
                <a:cxn ang="0">
                  <a:pos x="839" y="3474"/>
                </a:cxn>
                <a:cxn ang="0">
                  <a:pos x="861" y="0"/>
                </a:cxn>
              </a:cxnLst>
              <a:rect l="0" t="0" r="r" b="b"/>
              <a:pathLst>
                <a:path w="861" h="3474">
                  <a:moveTo>
                    <a:pt x="861" y="0"/>
                  </a:moveTo>
                  <a:lnTo>
                    <a:pt x="861" y="0"/>
                  </a:lnTo>
                  <a:lnTo>
                    <a:pt x="839" y="1"/>
                  </a:lnTo>
                  <a:lnTo>
                    <a:pt x="817" y="3"/>
                  </a:lnTo>
                  <a:lnTo>
                    <a:pt x="795" y="5"/>
                  </a:lnTo>
                  <a:lnTo>
                    <a:pt x="773" y="9"/>
                  </a:lnTo>
                  <a:lnTo>
                    <a:pt x="751" y="14"/>
                  </a:lnTo>
                  <a:lnTo>
                    <a:pt x="730" y="20"/>
                  </a:lnTo>
                  <a:lnTo>
                    <a:pt x="709" y="28"/>
                  </a:lnTo>
                  <a:lnTo>
                    <a:pt x="688" y="35"/>
                  </a:lnTo>
                  <a:lnTo>
                    <a:pt x="666" y="45"/>
                  </a:lnTo>
                  <a:lnTo>
                    <a:pt x="646" y="55"/>
                  </a:lnTo>
                  <a:lnTo>
                    <a:pt x="625" y="67"/>
                  </a:lnTo>
                  <a:lnTo>
                    <a:pt x="605" y="79"/>
                  </a:lnTo>
                  <a:lnTo>
                    <a:pt x="585" y="92"/>
                  </a:lnTo>
                  <a:lnTo>
                    <a:pt x="565" y="105"/>
                  </a:lnTo>
                  <a:lnTo>
                    <a:pt x="546" y="121"/>
                  </a:lnTo>
                  <a:lnTo>
                    <a:pt x="526" y="137"/>
                  </a:lnTo>
                  <a:lnTo>
                    <a:pt x="507" y="154"/>
                  </a:lnTo>
                  <a:lnTo>
                    <a:pt x="488" y="172"/>
                  </a:lnTo>
                  <a:lnTo>
                    <a:pt x="469" y="191"/>
                  </a:lnTo>
                  <a:lnTo>
                    <a:pt x="451" y="210"/>
                  </a:lnTo>
                  <a:lnTo>
                    <a:pt x="433" y="231"/>
                  </a:lnTo>
                  <a:lnTo>
                    <a:pt x="415" y="252"/>
                  </a:lnTo>
                  <a:lnTo>
                    <a:pt x="380" y="297"/>
                  </a:lnTo>
                  <a:lnTo>
                    <a:pt x="346" y="345"/>
                  </a:lnTo>
                  <a:lnTo>
                    <a:pt x="314" y="398"/>
                  </a:lnTo>
                  <a:lnTo>
                    <a:pt x="283" y="452"/>
                  </a:lnTo>
                  <a:lnTo>
                    <a:pt x="252" y="509"/>
                  </a:lnTo>
                  <a:lnTo>
                    <a:pt x="224" y="569"/>
                  </a:lnTo>
                  <a:lnTo>
                    <a:pt x="197" y="632"/>
                  </a:lnTo>
                  <a:lnTo>
                    <a:pt x="171" y="699"/>
                  </a:lnTo>
                  <a:lnTo>
                    <a:pt x="147" y="766"/>
                  </a:lnTo>
                  <a:lnTo>
                    <a:pt x="125" y="837"/>
                  </a:lnTo>
                  <a:lnTo>
                    <a:pt x="104" y="909"/>
                  </a:lnTo>
                  <a:lnTo>
                    <a:pt x="86" y="985"/>
                  </a:lnTo>
                  <a:lnTo>
                    <a:pt x="68" y="1061"/>
                  </a:lnTo>
                  <a:lnTo>
                    <a:pt x="53" y="1140"/>
                  </a:lnTo>
                  <a:lnTo>
                    <a:pt x="39" y="1220"/>
                  </a:lnTo>
                  <a:lnTo>
                    <a:pt x="28" y="1303"/>
                  </a:lnTo>
                  <a:lnTo>
                    <a:pt x="18" y="1387"/>
                  </a:lnTo>
                  <a:lnTo>
                    <a:pt x="10" y="1472"/>
                  </a:lnTo>
                  <a:lnTo>
                    <a:pt x="5" y="1560"/>
                  </a:lnTo>
                  <a:lnTo>
                    <a:pt x="2" y="1648"/>
                  </a:lnTo>
                  <a:lnTo>
                    <a:pt x="0" y="1737"/>
                  </a:lnTo>
                  <a:lnTo>
                    <a:pt x="0" y="1737"/>
                  </a:lnTo>
                  <a:lnTo>
                    <a:pt x="2" y="1827"/>
                  </a:lnTo>
                  <a:lnTo>
                    <a:pt x="5" y="1915"/>
                  </a:lnTo>
                  <a:lnTo>
                    <a:pt x="10" y="2002"/>
                  </a:lnTo>
                  <a:lnTo>
                    <a:pt x="18" y="2087"/>
                  </a:lnTo>
                  <a:lnTo>
                    <a:pt x="28" y="2171"/>
                  </a:lnTo>
                  <a:lnTo>
                    <a:pt x="39" y="2254"/>
                  </a:lnTo>
                  <a:lnTo>
                    <a:pt x="53" y="2334"/>
                  </a:lnTo>
                  <a:lnTo>
                    <a:pt x="68" y="2413"/>
                  </a:lnTo>
                  <a:lnTo>
                    <a:pt x="86" y="2491"/>
                  </a:lnTo>
                  <a:lnTo>
                    <a:pt x="104" y="2565"/>
                  </a:lnTo>
                  <a:lnTo>
                    <a:pt x="125" y="2637"/>
                  </a:lnTo>
                  <a:lnTo>
                    <a:pt x="147" y="2709"/>
                  </a:lnTo>
                  <a:lnTo>
                    <a:pt x="171" y="2776"/>
                  </a:lnTo>
                  <a:lnTo>
                    <a:pt x="197" y="2842"/>
                  </a:lnTo>
                  <a:lnTo>
                    <a:pt x="224" y="2906"/>
                  </a:lnTo>
                  <a:lnTo>
                    <a:pt x="252" y="2966"/>
                  </a:lnTo>
                  <a:lnTo>
                    <a:pt x="283" y="3022"/>
                  </a:lnTo>
                  <a:lnTo>
                    <a:pt x="314" y="3077"/>
                  </a:lnTo>
                  <a:lnTo>
                    <a:pt x="346" y="3129"/>
                  </a:lnTo>
                  <a:lnTo>
                    <a:pt x="380" y="3178"/>
                  </a:lnTo>
                  <a:lnTo>
                    <a:pt x="415" y="3223"/>
                  </a:lnTo>
                  <a:lnTo>
                    <a:pt x="433" y="3244"/>
                  </a:lnTo>
                  <a:lnTo>
                    <a:pt x="451" y="3264"/>
                  </a:lnTo>
                  <a:lnTo>
                    <a:pt x="469" y="3284"/>
                  </a:lnTo>
                  <a:lnTo>
                    <a:pt x="488" y="3303"/>
                  </a:lnTo>
                  <a:lnTo>
                    <a:pt x="507" y="3321"/>
                  </a:lnTo>
                  <a:lnTo>
                    <a:pt x="526" y="3337"/>
                  </a:lnTo>
                  <a:lnTo>
                    <a:pt x="546" y="3353"/>
                  </a:lnTo>
                  <a:lnTo>
                    <a:pt x="565" y="3368"/>
                  </a:lnTo>
                  <a:lnTo>
                    <a:pt x="585" y="3382"/>
                  </a:lnTo>
                  <a:lnTo>
                    <a:pt x="605" y="3396"/>
                  </a:lnTo>
                  <a:lnTo>
                    <a:pt x="625" y="3408"/>
                  </a:lnTo>
                  <a:lnTo>
                    <a:pt x="646" y="3420"/>
                  </a:lnTo>
                  <a:lnTo>
                    <a:pt x="666" y="3430"/>
                  </a:lnTo>
                  <a:lnTo>
                    <a:pt x="688" y="3439"/>
                  </a:lnTo>
                  <a:lnTo>
                    <a:pt x="709" y="3447"/>
                  </a:lnTo>
                  <a:lnTo>
                    <a:pt x="730" y="3454"/>
                  </a:lnTo>
                  <a:lnTo>
                    <a:pt x="751" y="3460"/>
                  </a:lnTo>
                  <a:lnTo>
                    <a:pt x="773" y="3465"/>
                  </a:lnTo>
                  <a:lnTo>
                    <a:pt x="795" y="3469"/>
                  </a:lnTo>
                  <a:lnTo>
                    <a:pt x="817" y="3471"/>
                  </a:lnTo>
                  <a:lnTo>
                    <a:pt x="839" y="3474"/>
                  </a:lnTo>
                  <a:lnTo>
                    <a:pt x="861" y="3474"/>
                  </a:lnTo>
                  <a:lnTo>
                    <a:pt x="861" y="0"/>
                  </a:lnTo>
                  <a:close/>
                </a:path>
              </a:pathLst>
            </a:custGeom>
            <a:gradFill rotWithShape="0">
              <a:gsLst>
                <a:gs pos="0">
                  <a:srgbClr val="5E7DB6"/>
                </a:gs>
                <a:gs pos="100000">
                  <a:srgbClr val="264B78"/>
                </a:gs>
              </a:gsLst>
              <a:lin ang="2700000" scaled="1"/>
            </a:gradFill>
            <a:ln w="9525">
              <a:noFill/>
              <a:miter lim="800000"/>
              <a:headEnd/>
              <a:tailEnd/>
            </a:ln>
          </p:spPr>
          <p:txBody>
            <a:bodyPr lIns="18288" tIns="18288" rIns="18288" bIns="18288" anchor="ctr" anchorCtr="1"/>
            <a:lstStyle/>
            <a:p>
              <a:pPr algn="ctr">
                <a:lnSpc>
                  <a:spcPct val="85000"/>
                </a:lnSpc>
                <a:spcBef>
                  <a:spcPct val="20000"/>
                </a:spcBef>
              </a:pPr>
              <a:endParaRPr lang="en-US" sz="1400" b="1">
                <a:solidFill>
                  <a:srgbClr val="FFFFFF"/>
                </a:solidFill>
                <a:latin typeface="Arial Narrow" pitchFamily="112" charset="0"/>
              </a:endParaRPr>
            </a:p>
          </p:txBody>
        </p:sp>
        <p:sp>
          <p:nvSpPr>
            <p:cNvPr id="22" name="Freeform 16"/>
            <p:cNvSpPr>
              <a:spLocks/>
            </p:cNvSpPr>
            <p:nvPr/>
          </p:nvSpPr>
          <p:spPr bwMode="auto">
            <a:xfrm>
              <a:off x="4574780" y="1753581"/>
              <a:ext cx="1427635" cy="3007644"/>
            </a:xfrm>
            <a:custGeom>
              <a:avLst/>
              <a:gdLst/>
              <a:ahLst/>
              <a:cxnLst>
                <a:cxn ang="0">
                  <a:pos x="0" y="0"/>
                </a:cxn>
                <a:cxn ang="0">
                  <a:pos x="1" y="3474"/>
                </a:cxn>
                <a:cxn ang="0">
                  <a:pos x="85" y="3472"/>
                </a:cxn>
                <a:cxn ang="0">
                  <a:pos x="210" y="3460"/>
                </a:cxn>
                <a:cxn ang="0">
                  <a:pos x="333" y="3439"/>
                </a:cxn>
                <a:cxn ang="0">
                  <a:pos x="451" y="3408"/>
                </a:cxn>
                <a:cxn ang="0">
                  <a:pos x="568" y="3368"/>
                </a:cxn>
                <a:cxn ang="0">
                  <a:pos x="678" y="3321"/>
                </a:cxn>
                <a:cxn ang="0">
                  <a:pos x="786" y="3264"/>
                </a:cxn>
                <a:cxn ang="0">
                  <a:pos x="889" y="3200"/>
                </a:cxn>
                <a:cxn ang="0">
                  <a:pos x="986" y="3129"/>
                </a:cxn>
                <a:cxn ang="0">
                  <a:pos x="1079" y="3051"/>
                </a:cxn>
                <a:cxn ang="0">
                  <a:pos x="1166" y="2966"/>
                </a:cxn>
                <a:cxn ang="0">
                  <a:pos x="1246" y="2874"/>
                </a:cxn>
                <a:cxn ang="0">
                  <a:pos x="1321" y="2776"/>
                </a:cxn>
                <a:cxn ang="0">
                  <a:pos x="1389" y="2674"/>
                </a:cxn>
                <a:cxn ang="0">
                  <a:pos x="1449" y="2566"/>
                </a:cxn>
                <a:cxn ang="0">
                  <a:pos x="1502" y="2452"/>
                </a:cxn>
                <a:cxn ang="0">
                  <a:pos x="1548" y="2335"/>
                </a:cxn>
                <a:cxn ang="0">
                  <a:pos x="1586" y="2212"/>
                </a:cxn>
                <a:cxn ang="0">
                  <a:pos x="1615" y="2087"/>
                </a:cxn>
                <a:cxn ang="0">
                  <a:pos x="1635" y="1959"/>
                </a:cxn>
                <a:cxn ang="0">
                  <a:pos x="1646" y="1827"/>
                </a:cxn>
                <a:cxn ang="0">
                  <a:pos x="1649" y="1737"/>
                </a:cxn>
                <a:cxn ang="0">
                  <a:pos x="1643" y="1604"/>
                </a:cxn>
                <a:cxn ang="0">
                  <a:pos x="1628" y="1472"/>
                </a:cxn>
                <a:cxn ang="0">
                  <a:pos x="1606" y="1344"/>
                </a:cxn>
                <a:cxn ang="0">
                  <a:pos x="1573" y="1220"/>
                </a:cxn>
                <a:cxn ang="0">
                  <a:pos x="1533" y="1100"/>
                </a:cxn>
                <a:cxn ang="0">
                  <a:pos x="1485" y="985"/>
                </a:cxn>
                <a:cxn ang="0">
                  <a:pos x="1429" y="873"/>
                </a:cxn>
                <a:cxn ang="0">
                  <a:pos x="1366" y="766"/>
                </a:cxn>
                <a:cxn ang="0">
                  <a:pos x="1296" y="665"/>
                </a:cxn>
                <a:cxn ang="0">
                  <a:pos x="1220" y="569"/>
                </a:cxn>
                <a:cxn ang="0">
                  <a:pos x="1137" y="480"/>
                </a:cxn>
                <a:cxn ang="0">
                  <a:pos x="1048" y="396"/>
                </a:cxn>
                <a:cxn ang="0">
                  <a:pos x="954" y="321"/>
                </a:cxn>
                <a:cxn ang="0">
                  <a:pos x="855" y="252"/>
                </a:cxn>
                <a:cxn ang="0">
                  <a:pos x="751" y="191"/>
                </a:cxn>
                <a:cxn ang="0">
                  <a:pos x="642" y="137"/>
                </a:cxn>
                <a:cxn ang="0">
                  <a:pos x="529" y="92"/>
                </a:cxn>
                <a:cxn ang="0">
                  <a:pos x="412" y="55"/>
                </a:cxn>
                <a:cxn ang="0">
                  <a:pos x="292" y="28"/>
                </a:cxn>
                <a:cxn ang="0">
                  <a:pos x="169" y="9"/>
                </a:cxn>
                <a:cxn ang="0">
                  <a:pos x="43" y="0"/>
                </a:cxn>
              </a:cxnLst>
              <a:rect l="0" t="0" r="r" b="b"/>
              <a:pathLst>
                <a:path w="1649" h="3474">
                  <a:moveTo>
                    <a:pt x="1" y="0"/>
                  </a:moveTo>
                  <a:lnTo>
                    <a:pt x="1" y="0"/>
                  </a:lnTo>
                  <a:lnTo>
                    <a:pt x="0" y="0"/>
                  </a:lnTo>
                  <a:lnTo>
                    <a:pt x="0" y="3474"/>
                  </a:lnTo>
                  <a:lnTo>
                    <a:pt x="0" y="3474"/>
                  </a:lnTo>
                  <a:lnTo>
                    <a:pt x="1" y="3474"/>
                  </a:lnTo>
                  <a:lnTo>
                    <a:pt x="1" y="3474"/>
                  </a:lnTo>
                  <a:lnTo>
                    <a:pt x="43" y="3474"/>
                  </a:lnTo>
                  <a:lnTo>
                    <a:pt x="85" y="3472"/>
                  </a:lnTo>
                  <a:lnTo>
                    <a:pt x="127" y="3469"/>
                  </a:lnTo>
                  <a:lnTo>
                    <a:pt x="169" y="3465"/>
                  </a:lnTo>
                  <a:lnTo>
                    <a:pt x="210" y="3460"/>
                  </a:lnTo>
                  <a:lnTo>
                    <a:pt x="252" y="3454"/>
                  </a:lnTo>
                  <a:lnTo>
                    <a:pt x="292" y="3447"/>
                  </a:lnTo>
                  <a:lnTo>
                    <a:pt x="333" y="3439"/>
                  </a:lnTo>
                  <a:lnTo>
                    <a:pt x="372" y="3430"/>
                  </a:lnTo>
                  <a:lnTo>
                    <a:pt x="412" y="3420"/>
                  </a:lnTo>
                  <a:lnTo>
                    <a:pt x="451" y="3408"/>
                  </a:lnTo>
                  <a:lnTo>
                    <a:pt x="490" y="3396"/>
                  </a:lnTo>
                  <a:lnTo>
                    <a:pt x="529" y="3383"/>
                  </a:lnTo>
                  <a:lnTo>
                    <a:pt x="568" y="3368"/>
                  </a:lnTo>
                  <a:lnTo>
                    <a:pt x="605" y="3353"/>
                  </a:lnTo>
                  <a:lnTo>
                    <a:pt x="642" y="3338"/>
                  </a:lnTo>
                  <a:lnTo>
                    <a:pt x="678" y="3321"/>
                  </a:lnTo>
                  <a:lnTo>
                    <a:pt x="714" y="3303"/>
                  </a:lnTo>
                  <a:lnTo>
                    <a:pt x="751" y="3284"/>
                  </a:lnTo>
                  <a:lnTo>
                    <a:pt x="786" y="3264"/>
                  </a:lnTo>
                  <a:lnTo>
                    <a:pt x="821" y="3244"/>
                  </a:lnTo>
                  <a:lnTo>
                    <a:pt x="855" y="3223"/>
                  </a:lnTo>
                  <a:lnTo>
                    <a:pt x="889" y="3200"/>
                  </a:lnTo>
                  <a:lnTo>
                    <a:pt x="921" y="3178"/>
                  </a:lnTo>
                  <a:lnTo>
                    <a:pt x="954" y="3154"/>
                  </a:lnTo>
                  <a:lnTo>
                    <a:pt x="986" y="3129"/>
                  </a:lnTo>
                  <a:lnTo>
                    <a:pt x="1018" y="3104"/>
                  </a:lnTo>
                  <a:lnTo>
                    <a:pt x="1048" y="3077"/>
                  </a:lnTo>
                  <a:lnTo>
                    <a:pt x="1079" y="3051"/>
                  </a:lnTo>
                  <a:lnTo>
                    <a:pt x="1108" y="3024"/>
                  </a:lnTo>
                  <a:lnTo>
                    <a:pt x="1137" y="2995"/>
                  </a:lnTo>
                  <a:lnTo>
                    <a:pt x="1166" y="2966"/>
                  </a:lnTo>
                  <a:lnTo>
                    <a:pt x="1193" y="2936"/>
                  </a:lnTo>
                  <a:lnTo>
                    <a:pt x="1220" y="2906"/>
                  </a:lnTo>
                  <a:lnTo>
                    <a:pt x="1246" y="2874"/>
                  </a:lnTo>
                  <a:lnTo>
                    <a:pt x="1272" y="2842"/>
                  </a:lnTo>
                  <a:lnTo>
                    <a:pt x="1296" y="2809"/>
                  </a:lnTo>
                  <a:lnTo>
                    <a:pt x="1321" y="2776"/>
                  </a:lnTo>
                  <a:lnTo>
                    <a:pt x="1344" y="2743"/>
                  </a:lnTo>
                  <a:lnTo>
                    <a:pt x="1366" y="2709"/>
                  </a:lnTo>
                  <a:lnTo>
                    <a:pt x="1389" y="2674"/>
                  </a:lnTo>
                  <a:lnTo>
                    <a:pt x="1409" y="2639"/>
                  </a:lnTo>
                  <a:lnTo>
                    <a:pt x="1429" y="2602"/>
                  </a:lnTo>
                  <a:lnTo>
                    <a:pt x="1449" y="2566"/>
                  </a:lnTo>
                  <a:lnTo>
                    <a:pt x="1468" y="2528"/>
                  </a:lnTo>
                  <a:lnTo>
                    <a:pt x="1485" y="2491"/>
                  </a:lnTo>
                  <a:lnTo>
                    <a:pt x="1502" y="2452"/>
                  </a:lnTo>
                  <a:lnTo>
                    <a:pt x="1518" y="2413"/>
                  </a:lnTo>
                  <a:lnTo>
                    <a:pt x="1533" y="2374"/>
                  </a:lnTo>
                  <a:lnTo>
                    <a:pt x="1548" y="2335"/>
                  </a:lnTo>
                  <a:lnTo>
                    <a:pt x="1562" y="2295"/>
                  </a:lnTo>
                  <a:lnTo>
                    <a:pt x="1573" y="2254"/>
                  </a:lnTo>
                  <a:lnTo>
                    <a:pt x="1586" y="2212"/>
                  </a:lnTo>
                  <a:lnTo>
                    <a:pt x="1596" y="2171"/>
                  </a:lnTo>
                  <a:lnTo>
                    <a:pt x="1606" y="2129"/>
                  </a:lnTo>
                  <a:lnTo>
                    <a:pt x="1615" y="2087"/>
                  </a:lnTo>
                  <a:lnTo>
                    <a:pt x="1622" y="2044"/>
                  </a:lnTo>
                  <a:lnTo>
                    <a:pt x="1628" y="2002"/>
                  </a:lnTo>
                  <a:lnTo>
                    <a:pt x="1635" y="1959"/>
                  </a:lnTo>
                  <a:lnTo>
                    <a:pt x="1640" y="1915"/>
                  </a:lnTo>
                  <a:lnTo>
                    <a:pt x="1643" y="1871"/>
                  </a:lnTo>
                  <a:lnTo>
                    <a:pt x="1646" y="1827"/>
                  </a:lnTo>
                  <a:lnTo>
                    <a:pt x="1647" y="1782"/>
                  </a:lnTo>
                  <a:lnTo>
                    <a:pt x="1649" y="1737"/>
                  </a:lnTo>
                  <a:lnTo>
                    <a:pt x="1649" y="1737"/>
                  </a:lnTo>
                  <a:lnTo>
                    <a:pt x="1647" y="1692"/>
                  </a:lnTo>
                  <a:lnTo>
                    <a:pt x="1646" y="1648"/>
                  </a:lnTo>
                  <a:lnTo>
                    <a:pt x="1643" y="1604"/>
                  </a:lnTo>
                  <a:lnTo>
                    <a:pt x="1640" y="1560"/>
                  </a:lnTo>
                  <a:lnTo>
                    <a:pt x="1635" y="1516"/>
                  </a:lnTo>
                  <a:lnTo>
                    <a:pt x="1628" y="1472"/>
                  </a:lnTo>
                  <a:lnTo>
                    <a:pt x="1622" y="1430"/>
                  </a:lnTo>
                  <a:lnTo>
                    <a:pt x="1615" y="1387"/>
                  </a:lnTo>
                  <a:lnTo>
                    <a:pt x="1606" y="1344"/>
                  </a:lnTo>
                  <a:lnTo>
                    <a:pt x="1596" y="1303"/>
                  </a:lnTo>
                  <a:lnTo>
                    <a:pt x="1586" y="1262"/>
                  </a:lnTo>
                  <a:lnTo>
                    <a:pt x="1573" y="1220"/>
                  </a:lnTo>
                  <a:lnTo>
                    <a:pt x="1562" y="1180"/>
                  </a:lnTo>
                  <a:lnTo>
                    <a:pt x="1548" y="1140"/>
                  </a:lnTo>
                  <a:lnTo>
                    <a:pt x="1533" y="1100"/>
                  </a:lnTo>
                  <a:lnTo>
                    <a:pt x="1518" y="1061"/>
                  </a:lnTo>
                  <a:lnTo>
                    <a:pt x="1502" y="1022"/>
                  </a:lnTo>
                  <a:lnTo>
                    <a:pt x="1485" y="985"/>
                  </a:lnTo>
                  <a:lnTo>
                    <a:pt x="1468" y="947"/>
                  </a:lnTo>
                  <a:lnTo>
                    <a:pt x="1449" y="909"/>
                  </a:lnTo>
                  <a:lnTo>
                    <a:pt x="1429" y="873"/>
                  </a:lnTo>
                  <a:lnTo>
                    <a:pt x="1409" y="837"/>
                  </a:lnTo>
                  <a:lnTo>
                    <a:pt x="1389" y="801"/>
                  </a:lnTo>
                  <a:lnTo>
                    <a:pt x="1366" y="766"/>
                  </a:lnTo>
                  <a:lnTo>
                    <a:pt x="1344" y="731"/>
                  </a:lnTo>
                  <a:lnTo>
                    <a:pt x="1321" y="697"/>
                  </a:lnTo>
                  <a:lnTo>
                    <a:pt x="1296" y="665"/>
                  </a:lnTo>
                  <a:lnTo>
                    <a:pt x="1272" y="632"/>
                  </a:lnTo>
                  <a:lnTo>
                    <a:pt x="1246" y="601"/>
                  </a:lnTo>
                  <a:lnTo>
                    <a:pt x="1220" y="569"/>
                  </a:lnTo>
                  <a:lnTo>
                    <a:pt x="1193" y="539"/>
                  </a:lnTo>
                  <a:lnTo>
                    <a:pt x="1166" y="509"/>
                  </a:lnTo>
                  <a:lnTo>
                    <a:pt x="1137" y="480"/>
                  </a:lnTo>
                  <a:lnTo>
                    <a:pt x="1108" y="452"/>
                  </a:lnTo>
                  <a:lnTo>
                    <a:pt x="1079" y="424"/>
                  </a:lnTo>
                  <a:lnTo>
                    <a:pt x="1048" y="396"/>
                  </a:lnTo>
                  <a:lnTo>
                    <a:pt x="1018" y="370"/>
                  </a:lnTo>
                  <a:lnTo>
                    <a:pt x="986" y="345"/>
                  </a:lnTo>
                  <a:lnTo>
                    <a:pt x="954" y="321"/>
                  </a:lnTo>
                  <a:lnTo>
                    <a:pt x="921" y="297"/>
                  </a:lnTo>
                  <a:lnTo>
                    <a:pt x="889" y="274"/>
                  </a:lnTo>
                  <a:lnTo>
                    <a:pt x="855" y="252"/>
                  </a:lnTo>
                  <a:lnTo>
                    <a:pt x="821" y="231"/>
                  </a:lnTo>
                  <a:lnTo>
                    <a:pt x="786" y="210"/>
                  </a:lnTo>
                  <a:lnTo>
                    <a:pt x="751" y="191"/>
                  </a:lnTo>
                  <a:lnTo>
                    <a:pt x="714" y="172"/>
                  </a:lnTo>
                  <a:lnTo>
                    <a:pt x="678" y="153"/>
                  </a:lnTo>
                  <a:lnTo>
                    <a:pt x="642" y="137"/>
                  </a:lnTo>
                  <a:lnTo>
                    <a:pt x="605" y="121"/>
                  </a:lnTo>
                  <a:lnTo>
                    <a:pt x="568" y="105"/>
                  </a:lnTo>
                  <a:lnTo>
                    <a:pt x="529" y="92"/>
                  </a:lnTo>
                  <a:lnTo>
                    <a:pt x="490" y="78"/>
                  </a:lnTo>
                  <a:lnTo>
                    <a:pt x="451" y="67"/>
                  </a:lnTo>
                  <a:lnTo>
                    <a:pt x="412" y="55"/>
                  </a:lnTo>
                  <a:lnTo>
                    <a:pt x="372" y="44"/>
                  </a:lnTo>
                  <a:lnTo>
                    <a:pt x="333" y="35"/>
                  </a:lnTo>
                  <a:lnTo>
                    <a:pt x="292" y="28"/>
                  </a:lnTo>
                  <a:lnTo>
                    <a:pt x="252" y="20"/>
                  </a:lnTo>
                  <a:lnTo>
                    <a:pt x="210" y="14"/>
                  </a:lnTo>
                  <a:lnTo>
                    <a:pt x="169" y="9"/>
                  </a:lnTo>
                  <a:lnTo>
                    <a:pt x="127" y="5"/>
                  </a:lnTo>
                  <a:lnTo>
                    <a:pt x="85" y="3"/>
                  </a:lnTo>
                  <a:lnTo>
                    <a:pt x="43" y="0"/>
                  </a:lnTo>
                  <a:lnTo>
                    <a:pt x="1" y="0"/>
                  </a:lnTo>
                  <a:lnTo>
                    <a:pt x="1" y="0"/>
                  </a:lnTo>
                  <a:close/>
                </a:path>
              </a:pathLst>
            </a:custGeom>
            <a:gradFill flip="none" rotWithShape="1">
              <a:gsLst>
                <a:gs pos="47000">
                  <a:srgbClr val="84AAD8"/>
                </a:gs>
                <a:gs pos="100000">
                  <a:srgbClr val="4B82C5"/>
                </a:gs>
              </a:gsLst>
              <a:lin ang="10200000" scaled="0"/>
              <a:tileRect/>
            </a:gradFill>
            <a:ln w="9525">
              <a:noFill/>
              <a:miter lim="800000"/>
              <a:headEnd/>
              <a:tailEnd/>
            </a:ln>
          </p:spPr>
          <p:txBody>
            <a:bodyPr lIns="18288" tIns="18288" rIns="18288" bIns="18288" anchor="ctr" anchorCtr="1"/>
            <a:lstStyle/>
            <a:p>
              <a:pPr algn="ctr">
                <a:lnSpc>
                  <a:spcPct val="85000"/>
                </a:lnSpc>
                <a:spcBef>
                  <a:spcPct val="20000"/>
                </a:spcBef>
              </a:pPr>
              <a:endParaRPr lang="en-US" sz="1400" b="1">
                <a:solidFill>
                  <a:srgbClr val="000000"/>
                </a:solidFill>
                <a:latin typeface="Arial Narrow" pitchFamily="112" charset="0"/>
              </a:endParaRPr>
            </a:p>
          </p:txBody>
        </p:sp>
      </p:grpSp>
      <p:sp>
        <p:nvSpPr>
          <p:cNvPr id="23" name="Freeform 19"/>
          <p:cNvSpPr>
            <a:spLocks/>
          </p:cNvSpPr>
          <p:nvPr/>
        </p:nvSpPr>
        <p:spPr bwMode="auto">
          <a:xfrm>
            <a:off x="6890092" y="3865264"/>
            <a:ext cx="39381" cy="240587"/>
          </a:xfrm>
          <a:custGeom>
            <a:avLst/>
            <a:gdLst/>
            <a:ahLst/>
            <a:cxnLst>
              <a:cxn ang="0">
                <a:pos x="290" y="0"/>
              </a:cxn>
              <a:cxn ang="0">
                <a:pos x="290" y="0"/>
              </a:cxn>
              <a:cxn ang="0">
                <a:pos x="275" y="1"/>
              </a:cxn>
              <a:cxn ang="0">
                <a:pos x="260" y="4"/>
              </a:cxn>
              <a:cxn ang="0">
                <a:pos x="245" y="10"/>
              </a:cxn>
              <a:cxn ang="0">
                <a:pos x="231" y="17"/>
              </a:cxn>
              <a:cxn ang="0">
                <a:pos x="217" y="27"/>
              </a:cxn>
              <a:cxn ang="0">
                <a:pos x="203" y="39"/>
              </a:cxn>
              <a:cxn ang="0">
                <a:pos x="190" y="53"/>
              </a:cxn>
              <a:cxn ang="0">
                <a:pos x="177" y="69"/>
              </a:cxn>
              <a:cxn ang="0">
                <a:pos x="163" y="86"/>
              </a:cxn>
              <a:cxn ang="0">
                <a:pos x="151" y="106"/>
              </a:cxn>
              <a:cxn ang="0">
                <a:pos x="139" y="128"/>
              </a:cxn>
              <a:cxn ang="0">
                <a:pos x="127" y="150"/>
              </a:cxn>
              <a:cxn ang="0">
                <a:pos x="116" y="175"/>
              </a:cxn>
              <a:cxn ang="0">
                <a:pos x="106" y="202"/>
              </a:cxn>
              <a:cxn ang="0">
                <a:pos x="94" y="229"/>
              </a:cxn>
              <a:cxn ang="0">
                <a:pos x="84" y="258"/>
              </a:cxn>
              <a:cxn ang="0">
                <a:pos x="75" y="290"/>
              </a:cxn>
              <a:cxn ang="0">
                <a:pos x="65" y="321"/>
              </a:cxn>
              <a:cxn ang="0">
                <a:pos x="57" y="355"/>
              </a:cxn>
              <a:cxn ang="0">
                <a:pos x="49" y="390"/>
              </a:cxn>
              <a:cxn ang="0">
                <a:pos x="42" y="425"/>
              </a:cxn>
              <a:cxn ang="0">
                <a:pos x="34" y="463"/>
              </a:cxn>
              <a:cxn ang="0">
                <a:pos x="28" y="500"/>
              </a:cxn>
              <a:cxn ang="0">
                <a:pos x="23" y="540"/>
              </a:cxn>
              <a:cxn ang="0">
                <a:pos x="13" y="621"/>
              </a:cxn>
              <a:cxn ang="0">
                <a:pos x="5" y="706"/>
              </a:cxn>
              <a:cxn ang="0">
                <a:pos x="1" y="794"/>
              </a:cxn>
              <a:cxn ang="0">
                <a:pos x="0" y="839"/>
              </a:cxn>
              <a:cxn ang="0">
                <a:pos x="0" y="884"/>
              </a:cxn>
              <a:cxn ang="0">
                <a:pos x="0" y="884"/>
              </a:cxn>
              <a:cxn ang="0">
                <a:pos x="0" y="930"/>
              </a:cxn>
              <a:cxn ang="0">
                <a:pos x="1" y="974"/>
              </a:cxn>
              <a:cxn ang="0">
                <a:pos x="5" y="1062"/>
              </a:cxn>
              <a:cxn ang="0">
                <a:pos x="13" y="1147"/>
              </a:cxn>
              <a:cxn ang="0">
                <a:pos x="23" y="1229"/>
              </a:cxn>
              <a:cxn ang="0">
                <a:pos x="28" y="1268"/>
              </a:cxn>
              <a:cxn ang="0">
                <a:pos x="34" y="1307"/>
              </a:cxn>
              <a:cxn ang="0">
                <a:pos x="42" y="1343"/>
              </a:cxn>
              <a:cxn ang="0">
                <a:pos x="49" y="1379"/>
              </a:cxn>
              <a:cxn ang="0">
                <a:pos x="57" y="1413"/>
              </a:cxn>
              <a:cxn ang="0">
                <a:pos x="65" y="1447"/>
              </a:cxn>
              <a:cxn ang="0">
                <a:pos x="75" y="1480"/>
              </a:cxn>
              <a:cxn ang="0">
                <a:pos x="84" y="1510"/>
              </a:cxn>
              <a:cxn ang="0">
                <a:pos x="94" y="1540"/>
              </a:cxn>
              <a:cxn ang="0">
                <a:pos x="106" y="1567"/>
              </a:cxn>
              <a:cxn ang="0">
                <a:pos x="116" y="1594"/>
              </a:cxn>
              <a:cxn ang="0">
                <a:pos x="127" y="1617"/>
              </a:cxn>
              <a:cxn ang="0">
                <a:pos x="139" y="1641"/>
              </a:cxn>
              <a:cxn ang="0">
                <a:pos x="151" y="1663"/>
              </a:cxn>
              <a:cxn ang="0">
                <a:pos x="163" y="1681"/>
              </a:cxn>
              <a:cxn ang="0">
                <a:pos x="177" y="1699"/>
              </a:cxn>
              <a:cxn ang="0">
                <a:pos x="190" y="1715"/>
              </a:cxn>
              <a:cxn ang="0">
                <a:pos x="203" y="1729"/>
              </a:cxn>
              <a:cxn ang="0">
                <a:pos x="217" y="1742"/>
              </a:cxn>
              <a:cxn ang="0">
                <a:pos x="231" y="1752"/>
              </a:cxn>
              <a:cxn ang="0">
                <a:pos x="245" y="1759"/>
              </a:cxn>
              <a:cxn ang="0">
                <a:pos x="260" y="1764"/>
              </a:cxn>
              <a:cxn ang="0">
                <a:pos x="275" y="1768"/>
              </a:cxn>
              <a:cxn ang="0">
                <a:pos x="290" y="1769"/>
              </a:cxn>
              <a:cxn ang="0">
                <a:pos x="290" y="0"/>
              </a:cxn>
            </a:cxnLst>
            <a:rect l="0" t="0" r="r" b="b"/>
            <a:pathLst>
              <a:path w="290" h="1769">
                <a:moveTo>
                  <a:pt x="290" y="0"/>
                </a:moveTo>
                <a:lnTo>
                  <a:pt x="290" y="0"/>
                </a:lnTo>
                <a:lnTo>
                  <a:pt x="275" y="1"/>
                </a:lnTo>
                <a:lnTo>
                  <a:pt x="260" y="4"/>
                </a:lnTo>
                <a:lnTo>
                  <a:pt x="245" y="10"/>
                </a:lnTo>
                <a:lnTo>
                  <a:pt x="231" y="17"/>
                </a:lnTo>
                <a:lnTo>
                  <a:pt x="217" y="27"/>
                </a:lnTo>
                <a:lnTo>
                  <a:pt x="203" y="39"/>
                </a:lnTo>
                <a:lnTo>
                  <a:pt x="190" y="53"/>
                </a:lnTo>
                <a:lnTo>
                  <a:pt x="177" y="69"/>
                </a:lnTo>
                <a:lnTo>
                  <a:pt x="163" y="86"/>
                </a:lnTo>
                <a:lnTo>
                  <a:pt x="151" y="106"/>
                </a:lnTo>
                <a:lnTo>
                  <a:pt x="139" y="128"/>
                </a:lnTo>
                <a:lnTo>
                  <a:pt x="127" y="150"/>
                </a:lnTo>
                <a:lnTo>
                  <a:pt x="116" y="175"/>
                </a:lnTo>
                <a:lnTo>
                  <a:pt x="106" y="202"/>
                </a:lnTo>
                <a:lnTo>
                  <a:pt x="94" y="229"/>
                </a:lnTo>
                <a:lnTo>
                  <a:pt x="84" y="258"/>
                </a:lnTo>
                <a:lnTo>
                  <a:pt x="75" y="290"/>
                </a:lnTo>
                <a:lnTo>
                  <a:pt x="65" y="321"/>
                </a:lnTo>
                <a:lnTo>
                  <a:pt x="57" y="355"/>
                </a:lnTo>
                <a:lnTo>
                  <a:pt x="49" y="390"/>
                </a:lnTo>
                <a:lnTo>
                  <a:pt x="42" y="425"/>
                </a:lnTo>
                <a:lnTo>
                  <a:pt x="34" y="463"/>
                </a:lnTo>
                <a:lnTo>
                  <a:pt x="28" y="500"/>
                </a:lnTo>
                <a:lnTo>
                  <a:pt x="23" y="540"/>
                </a:lnTo>
                <a:lnTo>
                  <a:pt x="13" y="621"/>
                </a:lnTo>
                <a:lnTo>
                  <a:pt x="5" y="706"/>
                </a:lnTo>
                <a:lnTo>
                  <a:pt x="1" y="794"/>
                </a:lnTo>
                <a:lnTo>
                  <a:pt x="0" y="839"/>
                </a:lnTo>
                <a:lnTo>
                  <a:pt x="0" y="884"/>
                </a:lnTo>
                <a:lnTo>
                  <a:pt x="0" y="884"/>
                </a:lnTo>
                <a:lnTo>
                  <a:pt x="0" y="930"/>
                </a:lnTo>
                <a:lnTo>
                  <a:pt x="1" y="974"/>
                </a:lnTo>
                <a:lnTo>
                  <a:pt x="5" y="1062"/>
                </a:lnTo>
                <a:lnTo>
                  <a:pt x="13" y="1147"/>
                </a:lnTo>
                <a:lnTo>
                  <a:pt x="23" y="1229"/>
                </a:lnTo>
                <a:lnTo>
                  <a:pt x="28" y="1268"/>
                </a:lnTo>
                <a:lnTo>
                  <a:pt x="34" y="1307"/>
                </a:lnTo>
                <a:lnTo>
                  <a:pt x="42" y="1343"/>
                </a:lnTo>
                <a:lnTo>
                  <a:pt x="49" y="1379"/>
                </a:lnTo>
                <a:lnTo>
                  <a:pt x="57" y="1413"/>
                </a:lnTo>
                <a:lnTo>
                  <a:pt x="65" y="1447"/>
                </a:lnTo>
                <a:lnTo>
                  <a:pt x="75" y="1480"/>
                </a:lnTo>
                <a:lnTo>
                  <a:pt x="84" y="1510"/>
                </a:lnTo>
                <a:lnTo>
                  <a:pt x="94" y="1540"/>
                </a:lnTo>
                <a:lnTo>
                  <a:pt x="106" y="1567"/>
                </a:lnTo>
                <a:lnTo>
                  <a:pt x="116" y="1594"/>
                </a:lnTo>
                <a:lnTo>
                  <a:pt x="127" y="1617"/>
                </a:lnTo>
                <a:lnTo>
                  <a:pt x="139" y="1641"/>
                </a:lnTo>
                <a:lnTo>
                  <a:pt x="151" y="1663"/>
                </a:lnTo>
                <a:lnTo>
                  <a:pt x="163" y="1681"/>
                </a:lnTo>
                <a:lnTo>
                  <a:pt x="177" y="1699"/>
                </a:lnTo>
                <a:lnTo>
                  <a:pt x="190" y="1715"/>
                </a:lnTo>
                <a:lnTo>
                  <a:pt x="203" y="1729"/>
                </a:lnTo>
                <a:lnTo>
                  <a:pt x="217" y="1742"/>
                </a:lnTo>
                <a:lnTo>
                  <a:pt x="231" y="1752"/>
                </a:lnTo>
                <a:lnTo>
                  <a:pt x="245" y="1759"/>
                </a:lnTo>
                <a:lnTo>
                  <a:pt x="260" y="1764"/>
                </a:lnTo>
                <a:lnTo>
                  <a:pt x="275" y="1768"/>
                </a:lnTo>
                <a:lnTo>
                  <a:pt x="290" y="1769"/>
                </a:lnTo>
                <a:lnTo>
                  <a:pt x="290" y="0"/>
                </a:lnTo>
                <a:close/>
              </a:path>
            </a:pathLst>
          </a:custGeom>
          <a:gradFill rotWithShape="0">
            <a:gsLst>
              <a:gs pos="0">
                <a:srgbClr val="93B8E5"/>
              </a:gs>
              <a:gs pos="100000">
                <a:srgbClr val="5E90C6"/>
              </a:gs>
            </a:gsLst>
            <a:lin ang="2700000" scaled="1"/>
          </a:gradFill>
          <a:ln w="9525">
            <a:noFill/>
            <a:miter lim="800000"/>
            <a:headEnd/>
            <a:tailEnd/>
          </a:ln>
        </p:spPr>
        <p:txBody>
          <a:bodyPr lIns="18288" tIns="18288" rIns="18288" bIns="18288" anchor="ctr" anchorCtr="1"/>
          <a:lstStyle/>
          <a:p>
            <a:pPr algn="ctr">
              <a:lnSpc>
                <a:spcPct val="85000"/>
              </a:lnSpc>
              <a:spcBef>
                <a:spcPct val="20000"/>
              </a:spcBef>
            </a:pPr>
            <a:endParaRPr lang="en-US" sz="1400" b="1">
              <a:solidFill>
                <a:srgbClr val="FFFFFF"/>
              </a:solidFill>
              <a:latin typeface="Arial Narrow" pitchFamily="112" charset="0"/>
            </a:endParaRPr>
          </a:p>
        </p:txBody>
      </p:sp>
      <p:sp>
        <p:nvSpPr>
          <p:cNvPr id="24" name="Freeform 20"/>
          <p:cNvSpPr>
            <a:spLocks/>
          </p:cNvSpPr>
          <p:nvPr/>
        </p:nvSpPr>
        <p:spPr bwMode="auto">
          <a:xfrm>
            <a:off x="6929472" y="3865264"/>
            <a:ext cx="113932" cy="240587"/>
          </a:xfrm>
          <a:custGeom>
            <a:avLst/>
            <a:gdLst/>
            <a:ahLst/>
            <a:cxnLst>
              <a:cxn ang="0">
                <a:pos x="0" y="0"/>
              </a:cxn>
              <a:cxn ang="0">
                <a:pos x="0" y="1769"/>
              </a:cxn>
              <a:cxn ang="0">
                <a:pos x="0" y="1769"/>
              </a:cxn>
              <a:cxn ang="0">
                <a:pos x="42" y="1768"/>
              </a:cxn>
              <a:cxn ang="0">
                <a:pos x="128" y="1759"/>
              </a:cxn>
              <a:cxn ang="0">
                <a:pos x="209" y="1742"/>
              </a:cxn>
              <a:cxn ang="0">
                <a:pos x="288" y="1715"/>
              </a:cxn>
              <a:cxn ang="0">
                <a:pos x="363" y="1681"/>
              </a:cxn>
              <a:cxn ang="0">
                <a:pos x="435" y="1641"/>
              </a:cxn>
              <a:cxn ang="0">
                <a:pos x="501" y="1594"/>
              </a:cxn>
              <a:cxn ang="0">
                <a:pos x="564" y="1540"/>
              </a:cxn>
              <a:cxn ang="0">
                <a:pos x="621" y="1480"/>
              </a:cxn>
              <a:cxn ang="0">
                <a:pos x="672" y="1413"/>
              </a:cxn>
              <a:cxn ang="0">
                <a:pos x="717" y="1343"/>
              </a:cxn>
              <a:cxn ang="0">
                <a:pos x="756" y="1268"/>
              </a:cxn>
              <a:cxn ang="0">
                <a:pos x="787" y="1189"/>
              </a:cxn>
              <a:cxn ang="0">
                <a:pos x="812" y="1106"/>
              </a:cxn>
              <a:cxn ang="0">
                <a:pos x="829" y="1019"/>
              </a:cxn>
              <a:cxn ang="0">
                <a:pos x="837" y="930"/>
              </a:cxn>
              <a:cxn ang="0">
                <a:pos x="839" y="884"/>
              </a:cxn>
              <a:cxn ang="0">
                <a:pos x="835" y="794"/>
              </a:cxn>
              <a:cxn ang="0">
                <a:pos x="822" y="706"/>
              </a:cxn>
              <a:cxn ang="0">
                <a:pos x="801" y="621"/>
              </a:cxn>
              <a:cxn ang="0">
                <a:pos x="774" y="540"/>
              </a:cxn>
              <a:cxn ang="0">
                <a:pos x="737" y="463"/>
              </a:cxn>
              <a:cxn ang="0">
                <a:pos x="696" y="390"/>
              </a:cxn>
              <a:cxn ang="0">
                <a:pos x="647" y="321"/>
              </a:cxn>
              <a:cxn ang="0">
                <a:pos x="593" y="258"/>
              </a:cxn>
              <a:cxn ang="0">
                <a:pos x="534" y="202"/>
              </a:cxn>
              <a:cxn ang="0">
                <a:pos x="469" y="150"/>
              </a:cxn>
              <a:cxn ang="0">
                <a:pos x="400" y="106"/>
              </a:cxn>
              <a:cxn ang="0">
                <a:pos x="326" y="69"/>
              </a:cxn>
              <a:cxn ang="0">
                <a:pos x="249" y="39"/>
              </a:cxn>
              <a:cxn ang="0">
                <a:pos x="169" y="17"/>
              </a:cxn>
              <a:cxn ang="0">
                <a:pos x="85" y="4"/>
              </a:cxn>
              <a:cxn ang="0">
                <a:pos x="0" y="0"/>
              </a:cxn>
            </a:cxnLst>
            <a:rect l="0" t="0" r="r" b="b"/>
            <a:pathLst>
              <a:path w="839" h="1769">
                <a:moveTo>
                  <a:pt x="0" y="0"/>
                </a:moveTo>
                <a:lnTo>
                  <a:pt x="0" y="0"/>
                </a:lnTo>
                <a:lnTo>
                  <a:pt x="0" y="0"/>
                </a:lnTo>
                <a:lnTo>
                  <a:pt x="0" y="1769"/>
                </a:lnTo>
                <a:lnTo>
                  <a:pt x="0" y="1769"/>
                </a:lnTo>
                <a:lnTo>
                  <a:pt x="0" y="1769"/>
                </a:lnTo>
                <a:lnTo>
                  <a:pt x="0" y="1769"/>
                </a:lnTo>
                <a:lnTo>
                  <a:pt x="42" y="1768"/>
                </a:lnTo>
                <a:lnTo>
                  <a:pt x="85" y="1764"/>
                </a:lnTo>
                <a:lnTo>
                  <a:pt x="128" y="1759"/>
                </a:lnTo>
                <a:lnTo>
                  <a:pt x="169" y="1752"/>
                </a:lnTo>
                <a:lnTo>
                  <a:pt x="209" y="1742"/>
                </a:lnTo>
                <a:lnTo>
                  <a:pt x="249" y="1729"/>
                </a:lnTo>
                <a:lnTo>
                  <a:pt x="288" y="1715"/>
                </a:lnTo>
                <a:lnTo>
                  <a:pt x="326" y="1699"/>
                </a:lnTo>
                <a:lnTo>
                  <a:pt x="363" y="1681"/>
                </a:lnTo>
                <a:lnTo>
                  <a:pt x="400" y="1663"/>
                </a:lnTo>
                <a:lnTo>
                  <a:pt x="435" y="1641"/>
                </a:lnTo>
                <a:lnTo>
                  <a:pt x="469" y="1617"/>
                </a:lnTo>
                <a:lnTo>
                  <a:pt x="501" y="1594"/>
                </a:lnTo>
                <a:lnTo>
                  <a:pt x="534" y="1567"/>
                </a:lnTo>
                <a:lnTo>
                  <a:pt x="564" y="1540"/>
                </a:lnTo>
                <a:lnTo>
                  <a:pt x="593" y="1510"/>
                </a:lnTo>
                <a:lnTo>
                  <a:pt x="621" y="1480"/>
                </a:lnTo>
                <a:lnTo>
                  <a:pt x="647" y="1447"/>
                </a:lnTo>
                <a:lnTo>
                  <a:pt x="672" y="1413"/>
                </a:lnTo>
                <a:lnTo>
                  <a:pt x="696" y="1379"/>
                </a:lnTo>
                <a:lnTo>
                  <a:pt x="717" y="1343"/>
                </a:lnTo>
                <a:lnTo>
                  <a:pt x="737" y="1307"/>
                </a:lnTo>
                <a:lnTo>
                  <a:pt x="756" y="1268"/>
                </a:lnTo>
                <a:lnTo>
                  <a:pt x="774" y="1229"/>
                </a:lnTo>
                <a:lnTo>
                  <a:pt x="787" y="1189"/>
                </a:lnTo>
                <a:lnTo>
                  <a:pt x="801" y="1147"/>
                </a:lnTo>
                <a:lnTo>
                  <a:pt x="812" y="1106"/>
                </a:lnTo>
                <a:lnTo>
                  <a:pt x="822" y="1062"/>
                </a:lnTo>
                <a:lnTo>
                  <a:pt x="829" y="1019"/>
                </a:lnTo>
                <a:lnTo>
                  <a:pt x="835" y="974"/>
                </a:lnTo>
                <a:lnTo>
                  <a:pt x="837" y="930"/>
                </a:lnTo>
                <a:lnTo>
                  <a:pt x="839" y="884"/>
                </a:lnTo>
                <a:lnTo>
                  <a:pt x="839" y="884"/>
                </a:lnTo>
                <a:lnTo>
                  <a:pt x="837" y="839"/>
                </a:lnTo>
                <a:lnTo>
                  <a:pt x="835" y="794"/>
                </a:lnTo>
                <a:lnTo>
                  <a:pt x="829" y="750"/>
                </a:lnTo>
                <a:lnTo>
                  <a:pt x="822" y="706"/>
                </a:lnTo>
                <a:lnTo>
                  <a:pt x="812" y="663"/>
                </a:lnTo>
                <a:lnTo>
                  <a:pt x="801" y="621"/>
                </a:lnTo>
                <a:lnTo>
                  <a:pt x="787" y="580"/>
                </a:lnTo>
                <a:lnTo>
                  <a:pt x="774" y="540"/>
                </a:lnTo>
                <a:lnTo>
                  <a:pt x="756" y="500"/>
                </a:lnTo>
                <a:lnTo>
                  <a:pt x="737" y="463"/>
                </a:lnTo>
                <a:lnTo>
                  <a:pt x="717" y="425"/>
                </a:lnTo>
                <a:lnTo>
                  <a:pt x="696" y="390"/>
                </a:lnTo>
                <a:lnTo>
                  <a:pt x="672" y="355"/>
                </a:lnTo>
                <a:lnTo>
                  <a:pt x="647" y="321"/>
                </a:lnTo>
                <a:lnTo>
                  <a:pt x="621" y="290"/>
                </a:lnTo>
                <a:lnTo>
                  <a:pt x="593" y="258"/>
                </a:lnTo>
                <a:lnTo>
                  <a:pt x="564" y="229"/>
                </a:lnTo>
                <a:lnTo>
                  <a:pt x="534" y="202"/>
                </a:lnTo>
                <a:lnTo>
                  <a:pt x="501" y="175"/>
                </a:lnTo>
                <a:lnTo>
                  <a:pt x="469" y="150"/>
                </a:lnTo>
                <a:lnTo>
                  <a:pt x="435" y="128"/>
                </a:lnTo>
                <a:lnTo>
                  <a:pt x="400" y="106"/>
                </a:lnTo>
                <a:lnTo>
                  <a:pt x="363" y="86"/>
                </a:lnTo>
                <a:lnTo>
                  <a:pt x="326" y="69"/>
                </a:lnTo>
                <a:lnTo>
                  <a:pt x="288" y="53"/>
                </a:lnTo>
                <a:lnTo>
                  <a:pt x="249" y="39"/>
                </a:lnTo>
                <a:lnTo>
                  <a:pt x="209" y="27"/>
                </a:lnTo>
                <a:lnTo>
                  <a:pt x="169" y="17"/>
                </a:lnTo>
                <a:lnTo>
                  <a:pt x="128" y="10"/>
                </a:lnTo>
                <a:lnTo>
                  <a:pt x="85" y="4"/>
                </a:lnTo>
                <a:lnTo>
                  <a:pt x="42" y="0"/>
                </a:lnTo>
                <a:lnTo>
                  <a:pt x="0" y="0"/>
                </a:lnTo>
                <a:lnTo>
                  <a:pt x="0" y="0"/>
                </a:lnTo>
                <a:close/>
              </a:path>
            </a:pathLst>
          </a:custGeom>
          <a:gradFill flip="none" rotWithShape="1">
            <a:gsLst>
              <a:gs pos="0">
                <a:srgbClr val="DBE9F9"/>
              </a:gs>
              <a:gs pos="100000">
                <a:srgbClr val="AAC4E4"/>
              </a:gs>
            </a:gsLst>
            <a:lin ang="10800000" scaled="1"/>
            <a:tileRect/>
          </a:gradFill>
          <a:ln w="9525">
            <a:noFill/>
            <a:miter lim="800000"/>
            <a:headEnd/>
            <a:tailEnd/>
          </a:ln>
        </p:spPr>
        <p:txBody>
          <a:bodyPr lIns="18288" tIns="18288" rIns="18288" bIns="18288" anchor="ctr" anchorCtr="1"/>
          <a:lstStyle/>
          <a:p>
            <a:pPr algn="ctr">
              <a:lnSpc>
                <a:spcPct val="85000"/>
              </a:lnSpc>
              <a:spcBef>
                <a:spcPct val="20000"/>
              </a:spcBef>
            </a:pPr>
            <a:endParaRPr lang="en-US" sz="1400" b="1">
              <a:solidFill>
                <a:srgbClr val="FFFFFF"/>
              </a:solidFill>
              <a:latin typeface="Arial Narrow" pitchFamily="112" charset="0"/>
            </a:endParaRPr>
          </a:p>
        </p:txBody>
      </p:sp>
      <p:sp>
        <p:nvSpPr>
          <p:cNvPr id="25" name="Freeform 21"/>
          <p:cNvSpPr>
            <a:spLocks/>
          </p:cNvSpPr>
          <p:nvPr/>
        </p:nvSpPr>
        <p:spPr bwMode="auto">
          <a:xfrm>
            <a:off x="6910325" y="3921297"/>
            <a:ext cx="79576" cy="128249"/>
          </a:xfrm>
          <a:custGeom>
            <a:avLst/>
            <a:gdLst/>
            <a:ahLst/>
            <a:cxnLst>
              <a:cxn ang="0">
                <a:pos x="138" y="0"/>
              </a:cxn>
              <a:cxn ang="0">
                <a:pos x="138" y="0"/>
              </a:cxn>
              <a:cxn ang="0">
                <a:pos x="123" y="3"/>
              </a:cxn>
              <a:cxn ang="0">
                <a:pos x="108" y="10"/>
              </a:cxn>
              <a:cxn ang="0">
                <a:pos x="94" y="22"/>
              </a:cxn>
              <a:cxn ang="0">
                <a:pos x="81" y="38"/>
              </a:cxn>
              <a:cxn ang="0">
                <a:pos x="57" y="81"/>
              </a:cxn>
              <a:cxn ang="0">
                <a:pos x="38" y="137"/>
              </a:cxn>
              <a:cxn ang="0">
                <a:pos x="22" y="206"/>
              </a:cxn>
              <a:cxn ang="0">
                <a:pos x="10" y="285"/>
              </a:cxn>
              <a:cxn ang="0">
                <a:pos x="3" y="373"/>
              </a:cxn>
              <a:cxn ang="0">
                <a:pos x="0" y="468"/>
              </a:cxn>
              <a:cxn ang="0">
                <a:pos x="2" y="516"/>
              </a:cxn>
              <a:cxn ang="0">
                <a:pos x="5" y="609"/>
              </a:cxn>
              <a:cxn ang="0">
                <a:pos x="15" y="693"/>
              </a:cxn>
              <a:cxn ang="0">
                <a:pos x="29" y="769"/>
              </a:cxn>
              <a:cxn ang="0">
                <a:pos x="47" y="833"/>
              </a:cxn>
              <a:cxn ang="0">
                <a:pos x="68" y="886"/>
              </a:cxn>
              <a:cxn ang="0">
                <a:pos x="87" y="915"/>
              </a:cxn>
              <a:cxn ang="0">
                <a:pos x="101" y="928"/>
              </a:cxn>
              <a:cxn ang="0">
                <a:pos x="116" y="938"/>
              </a:cxn>
              <a:cxn ang="0">
                <a:pos x="131" y="943"/>
              </a:cxn>
              <a:cxn ang="0">
                <a:pos x="138" y="943"/>
              </a:cxn>
              <a:cxn ang="0">
                <a:pos x="138" y="943"/>
              </a:cxn>
              <a:cxn ang="0">
                <a:pos x="185" y="941"/>
              </a:cxn>
              <a:cxn ang="0">
                <a:pos x="229" y="935"/>
              </a:cxn>
              <a:cxn ang="0">
                <a:pos x="271" y="922"/>
              </a:cxn>
              <a:cxn ang="0">
                <a:pos x="313" y="907"/>
              </a:cxn>
              <a:cxn ang="0">
                <a:pos x="351" y="887"/>
              </a:cxn>
              <a:cxn ang="0">
                <a:pos x="388" y="863"/>
              </a:cxn>
              <a:cxn ang="0">
                <a:pos x="423" y="836"/>
              </a:cxn>
              <a:cxn ang="0">
                <a:pos x="454" y="805"/>
              </a:cxn>
              <a:cxn ang="0">
                <a:pos x="483" y="772"/>
              </a:cxn>
              <a:cxn ang="0">
                <a:pos x="509" y="735"/>
              </a:cxn>
              <a:cxn ang="0">
                <a:pos x="532" y="696"/>
              </a:cxn>
              <a:cxn ang="0">
                <a:pos x="551" y="656"/>
              </a:cxn>
              <a:cxn ang="0">
                <a:pos x="566" y="612"/>
              </a:cxn>
              <a:cxn ang="0">
                <a:pos x="576" y="567"/>
              </a:cxn>
              <a:cxn ang="0">
                <a:pos x="583" y="521"/>
              </a:cxn>
              <a:cxn ang="0">
                <a:pos x="586" y="472"/>
              </a:cxn>
              <a:cxn ang="0">
                <a:pos x="585" y="448"/>
              </a:cxn>
              <a:cxn ang="0">
                <a:pos x="581" y="400"/>
              </a:cxn>
              <a:cxn ang="0">
                <a:pos x="571" y="354"/>
              </a:cxn>
              <a:cxn ang="0">
                <a:pos x="558" y="310"/>
              </a:cxn>
              <a:cxn ang="0">
                <a:pos x="542" y="268"/>
              </a:cxn>
              <a:cxn ang="0">
                <a:pos x="521" y="227"/>
              </a:cxn>
              <a:cxn ang="0">
                <a:pos x="497" y="190"/>
              </a:cxn>
              <a:cxn ang="0">
                <a:pos x="469" y="155"/>
              </a:cxn>
              <a:cxn ang="0">
                <a:pos x="439" y="123"/>
              </a:cxn>
              <a:cxn ang="0">
                <a:pos x="405" y="94"/>
              </a:cxn>
              <a:cxn ang="0">
                <a:pos x="370" y="69"/>
              </a:cxn>
              <a:cxn ang="0">
                <a:pos x="333" y="47"/>
              </a:cxn>
              <a:cxn ang="0">
                <a:pos x="293" y="29"/>
              </a:cxn>
              <a:cxn ang="0">
                <a:pos x="250" y="15"/>
              </a:cxn>
              <a:cxn ang="0">
                <a:pos x="206" y="7"/>
              </a:cxn>
              <a:cxn ang="0">
                <a:pos x="161" y="2"/>
              </a:cxn>
              <a:cxn ang="0">
                <a:pos x="138" y="0"/>
              </a:cxn>
            </a:cxnLst>
            <a:rect l="0" t="0" r="r" b="b"/>
            <a:pathLst>
              <a:path w="586" h="943">
                <a:moveTo>
                  <a:pt x="138" y="0"/>
                </a:moveTo>
                <a:lnTo>
                  <a:pt x="138" y="0"/>
                </a:lnTo>
                <a:lnTo>
                  <a:pt x="138" y="0"/>
                </a:lnTo>
                <a:lnTo>
                  <a:pt x="138" y="0"/>
                </a:lnTo>
                <a:lnTo>
                  <a:pt x="131" y="2"/>
                </a:lnTo>
                <a:lnTo>
                  <a:pt x="123" y="3"/>
                </a:lnTo>
                <a:lnTo>
                  <a:pt x="116" y="7"/>
                </a:lnTo>
                <a:lnTo>
                  <a:pt x="108" y="10"/>
                </a:lnTo>
                <a:lnTo>
                  <a:pt x="101" y="15"/>
                </a:lnTo>
                <a:lnTo>
                  <a:pt x="94" y="22"/>
                </a:lnTo>
                <a:lnTo>
                  <a:pt x="87" y="29"/>
                </a:lnTo>
                <a:lnTo>
                  <a:pt x="81" y="38"/>
                </a:lnTo>
                <a:lnTo>
                  <a:pt x="68" y="57"/>
                </a:lnTo>
                <a:lnTo>
                  <a:pt x="57" y="81"/>
                </a:lnTo>
                <a:lnTo>
                  <a:pt x="47" y="107"/>
                </a:lnTo>
                <a:lnTo>
                  <a:pt x="38" y="137"/>
                </a:lnTo>
                <a:lnTo>
                  <a:pt x="29" y="170"/>
                </a:lnTo>
                <a:lnTo>
                  <a:pt x="22" y="206"/>
                </a:lnTo>
                <a:lnTo>
                  <a:pt x="15" y="245"/>
                </a:lnTo>
                <a:lnTo>
                  <a:pt x="10" y="285"/>
                </a:lnTo>
                <a:lnTo>
                  <a:pt x="5" y="328"/>
                </a:lnTo>
                <a:lnTo>
                  <a:pt x="3" y="373"/>
                </a:lnTo>
                <a:lnTo>
                  <a:pt x="2" y="419"/>
                </a:lnTo>
                <a:lnTo>
                  <a:pt x="0" y="468"/>
                </a:lnTo>
                <a:lnTo>
                  <a:pt x="0" y="468"/>
                </a:lnTo>
                <a:lnTo>
                  <a:pt x="2" y="516"/>
                </a:lnTo>
                <a:lnTo>
                  <a:pt x="3" y="562"/>
                </a:lnTo>
                <a:lnTo>
                  <a:pt x="5" y="609"/>
                </a:lnTo>
                <a:lnTo>
                  <a:pt x="10" y="651"/>
                </a:lnTo>
                <a:lnTo>
                  <a:pt x="15" y="693"/>
                </a:lnTo>
                <a:lnTo>
                  <a:pt x="22" y="733"/>
                </a:lnTo>
                <a:lnTo>
                  <a:pt x="29" y="769"/>
                </a:lnTo>
                <a:lnTo>
                  <a:pt x="38" y="803"/>
                </a:lnTo>
                <a:lnTo>
                  <a:pt x="47" y="833"/>
                </a:lnTo>
                <a:lnTo>
                  <a:pt x="57" y="861"/>
                </a:lnTo>
                <a:lnTo>
                  <a:pt x="68" y="886"/>
                </a:lnTo>
                <a:lnTo>
                  <a:pt x="81" y="906"/>
                </a:lnTo>
                <a:lnTo>
                  <a:pt x="87" y="915"/>
                </a:lnTo>
                <a:lnTo>
                  <a:pt x="94" y="922"/>
                </a:lnTo>
                <a:lnTo>
                  <a:pt x="101" y="928"/>
                </a:lnTo>
                <a:lnTo>
                  <a:pt x="108" y="933"/>
                </a:lnTo>
                <a:lnTo>
                  <a:pt x="116" y="938"/>
                </a:lnTo>
                <a:lnTo>
                  <a:pt x="123" y="941"/>
                </a:lnTo>
                <a:lnTo>
                  <a:pt x="131" y="943"/>
                </a:lnTo>
                <a:lnTo>
                  <a:pt x="138" y="943"/>
                </a:lnTo>
                <a:lnTo>
                  <a:pt x="138" y="943"/>
                </a:lnTo>
                <a:lnTo>
                  <a:pt x="138" y="943"/>
                </a:lnTo>
                <a:lnTo>
                  <a:pt x="138" y="943"/>
                </a:lnTo>
                <a:lnTo>
                  <a:pt x="161" y="943"/>
                </a:lnTo>
                <a:lnTo>
                  <a:pt x="185" y="941"/>
                </a:lnTo>
                <a:lnTo>
                  <a:pt x="206" y="938"/>
                </a:lnTo>
                <a:lnTo>
                  <a:pt x="229" y="935"/>
                </a:lnTo>
                <a:lnTo>
                  <a:pt x="250" y="928"/>
                </a:lnTo>
                <a:lnTo>
                  <a:pt x="271" y="922"/>
                </a:lnTo>
                <a:lnTo>
                  <a:pt x="293" y="915"/>
                </a:lnTo>
                <a:lnTo>
                  <a:pt x="313" y="907"/>
                </a:lnTo>
                <a:lnTo>
                  <a:pt x="333" y="897"/>
                </a:lnTo>
                <a:lnTo>
                  <a:pt x="351" y="887"/>
                </a:lnTo>
                <a:lnTo>
                  <a:pt x="370" y="876"/>
                </a:lnTo>
                <a:lnTo>
                  <a:pt x="388" y="863"/>
                </a:lnTo>
                <a:lnTo>
                  <a:pt x="405" y="851"/>
                </a:lnTo>
                <a:lnTo>
                  <a:pt x="423" y="836"/>
                </a:lnTo>
                <a:lnTo>
                  <a:pt x="439" y="822"/>
                </a:lnTo>
                <a:lnTo>
                  <a:pt x="454" y="805"/>
                </a:lnTo>
                <a:lnTo>
                  <a:pt x="469" y="789"/>
                </a:lnTo>
                <a:lnTo>
                  <a:pt x="483" y="772"/>
                </a:lnTo>
                <a:lnTo>
                  <a:pt x="497" y="754"/>
                </a:lnTo>
                <a:lnTo>
                  <a:pt x="509" y="735"/>
                </a:lnTo>
                <a:lnTo>
                  <a:pt x="521" y="716"/>
                </a:lnTo>
                <a:lnTo>
                  <a:pt x="532" y="696"/>
                </a:lnTo>
                <a:lnTo>
                  <a:pt x="542" y="676"/>
                </a:lnTo>
                <a:lnTo>
                  <a:pt x="551" y="656"/>
                </a:lnTo>
                <a:lnTo>
                  <a:pt x="558" y="635"/>
                </a:lnTo>
                <a:lnTo>
                  <a:pt x="566" y="612"/>
                </a:lnTo>
                <a:lnTo>
                  <a:pt x="571" y="590"/>
                </a:lnTo>
                <a:lnTo>
                  <a:pt x="576" y="567"/>
                </a:lnTo>
                <a:lnTo>
                  <a:pt x="581" y="543"/>
                </a:lnTo>
                <a:lnTo>
                  <a:pt x="583" y="521"/>
                </a:lnTo>
                <a:lnTo>
                  <a:pt x="585" y="497"/>
                </a:lnTo>
                <a:lnTo>
                  <a:pt x="586" y="472"/>
                </a:lnTo>
                <a:lnTo>
                  <a:pt x="586" y="472"/>
                </a:lnTo>
                <a:lnTo>
                  <a:pt x="585" y="448"/>
                </a:lnTo>
                <a:lnTo>
                  <a:pt x="583" y="424"/>
                </a:lnTo>
                <a:lnTo>
                  <a:pt x="581" y="400"/>
                </a:lnTo>
                <a:lnTo>
                  <a:pt x="576" y="377"/>
                </a:lnTo>
                <a:lnTo>
                  <a:pt x="571" y="354"/>
                </a:lnTo>
                <a:lnTo>
                  <a:pt x="566" y="331"/>
                </a:lnTo>
                <a:lnTo>
                  <a:pt x="558" y="310"/>
                </a:lnTo>
                <a:lnTo>
                  <a:pt x="551" y="289"/>
                </a:lnTo>
                <a:lnTo>
                  <a:pt x="542" y="268"/>
                </a:lnTo>
                <a:lnTo>
                  <a:pt x="532" y="247"/>
                </a:lnTo>
                <a:lnTo>
                  <a:pt x="521" y="227"/>
                </a:lnTo>
                <a:lnTo>
                  <a:pt x="509" y="209"/>
                </a:lnTo>
                <a:lnTo>
                  <a:pt x="497" y="190"/>
                </a:lnTo>
                <a:lnTo>
                  <a:pt x="483" y="172"/>
                </a:lnTo>
                <a:lnTo>
                  <a:pt x="469" y="155"/>
                </a:lnTo>
                <a:lnTo>
                  <a:pt x="454" y="138"/>
                </a:lnTo>
                <a:lnTo>
                  <a:pt x="439" y="123"/>
                </a:lnTo>
                <a:lnTo>
                  <a:pt x="423" y="108"/>
                </a:lnTo>
                <a:lnTo>
                  <a:pt x="405" y="94"/>
                </a:lnTo>
                <a:lnTo>
                  <a:pt x="388" y="81"/>
                </a:lnTo>
                <a:lnTo>
                  <a:pt x="370" y="69"/>
                </a:lnTo>
                <a:lnTo>
                  <a:pt x="351" y="58"/>
                </a:lnTo>
                <a:lnTo>
                  <a:pt x="333" y="47"/>
                </a:lnTo>
                <a:lnTo>
                  <a:pt x="313" y="38"/>
                </a:lnTo>
                <a:lnTo>
                  <a:pt x="293" y="29"/>
                </a:lnTo>
                <a:lnTo>
                  <a:pt x="271" y="22"/>
                </a:lnTo>
                <a:lnTo>
                  <a:pt x="250" y="15"/>
                </a:lnTo>
                <a:lnTo>
                  <a:pt x="229" y="10"/>
                </a:lnTo>
                <a:lnTo>
                  <a:pt x="206" y="7"/>
                </a:lnTo>
                <a:lnTo>
                  <a:pt x="185" y="3"/>
                </a:lnTo>
                <a:lnTo>
                  <a:pt x="161" y="2"/>
                </a:lnTo>
                <a:lnTo>
                  <a:pt x="138" y="0"/>
                </a:lnTo>
                <a:lnTo>
                  <a:pt x="138" y="0"/>
                </a:lnTo>
                <a:close/>
              </a:path>
            </a:pathLst>
          </a:custGeom>
          <a:gradFill flip="none" rotWithShape="1">
            <a:gsLst>
              <a:gs pos="0">
                <a:srgbClr val="FAFF2F"/>
              </a:gs>
              <a:gs pos="100000">
                <a:srgbClr val="AD8D03"/>
              </a:gs>
            </a:gsLst>
            <a:lin ang="5400000" scaled="1"/>
            <a:tileRect/>
          </a:grad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sz="1400">
              <a:solidFill>
                <a:srgbClr val="000000"/>
              </a:solidFill>
            </a:endParaRPr>
          </a:p>
        </p:txBody>
      </p:sp>
      <p:sp>
        <p:nvSpPr>
          <p:cNvPr id="26" name="Freeform 21"/>
          <p:cNvSpPr>
            <a:spLocks/>
          </p:cNvSpPr>
          <p:nvPr/>
        </p:nvSpPr>
        <p:spPr bwMode="auto">
          <a:xfrm>
            <a:off x="6916949" y="3926374"/>
            <a:ext cx="62037" cy="98042"/>
          </a:xfrm>
          <a:custGeom>
            <a:avLst/>
            <a:gdLst/>
            <a:ahLst/>
            <a:cxnLst>
              <a:cxn ang="0">
                <a:pos x="138" y="0"/>
              </a:cxn>
              <a:cxn ang="0">
                <a:pos x="138" y="0"/>
              </a:cxn>
              <a:cxn ang="0">
                <a:pos x="123" y="3"/>
              </a:cxn>
              <a:cxn ang="0">
                <a:pos x="108" y="10"/>
              </a:cxn>
              <a:cxn ang="0">
                <a:pos x="94" y="22"/>
              </a:cxn>
              <a:cxn ang="0">
                <a:pos x="81" y="38"/>
              </a:cxn>
              <a:cxn ang="0">
                <a:pos x="57" y="81"/>
              </a:cxn>
              <a:cxn ang="0">
                <a:pos x="38" y="137"/>
              </a:cxn>
              <a:cxn ang="0">
                <a:pos x="22" y="206"/>
              </a:cxn>
              <a:cxn ang="0">
                <a:pos x="10" y="285"/>
              </a:cxn>
              <a:cxn ang="0">
                <a:pos x="3" y="373"/>
              </a:cxn>
              <a:cxn ang="0">
                <a:pos x="0" y="468"/>
              </a:cxn>
              <a:cxn ang="0">
                <a:pos x="2" y="516"/>
              </a:cxn>
              <a:cxn ang="0">
                <a:pos x="5" y="609"/>
              </a:cxn>
              <a:cxn ang="0">
                <a:pos x="15" y="693"/>
              </a:cxn>
              <a:cxn ang="0">
                <a:pos x="29" y="769"/>
              </a:cxn>
              <a:cxn ang="0">
                <a:pos x="47" y="833"/>
              </a:cxn>
              <a:cxn ang="0">
                <a:pos x="68" y="886"/>
              </a:cxn>
              <a:cxn ang="0">
                <a:pos x="87" y="915"/>
              </a:cxn>
              <a:cxn ang="0">
                <a:pos x="101" y="928"/>
              </a:cxn>
              <a:cxn ang="0">
                <a:pos x="116" y="938"/>
              </a:cxn>
              <a:cxn ang="0">
                <a:pos x="131" y="943"/>
              </a:cxn>
              <a:cxn ang="0">
                <a:pos x="138" y="943"/>
              </a:cxn>
              <a:cxn ang="0">
                <a:pos x="138" y="943"/>
              </a:cxn>
              <a:cxn ang="0">
                <a:pos x="185" y="941"/>
              </a:cxn>
              <a:cxn ang="0">
                <a:pos x="229" y="935"/>
              </a:cxn>
              <a:cxn ang="0">
                <a:pos x="271" y="922"/>
              </a:cxn>
              <a:cxn ang="0">
                <a:pos x="313" y="907"/>
              </a:cxn>
              <a:cxn ang="0">
                <a:pos x="351" y="887"/>
              </a:cxn>
              <a:cxn ang="0">
                <a:pos x="388" y="863"/>
              </a:cxn>
              <a:cxn ang="0">
                <a:pos x="423" y="836"/>
              </a:cxn>
              <a:cxn ang="0">
                <a:pos x="454" y="805"/>
              </a:cxn>
              <a:cxn ang="0">
                <a:pos x="483" y="772"/>
              </a:cxn>
              <a:cxn ang="0">
                <a:pos x="509" y="735"/>
              </a:cxn>
              <a:cxn ang="0">
                <a:pos x="532" y="696"/>
              </a:cxn>
              <a:cxn ang="0">
                <a:pos x="551" y="656"/>
              </a:cxn>
              <a:cxn ang="0">
                <a:pos x="566" y="612"/>
              </a:cxn>
              <a:cxn ang="0">
                <a:pos x="576" y="567"/>
              </a:cxn>
              <a:cxn ang="0">
                <a:pos x="583" y="521"/>
              </a:cxn>
              <a:cxn ang="0">
                <a:pos x="586" y="472"/>
              </a:cxn>
              <a:cxn ang="0">
                <a:pos x="585" y="448"/>
              </a:cxn>
              <a:cxn ang="0">
                <a:pos x="581" y="400"/>
              </a:cxn>
              <a:cxn ang="0">
                <a:pos x="571" y="354"/>
              </a:cxn>
              <a:cxn ang="0">
                <a:pos x="558" y="310"/>
              </a:cxn>
              <a:cxn ang="0">
                <a:pos x="542" y="268"/>
              </a:cxn>
              <a:cxn ang="0">
                <a:pos x="521" y="227"/>
              </a:cxn>
              <a:cxn ang="0">
                <a:pos x="497" y="190"/>
              </a:cxn>
              <a:cxn ang="0">
                <a:pos x="469" y="155"/>
              </a:cxn>
              <a:cxn ang="0">
                <a:pos x="439" y="123"/>
              </a:cxn>
              <a:cxn ang="0">
                <a:pos x="405" y="94"/>
              </a:cxn>
              <a:cxn ang="0">
                <a:pos x="370" y="69"/>
              </a:cxn>
              <a:cxn ang="0">
                <a:pos x="333" y="47"/>
              </a:cxn>
              <a:cxn ang="0">
                <a:pos x="293" y="29"/>
              </a:cxn>
              <a:cxn ang="0">
                <a:pos x="250" y="15"/>
              </a:cxn>
              <a:cxn ang="0">
                <a:pos x="206" y="7"/>
              </a:cxn>
              <a:cxn ang="0">
                <a:pos x="161" y="2"/>
              </a:cxn>
              <a:cxn ang="0">
                <a:pos x="138" y="0"/>
              </a:cxn>
            </a:cxnLst>
            <a:rect l="0" t="0" r="r" b="b"/>
            <a:pathLst>
              <a:path w="586" h="943">
                <a:moveTo>
                  <a:pt x="138" y="0"/>
                </a:moveTo>
                <a:lnTo>
                  <a:pt x="138" y="0"/>
                </a:lnTo>
                <a:lnTo>
                  <a:pt x="138" y="0"/>
                </a:lnTo>
                <a:lnTo>
                  <a:pt x="138" y="0"/>
                </a:lnTo>
                <a:lnTo>
                  <a:pt x="131" y="2"/>
                </a:lnTo>
                <a:lnTo>
                  <a:pt x="123" y="3"/>
                </a:lnTo>
                <a:lnTo>
                  <a:pt x="116" y="7"/>
                </a:lnTo>
                <a:lnTo>
                  <a:pt x="108" y="10"/>
                </a:lnTo>
                <a:lnTo>
                  <a:pt x="101" y="15"/>
                </a:lnTo>
                <a:lnTo>
                  <a:pt x="94" y="22"/>
                </a:lnTo>
                <a:lnTo>
                  <a:pt x="87" y="29"/>
                </a:lnTo>
                <a:lnTo>
                  <a:pt x="81" y="38"/>
                </a:lnTo>
                <a:lnTo>
                  <a:pt x="68" y="57"/>
                </a:lnTo>
                <a:lnTo>
                  <a:pt x="57" y="81"/>
                </a:lnTo>
                <a:lnTo>
                  <a:pt x="47" y="107"/>
                </a:lnTo>
                <a:lnTo>
                  <a:pt x="38" y="137"/>
                </a:lnTo>
                <a:lnTo>
                  <a:pt x="29" y="170"/>
                </a:lnTo>
                <a:lnTo>
                  <a:pt x="22" y="206"/>
                </a:lnTo>
                <a:lnTo>
                  <a:pt x="15" y="245"/>
                </a:lnTo>
                <a:lnTo>
                  <a:pt x="10" y="285"/>
                </a:lnTo>
                <a:lnTo>
                  <a:pt x="5" y="328"/>
                </a:lnTo>
                <a:lnTo>
                  <a:pt x="3" y="373"/>
                </a:lnTo>
                <a:lnTo>
                  <a:pt x="2" y="419"/>
                </a:lnTo>
                <a:lnTo>
                  <a:pt x="0" y="468"/>
                </a:lnTo>
                <a:lnTo>
                  <a:pt x="0" y="468"/>
                </a:lnTo>
                <a:lnTo>
                  <a:pt x="2" y="516"/>
                </a:lnTo>
                <a:lnTo>
                  <a:pt x="3" y="562"/>
                </a:lnTo>
                <a:lnTo>
                  <a:pt x="5" y="609"/>
                </a:lnTo>
                <a:lnTo>
                  <a:pt x="10" y="651"/>
                </a:lnTo>
                <a:lnTo>
                  <a:pt x="15" y="693"/>
                </a:lnTo>
                <a:lnTo>
                  <a:pt x="22" y="733"/>
                </a:lnTo>
                <a:lnTo>
                  <a:pt x="29" y="769"/>
                </a:lnTo>
                <a:lnTo>
                  <a:pt x="38" y="803"/>
                </a:lnTo>
                <a:lnTo>
                  <a:pt x="47" y="833"/>
                </a:lnTo>
                <a:lnTo>
                  <a:pt x="57" y="861"/>
                </a:lnTo>
                <a:lnTo>
                  <a:pt x="68" y="886"/>
                </a:lnTo>
                <a:lnTo>
                  <a:pt x="81" y="906"/>
                </a:lnTo>
                <a:lnTo>
                  <a:pt x="87" y="915"/>
                </a:lnTo>
                <a:lnTo>
                  <a:pt x="94" y="922"/>
                </a:lnTo>
                <a:lnTo>
                  <a:pt x="101" y="928"/>
                </a:lnTo>
                <a:lnTo>
                  <a:pt x="108" y="933"/>
                </a:lnTo>
                <a:lnTo>
                  <a:pt x="116" y="938"/>
                </a:lnTo>
                <a:lnTo>
                  <a:pt x="123" y="941"/>
                </a:lnTo>
                <a:lnTo>
                  <a:pt x="131" y="943"/>
                </a:lnTo>
                <a:lnTo>
                  <a:pt x="138" y="943"/>
                </a:lnTo>
                <a:lnTo>
                  <a:pt x="138" y="943"/>
                </a:lnTo>
                <a:lnTo>
                  <a:pt x="138" y="943"/>
                </a:lnTo>
                <a:lnTo>
                  <a:pt x="138" y="943"/>
                </a:lnTo>
                <a:lnTo>
                  <a:pt x="161" y="943"/>
                </a:lnTo>
                <a:lnTo>
                  <a:pt x="185" y="941"/>
                </a:lnTo>
                <a:lnTo>
                  <a:pt x="206" y="938"/>
                </a:lnTo>
                <a:lnTo>
                  <a:pt x="229" y="935"/>
                </a:lnTo>
                <a:lnTo>
                  <a:pt x="250" y="928"/>
                </a:lnTo>
                <a:lnTo>
                  <a:pt x="271" y="922"/>
                </a:lnTo>
                <a:lnTo>
                  <a:pt x="293" y="915"/>
                </a:lnTo>
                <a:lnTo>
                  <a:pt x="313" y="907"/>
                </a:lnTo>
                <a:lnTo>
                  <a:pt x="333" y="897"/>
                </a:lnTo>
                <a:lnTo>
                  <a:pt x="351" y="887"/>
                </a:lnTo>
                <a:lnTo>
                  <a:pt x="370" y="876"/>
                </a:lnTo>
                <a:lnTo>
                  <a:pt x="388" y="863"/>
                </a:lnTo>
                <a:lnTo>
                  <a:pt x="405" y="851"/>
                </a:lnTo>
                <a:lnTo>
                  <a:pt x="423" y="836"/>
                </a:lnTo>
                <a:lnTo>
                  <a:pt x="439" y="822"/>
                </a:lnTo>
                <a:lnTo>
                  <a:pt x="454" y="805"/>
                </a:lnTo>
                <a:lnTo>
                  <a:pt x="469" y="789"/>
                </a:lnTo>
                <a:lnTo>
                  <a:pt x="483" y="772"/>
                </a:lnTo>
                <a:lnTo>
                  <a:pt x="497" y="754"/>
                </a:lnTo>
                <a:lnTo>
                  <a:pt x="509" y="735"/>
                </a:lnTo>
                <a:lnTo>
                  <a:pt x="521" y="716"/>
                </a:lnTo>
                <a:lnTo>
                  <a:pt x="532" y="696"/>
                </a:lnTo>
                <a:lnTo>
                  <a:pt x="542" y="676"/>
                </a:lnTo>
                <a:lnTo>
                  <a:pt x="551" y="656"/>
                </a:lnTo>
                <a:lnTo>
                  <a:pt x="558" y="635"/>
                </a:lnTo>
                <a:lnTo>
                  <a:pt x="566" y="612"/>
                </a:lnTo>
                <a:lnTo>
                  <a:pt x="571" y="590"/>
                </a:lnTo>
                <a:lnTo>
                  <a:pt x="576" y="567"/>
                </a:lnTo>
                <a:lnTo>
                  <a:pt x="581" y="543"/>
                </a:lnTo>
                <a:lnTo>
                  <a:pt x="583" y="521"/>
                </a:lnTo>
                <a:lnTo>
                  <a:pt x="585" y="497"/>
                </a:lnTo>
                <a:lnTo>
                  <a:pt x="586" y="472"/>
                </a:lnTo>
                <a:lnTo>
                  <a:pt x="586" y="472"/>
                </a:lnTo>
                <a:lnTo>
                  <a:pt x="585" y="448"/>
                </a:lnTo>
                <a:lnTo>
                  <a:pt x="583" y="424"/>
                </a:lnTo>
                <a:lnTo>
                  <a:pt x="581" y="400"/>
                </a:lnTo>
                <a:lnTo>
                  <a:pt x="576" y="377"/>
                </a:lnTo>
                <a:lnTo>
                  <a:pt x="571" y="354"/>
                </a:lnTo>
                <a:lnTo>
                  <a:pt x="566" y="331"/>
                </a:lnTo>
                <a:lnTo>
                  <a:pt x="558" y="310"/>
                </a:lnTo>
                <a:lnTo>
                  <a:pt x="551" y="289"/>
                </a:lnTo>
                <a:lnTo>
                  <a:pt x="542" y="268"/>
                </a:lnTo>
                <a:lnTo>
                  <a:pt x="532" y="247"/>
                </a:lnTo>
                <a:lnTo>
                  <a:pt x="521" y="227"/>
                </a:lnTo>
                <a:lnTo>
                  <a:pt x="509" y="209"/>
                </a:lnTo>
                <a:lnTo>
                  <a:pt x="497" y="190"/>
                </a:lnTo>
                <a:lnTo>
                  <a:pt x="483" y="172"/>
                </a:lnTo>
                <a:lnTo>
                  <a:pt x="469" y="155"/>
                </a:lnTo>
                <a:lnTo>
                  <a:pt x="454" y="138"/>
                </a:lnTo>
                <a:lnTo>
                  <a:pt x="439" y="123"/>
                </a:lnTo>
                <a:lnTo>
                  <a:pt x="423" y="108"/>
                </a:lnTo>
                <a:lnTo>
                  <a:pt x="405" y="94"/>
                </a:lnTo>
                <a:lnTo>
                  <a:pt x="388" y="81"/>
                </a:lnTo>
                <a:lnTo>
                  <a:pt x="370" y="69"/>
                </a:lnTo>
                <a:lnTo>
                  <a:pt x="351" y="58"/>
                </a:lnTo>
                <a:lnTo>
                  <a:pt x="333" y="47"/>
                </a:lnTo>
                <a:lnTo>
                  <a:pt x="313" y="38"/>
                </a:lnTo>
                <a:lnTo>
                  <a:pt x="293" y="29"/>
                </a:lnTo>
                <a:lnTo>
                  <a:pt x="271" y="22"/>
                </a:lnTo>
                <a:lnTo>
                  <a:pt x="250" y="15"/>
                </a:lnTo>
                <a:lnTo>
                  <a:pt x="229" y="10"/>
                </a:lnTo>
                <a:lnTo>
                  <a:pt x="206" y="7"/>
                </a:lnTo>
                <a:lnTo>
                  <a:pt x="185" y="3"/>
                </a:lnTo>
                <a:lnTo>
                  <a:pt x="161" y="2"/>
                </a:lnTo>
                <a:lnTo>
                  <a:pt x="138" y="0"/>
                </a:lnTo>
                <a:lnTo>
                  <a:pt x="138" y="0"/>
                </a:lnTo>
                <a:close/>
              </a:path>
            </a:pathLst>
          </a:custGeom>
          <a:gradFill flip="none" rotWithShape="1">
            <a:gsLst>
              <a:gs pos="0">
                <a:srgbClr val="FFFFFF"/>
              </a:gs>
              <a:gs pos="57000">
                <a:schemeClr val="accent1">
                  <a:tint val="44500"/>
                  <a:satMod val="160000"/>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endParaRPr lang="en-US" sz="1400">
              <a:solidFill>
                <a:srgbClr val="FFFFFF"/>
              </a:solidFill>
            </a:endParaRPr>
          </a:p>
        </p:txBody>
      </p:sp>
      <p:sp>
        <p:nvSpPr>
          <p:cNvPr id="27" name="Freeform 5"/>
          <p:cNvSpPr>
            <a:spLocks/>
          </p:cNvSpPr>
          <p:nvPr/>
        </p:nvSpPr>
        <p:spPr bwMode="auto">
          <a:xfrm>
            <a:off x="6582290" y="4563526"/>
            <a:ext cx="693220" cy="694274"/>
          </a:xfrm>
          <a:custGeom>
            <a:avLst/>
            <a:gdLst/>
            <a:ahLst/>
            <a:cxnLst>
              <a:cxn ang="0">
                <a:pos x="4314" y="2327"/>
              </a:cxn>
              <a:cxn ang="0">
                <a:pos x="4277" y="2595"/>
              </a:cxn>
              <a:cxn ang="0">
                <a:pos x="4208" y="2854"/>
              </a:cxn>
              <a:cxn ang="0">
                <a:pos x="4107" y="3096"/>
              </a:cxn>
              <a:cxn ang="0">
                <a:pos x="3980" y="3324"/>
              </a:cxn>
              <a:cxn ang="0">
                <a:pos x="3827" y="3534"/>
              </a:cxn>
              <a:cxn ang="0">
                <a:pos x="3651" y="3724"/>
              </a:cxn>
              <a:cxn ang="0">
                <a:pos x="3453" y="3891"/>
              </a:cxn>
              <a:cxn ang="0">
                <a:pos x="3236" y="4034"/>
              </a:cxn>
              <a:cxn ang="0">
                <a:pos x="3002" y="4151"/>
              </a:cxn>
              <a:cxn ang="0">
                <a:pos x="2752" y="4239"/>
              </a:cxn>
              <a:cxn ang="0">
                <a:pos x="2490" y="4296"/>
              </a:cxn>
              <a:cxn ang="0">
                <a:pos x="2216" y="4320"/>
              </a:cxn>
              <a:cxn ang="0">
                <a:pos x="1994" y="4314"/>
              </a:cxn>
              <a:cxn ang="0">
                <a:pos x="1725" y="4277"/>
              </a:cxn>
              <a:cxn ang="0">
                <a:pos x="1468" y="4208"/>
              </a:cxn>
              <a:cxn ang="0">
                <a:pos x="1224" y="4107"/>
              </a:cxn>
              <a:cxn ang="0">
                <a:pos x="996" y="3980"/>
              </a:cxn>
              <a:cxn ang="0">
                <a:pos x="787" y="3827"/>
              </a:cxn>
              <a:cxn ang="0">
                <a:pos x="596" y="3651"/>
              </a:cxn>
              <a:cxn ang="0">
                <a:pos x="429" y="3453"/>
              </a:cxn>
              <a:cxn ang="0">
                <a:pos x="287" y="3236"/>
              </a:cxn>
              <a:cxn ang="0">
                <a:pos x="170" y="3002"/>
              </a:cxn>
              <a:cxn ang="0">
                <a:pos x="83" y="2752"/>
              </a:cxn>
              <a:cxn ang="0">
                <a:pos x="25" y="2490"/>
              </a:cxn>
              <a:cxn ang="0">
                <a:pos x="1" y="2216"/>
              </a:cxn>
              <a:cxn ang="0">
                <a:pos x="6" y="1994"/>
              </a:cxn>
              <a:cxn ang="0">
                <a:pos x="44" y="1725"/>
              </a:cxn>
              <a:cxn ang="0">
                <a:pos x="114" y="1468"/>
              </a:cxn>
              <a:cxn ang="0">
                <a:pos x="213" y="1224"/>
              </a:cxn>
              <a:cxn ang="0">
                <a:pos x="340" y="996"/>
              </a:cxn>
              <a:cxn ang="0">
                <a:pos x="494" y="786"/>
              </a:cxn>
              <a:cxn ang="0">
                <a:pos x="670" y="596"/>
              </a:cxn>
              <a:cxn ang="0">
                <a:pos x="868" y="429"/>
              </a:cxn>
              <a:cxn ang="0">
                <a:pos x="1086" y="287"/>
              </a:cxn>
              <a:cxn ang="0">
                <a:pos x="1320" y="170"/>
              </a:cxn>
              <a:cxn ang="0">
                <a:pos x="1570" y="81"/>
              </a:cxn>
              <a:cxn ang="0">
                <a:pos x="1832" y="25"/>
              </a:cxn>
              <a:cxn ang="0">
                <a:pos x="2105" y="1"/>
              </a:cxn>
              <a:cxn ang="0">
                <a:pos x="2327" y="6"/>
              </a:cxn>
              <a:cxn ang="0">
                <a:pos x="2596" y="44"/>
              </a:cxn>
              <a:cxn ang="0">
                <a:pos x="2854" y="114"/>
              </a:cxn>
              <a:cxn ang="0">
                <a:pos x="3096" y="213"/>
              </a:cxn>
              <a:cxn ang="0">
                <a:pos x="3324" y="340"/>
              </a:cxn>
              <a:cxn ang="0">
                <a:pos x="3534" y="493"/>
              </a:cxn>
              <a:cxn ang="0">
                <a:pos x="3724" y="670"/>
              </a:cxn>
              <a:cxn ang="0">
                <a:pos x="3891" y="868"/>
              </a:cxn>
              <a:cxn ang="0">
                <a:pos x="4034" y="1084"/>
              </a:cxn>
              <a:cxn ang="0">
                <a:pos x="4151" y="1320"/>
              </a:cxn>
              <a:cxn ang="0">
                <a:pos x="4239" y="1568"/>
              </a:cxn>
              <a:cxn ang="0">
                <a:pos x="4296" y="1832"/>
              </a:cxn>
              <a:cxn ang="0">
                <a:pos x="4320" y="2105"/>
              </a:cxn>
            </a:cxnLst>
            <a:rect l="0" t="0" r="r" b="b"/>
            <a:pathLst>
              <a:path w="4320" h="4320">
                <a:moveTo>
                  <a:pt x="4320" y="2160"/>
                </a:moveTo>
                <a:lnTo>
                  <a:pt x="4320" y="2160"/>
                </a:lnTo>
                <a:lnTo>
                  <a:pt x="4320" y="2216"/>
                </a:lnTo>
                <a:lnTo>
                  <a:pt x="4319" y="2271"/>
                </a:lnTo>
                <a:lnTo>
                  <a:pt x="4314" y="2327"/>
                </a:lnTo>
                <a:lnTo>
                  <a:pt x="4310" y="2380"/>
                </a:lnTo>
                <a:lnTo>
                  <a:pt x="4304" y="2435"/>
                </a:lnTo>
                <a:lnTo>
                  <a:pt x="4296" y="2490"/>
                </a:lnTo>
                <a:lnTo>
                  <a:pt x="4287" y="2543"/>
                </a:lnTo>
                <a:lnTo>
                  <a:pt x="4277" y="2595"/>
                </a:lnTo>
                <a:lnTo>
                  <a:pt x="4265" y="2648"/>
                </a:lnTo>
                <a:lnTo>
                  <a:pt x="4252" y="2700"/>
                </a:lnTo>
                <a:lnTo>
                  <a:pt x="4239" y="2752"/>
                </a:lnTo>
                <a:lnTo>
                  <a:pt x="4224" y="2802"/>
                </a:lnTo>
                <a:lnTo>
                  <a:pt x="4208" y="2854"/>
                </a:lnTo>
                <a:lnTo>
                  <a:pt x="4190" y="2903"/>
                </a:lnTo>
                <a:lnTo>
                  <a:pt x="4171" y="2953"/>
                </a:lnTo>
                <a:lnTo>
                  <a:pt x="4151" y="3002"/>
                </a:lnTo>
                <a:lnTo>
                  <a:pt x="4129" y="3049"/>
                </a:lnTo>
                <a:lnTo>
                  <a:pt x="4107" y="3096"/>
                </a:lnTo>
                <a:lnTo>
                  <a:pt x="4085" y="3144"/>
                </a:lnTo>
                <a:lnTo>
                  <a:pt x="4060" y="3190"/>
                </a:lnTo>
                <a:lnTo>
                  <a:pt x="4034" y="3236"/>
                </a:lnTo>
                <a:lnTo>
                  <a:pt x="4008" y="3280"/>
                </a:lnTo>
                <a:lnTo>
                  <a:pt x="3980" y="3324"/>
                </a:lnTo>
                <a:lnTo>
                  <a:pt x="3952" y="3369"/>
                </a:lnTo>
                <a:lnTo>
                  <a:pt x="3922" y="3410"/>
                </a:lnTo>
                <a:lnTo>
                  <a:pt x="3891" y="3453"/>
                </a:lnTo>
                <a:lnTo>
                  <a:pt x="3860" y="3494"/>
                </a:lnTo>
                <a:lnTo>
                  <a:pt x="3827" y="3534"/>
                </a:lnTo>
                <a:lnTo>
                  <a:pt x="3793" y="3574"/>
                </a:lnTo>
                <a:lnTo>
                  <a:pt x="3759" y="3613"/>
                </a:lnTo>
                <a:lnTo>
                  <a:pt x="3724" y="3651"/>
                </a:lnTo>
                <a:lnTo>
                  <a:pt x="3688" y="3688"/>
                </a:lnTo>
                <a:lnTo>
                  <a:pt x="3651" y="3724"/>
                </a:lnTo>
                <a:lnTo>
                  <a:pt x="3613" y="3759"/>
                </a:lnTo>
                <a:lnTo>
                  <a:pt x="3574" y="3793"/>
                </a:lnTo>
                <a:lnTo>
                  <a:pt x="3534" y="3827"/>
                </a:lnTo>
                <a:lnTo>
                  <a:pt x="3494" y="3860"/>
                </a:lnTo>
                <a:lnTo>
                  <a:pt x="3453" y="3891"/>
                </a:lnTo>
                <a:lnTo>
                  <a:pt x="3412" y="3922"/>
                </a:lnTo>
                <a:lnTo>
                  <a:pt x="3369" y="3952"/>
                </a:lnTo>
                <a:lnTo>
                  <a:pt x="3324" y="3980"/>
                </a:lnTo>
                <a:lnTo>
                  <a:pt x="3280" y="4008"/>
                </a:lnTo>
                <a:lnTo>
                  <a:pt x="3236" y="4034"/>
                </a:lnTo>
                <a:lnTo>
                  <a:pt x="3190" y="4060"/>
                </a:lnTo>
                <a:lnTo>
                  <a:pt x="3144" y="4085"/>
                </a:lnTo>
                <a:lnTo>
                  <a:pt x="3096" y="4107"/>
                </a:lnTo>
                <a:lnTo>
                  <a:pt x="3049" y="4129"/>
                </a:lnTo>
                <a:lnTo>
                  <a:pt x="3002" y="4151"/>
                </a:lnTo>
                <a:lnTo>
                  <a:pt x="2953" y="4171"/>
                </a:lnTo>
                <a:lnTo>
                  <a:pt x="2903" y="4190"/>
                </a:lnTo>
                <a:lnTo>
                  <a:pt x="2854" y="4208"/>
                </a:lnTo>
                <a:lnTo>
                  <a:pt x="2804" y="4224"/>
                </a:lnTo>
                <a:lnTo>
                  <a:pt x="2752" y="4239"/>
                </a:lnTo>
                <a:lnTo>
                  <a:pt x="2700" y="4252"/>
                </a:lnTo>
                <a:lnTo>
                  <a:pt x="2648" y="4265"/>
                </a:lnTo>
                <a:lnTo>
                  <a:pt x="2596" y="4277"/>
                </a:lnTo>
                <a:lnTo>
                  <a:pt x="2543" y="4287"/>
                </a:lnTo>
                <a:lnTo>
                  <a:pt x="2490" y="4296"/>
                </a:lnTo>
                <a:lnTo>
                  <a:pt x="2435" y="4304"/>
                </a:lnTo>
                <a:lnTo>
                  <a:pt x="2382" y="4310"/>
                </a:lnTo>
                <a:lnTo>
                  <a:pt x="2327" y="4314"/>
                </a:lnTo>
                <a:lnTo>
                  <a:pt x="2271" y="4317"/>
                </a:lnTo>
                <a:lnTo>
                  <a:pt x="2216" y="4320"/>
                </a:lnTo>
                <a:lnTo>
                  <a:pt x="2160" y="4320"/>
                </a:lnTo>
                <a:lnTo>
                  <a:pt x="2160" y="4320"/>
                </a:lnTo>
                <a:lnTo>
                  <a:pt x="2105" y="4320"/>
                </a:lnTo>
                <a:lnTo>
                  <a:pt x="2049" y="4317"/>
                </a:lnTo>
                <a:lnTo>
                  <a:pt x="1994" y="4314"/>
                </a:lnTo>
                <a:lnTo>
                  <a:pt x="1940" y="4310"/>
                </a:lnTo>
                <a:lnTo>
                  <a:pt x="1885" y="4304"/>
                </a:lnTo>
                <a:lnTo>
                  <a:pt x="1832" y="4296"/>
                </a:lnTo>
                <a:lnTo>
                  <a:pt x="1778" y="4287"/>
                </a:lnTo>
                <a:lnTo>
                  <a:pt x="1725" y="4277"/>
                </a:lnTo>
                <a:lnTo>
                  <a:pt x="1673" y="4265"/>
                </a:lnTo>
                <a:lnTo>
                  <a:pt x="1620" y="4252"/>
                </a:lnTo>
                <a:lnTo>
                  <a:pt x="1570" y="4239"/>
                </a:lnTo>
                <a:lnTo>
                  <a:pt x="1518" y="4224"/>
                </a:lnTo>
                <a:lnTo>
                  <a:pt x="1468" y="4208"/>
                </a:lnTo>
                <a:lnTo>
                  <a:pt x="1417" y="4190"/>
                </a:lnTo>
                <a:lnTo>
                  <a:pt x="1368" y="4171"/>
                </a:lnTo>
                <a:lnTo>
                  <a:pt x="1320" y="4151"/>
                </a:lnTo>
                <a:lnTo>
                  <a:pt x="1271" y="4129"/>
                </a:lnTo>
                <a:lnTo>
                  <a:pt x="1224" y="4107"/>
                </a:lnTo>
                <a:lnTo>
                  <a:pt x="1178" y="4085"/>
                </a:lnTo>
                <a:lnTo>
                  <a:pt x="1130" y="4060"/>
                </a:lnTo>
                <a:lnTo>
                  <a:pt x="1086" y="4034"/>
                </a:lnTo>
                <a:lnTo>
                  <a:pt x="1040" y="4008"/>
                </a:lnTo>
                <a:lnTo>
                  <a:pt x="996" y="3980"/>
                </a:lnTo>
                <a:lnTo>
                  <a:pt x="953" y="3952"/>
                </a:lnTo>
                <a:lnTo>
                  <a:pt x="910" y="3922"/>
                </a:lnTo>
                <a:lnTo>
                  <a:pt x="868" y="3891"/>
                </a:lnTo>
                <a:lnTo>
                  <a:pt x="827" y="3860"/>
                </a:lnTo>
                <a:lnTo>
                  <a:pt x="787" y="3827"/>
                </a:lnTo>
                <a:lnTo>
                  <a:pt x="747" y="3793"/>
                </a:lnTo>
                <a:lnTo>
                  <a:pt x="709" y="3759"/>
                </a:lnTo>
                <a:lnTo>
                  <a:pt x="670" y="3724"/>
                </a:lnTo>
                <a:lnTo>
                  <a:pt x="633" y="3688"/>
                </a:lnTo>
                <a:lnTo>
                  <a:pt x="596" y="3651"/>
                </a:lnTo>
                <a:lnTo>
                  <a:pt x="561" y="3613"/>
                </a:lnTo>
                <a:lnTo>
                  <a:pt x="527" y="3574"/>
                </a:lnTo>
                <a:lnTo>
                  <a:pt x="494" y="3534"/>
                </a:lnTo>
                <a:lnTo>
                  <a:pt x="462" y="3494"/>
                </a:lnTo>
                <a:lnTo>
                  <a:pt x="429" y="3453"/>
                </a:lnTo>
                <a:lnTo>
                  <a:pt x="399" y="3410"/>
                </a:lnTo>
                <a:lnTo>
                  <a:pt x="370" y="3369"/>
                </a:lnTo>
                <a:lnTo>
                  <a:pt x="340" y="3324"/>
                </a:lnTo>
                <a:lnTo>
                  <a:pt x="314" y="3280"/>
                </a:lnTo>
                <a:lnTo>
                  <a:pt x="287" y="3236"/>
                </a:lnTo>
                <a:lnTo>
                  <a:pt x="260" y="3190"/>
                </a:lnTo>
                <a:lnTo>
                  <a:pt x="237" y="3144"/>
                </a:lnTo>
                <a:lnTo>
                  <a:pt x="213" y="3096"/>
                </a:lnTo>
                <a:lnTo>
                  <a:pt x="191" y="3049"/>
                </a:lnTo>
                <a:lnTo>
                  <a:pt x="170" y="3002"/>
                </a:lnTo>
                <a:lnTo>
                  <a:pt x="149" y="2953"/>
                </a:lnTo>
                <a:lnTo>
                  <a:pt x="132" y="2903"/>
                </a:lnTo>
                <a:lnTo>
                  <a:pt x="114" y="2854"/>
                </a:lnTo>
                <a:lnTo>
                  <a:pt x="98" y="2802"/>
                </a:lnTo>
                <a:lnTo>
                  <a:pt x="83" y="2752"/>
                </a:lnTo>
                <a:lnTo>
                  <a:pt x="68" y="2700"/>
                </a:lnTo>
                <a:lnTo>
                  <a:pt x="56" y="2648"/>
                </a:lnTo>
                <a:lnTo>
                  <a:pt x="44" y="2595"/>
                </a:lnTo>
                <a:lnTo>
                  <a:pt x="34" y="2543"/>
                </a:lnTo>
                <a:lnTo>
                  <a:pt x="25" y="2490"/>
                </a:lnTo>
                <a:lnTo>
                  <a:pt x="18" y="2435"/>
                </a:lnTo>
                <a:lnTo>
                  <a:pt x="12" y="2380"/>
                </a:lnTo>
                <a:lnTo>
                  <a:pt x="6" y="2327"/>
                </a:lnTo>
                <a:lnTo>
                  <a:pt x="3" y="2271"/>
                </a:lnTo>
                <a:lnTo>
                  <a:pt x="1" y="2216"/>
                </a:lnTo>
                <a:lnTo>
                  <a:pt x="0" y="2160"/>
                </a:lnTo>
                <a:lnTo>
                  <a:pt x="0" y="2160"/>
                </a:lnTo>
                <a:lnTo>
                  <a:pt x="1" y="2105"/>
                </a:lnTo>
                <a:lnTo>
                  <a:pt x="3" y="2049"/>
                </a:lnTo>
                <a:lnTo>
                  <a:pt x="6" y="1994"/>
                </a:lnTo>
                <a:lnTo>
                  <a:pt x="12" y="1940"/>
                </a:lnTo>
                <a:lnTo>
                  <a:pt x="18" y="1885"/>
                </a:lnTo>
                <a:lnTo>
                  <a:pt x="25" y="1832"/>
                </a:lnTo>
                <a:lnTo>
                  <a:pt x="34" y="1778"/>
                </a:lnTo>
                <a:lnTo>
                  <a:pt x="44" y="1725"/>
                </a:lnTo>
                <a:lnTo>
                  <a:pt x="56" y="1672"/>
                </a:lnTo>
                <a:lnTo>
                  <a:pt x="68" y="1620"/>
                </a:lnTo>
                <a:lnTo>
                  <a:pt x="83" y="1568"/>
                </a:lnTo>
                <a:lnTo>
                  <a:pt x="98" y="1518"/>
                </a:lnTo>
                <a:lnTo>
                  <a:pt x="114" y="1468"/>
                </a:lnTo>
                <a:lnTo>
                  <a:pt x="132" y="1417"/>
                </a:lnTo>
                <a:lnTo>
                  <a:pt x="149" y="1368"/>
                </a:lnTo>
                <a:lnTo>
                  <a:pt x="170" y="1320"/>
                </a:lnTo>
                <a:lnTo>
                  <a:pt x="191" y="1271"/>
                </a:lnTo>
                <a:lnTo>
                  <a:pt x="213" y="1224"/>
                </a:lnTo>
                <a:lnTo>
                  <a:pt x="237" y="1176"/>
                </a:lnTo>
                <a:lnTo>
                  <a:pt x="260" y="1130"/>
                </a:lnTo>
                <a:lnTo>
                  <a:pt x="287" y="1084"/>
                </a:lnTo>
                <a:lnTo>
                  <a:pt x="314" y="1040"/>
                </a:lnTo>
                <a:lnTo>
                  <a:pt x="340" y="996"/>
                </a:lnTo>
                <a:lnTo>
                  <a:pt x="370" y="953"/>
                </a:lnTo>
                <a:lnTo>
                  <a:pt x="399" y="910"/>
                </a:lnTo>
                <a:lnTo>
                  <a:pt x="429" y="868"/>
                </a:lnTo>
                <a:lnTo>
                  <a:pt x="462" y="827"/>
                </a:lnTo>
                <a:lnTo>
                  <a:pt x="494" y="786"/>
                </a:lnTo>
                <a:lnTo>
                  <a:pt x="527" y="747"/>
                </a:lnTo>
                <a:lnTo>
                  <a:pt x="561" y="707"/>
                </a:lnTo>
                <a:lnTo>
                  <a:pt x="596" y="670"/>
                </a:lnTo>
                <a:lnTo>
                  <a:pt x="633" y="633"/>
                </a:lnTo>
                <a:lnTo>
                  <a:pt x="670" y="596"/>
                </a:lnTo>
                <a:lnTo>
                  <a:pt x="709" y="561"/>
                </a:lnTo>
                <a:lnTo>
                  <a:pt x="747" y="527"/>
                </a:lnTo>
                <a:lnTo>
                  <a:pt x="787" y="493"/>
                </a:lnTo>
                <a:lnTo>
                  <a:pt x="827" y="460"/>
                </a:lnTo>
                <a:lnTo>
                  <a:pt x="868" y="429"/>
                </a:lnTo>
                <a:lnTo>
                  <a:pt x="910" y="398"/>
                </a:lnTo>
                <a:lnTo>
                  <a:pt x="953" y="368"/>
                </a:lnTo>
                <a:lnTo>
                  <a:pt x="996" y="340"/>
                </a:lnTo>
                <a:lnTo>
                  <a:pt x="1040" y="312"/>
                </a:lnTo>
                <a:lnTo>
                  <a:pt x="1086" y="287"/>
                </a:lnTo>
                <a:lnTo>
                  <a:pt x="1130" y="260"/>
                </a:lnTo>
                <a:lnTo>
                  <a:pt x="1178" y="237"/>
                </a:lnTo>
                <a:lnTo>
                  <a:pt x="1224" y="213"/>
                </a:lnTo>
                <a:lnTo>
                  <a:pt x="1271" y="191"/>
                </a:lnTo>
                <a:lnTo>
                  <a:pt x="1320" y="170"/>
                </a:lnTo>
                <a:lnTo>
                  <a:pt x="1368" y="149"/>
                </a:lnTo>
                <a:lnTo>
                  <a:pt x="1417" y="132"/>
                </a:lnTo>
                <a:lnTo>
                  <a:pt x="1468" y="114"/>
                </a:lnTo>
                <a:lnTo>
                  <a:pt x="1518" y="98"/>
                </a:lnTo>
                <a:lnTo>
                  <a:pt x="1570" y="81"/>
                </a:lnTo>
                <a:lnTo>
                  <a:pt x="1620" y="68"/>
                </a:lnTo>
                <a:lnTo>
                  <a:pt x="1673" y="55"/>
                </a:lnTo>
                <a:lnTo>
                  <a:pt x="1725" y="44"/>
                </a:lnTo>
                <a:lnTo>
                  <a:pt x="1778" y="34"/>
                </a:lnTo>
                <a:lnTo>
                  <a:pt x="1832" y="25"/>
                </a:lnTo>
                <a:lnTo>
                  <a:pt x="1885" y="18"/>
                </a:lnTo>
                <a:lnTo>
                  <a:pt x="1940" y="12"/>
                </a:lnTo>
                <a:lnTo>
                  <a:pt x="1994" y="6"/>
                </a:lnTo>
                <a:lnTo>
                  <a:pt x="2049" y="3"/>
                </a:lnTo>
                <a:lnTo>
                  <a:pt x="2105" y="1"/>
                </a:lnTo>
                <a:lnTo>
                  <a:pt x="2160" y="0"/>
                </a:lnTo>
                <a:lnTo>
                  <a:pt x="2160" y="0"/>
                </a:lnTo>
                <a:lnTo>
                  <a:pt x="2216" y="1"/>
                </a:lnTo>
                <a:lnTo>
                  <a:pt x="2271" y="3"/>
                </a:lnTo>
                <a:lnTo>
                  <a:pt x="2327" y="6"/>
                </a:lnTo>
                <a:lnTo>
                  <a:pt x="2382" y="12"/>
                </a:lnTo>
                <a:lnTo>
                  <a:pt x="2435" y="18"/>
                </a:lnTo>
                <a:lnTo>
                  <a:pt x="2490" y="25"/>
                </a:lnTo>
                <a:lnTo>
                  <a:pt x="2543" y="34"/>
                </a:lnTo>
                <a:lnTo>
                  <a:pt x="2596" y="44"/>
                </a:lnTo>
                <a:lnTo>
                  <a:pt x="2648" y="55"/>
                </a:lnTo>
                <a:lnTo>
                  <a:pt x="2700" y="68"/>
                </a:lnTo>
                <a:lnTo>
                  <a:pt x="2752" y="81"/>
                </a:lnTo>
                <a:lnTo>
                  <a:pt x="2804" y="98"/>
                </a:lnTo>
                <a:lnTo>
                  <a:pt x="2854" y="114"/>
                </a:lnTo>
                <a:lnTo>
                  <a:pt x="2903" y="132"/>
                </a:lnTo>
                <a:lnTo>
                  <a:pt x="2953" y="149"/>
                </a:lnTo>
                <a:lnTo>
                  <a:pt x="3002" y="170"/>
                </a:lnTo>
                <a:lnTo>
                  <a:pt x="3049" y="191"/>
                </a:lnTo>
                <a:lnTo>
                  <a:pt x="3096" y="213"/>
                </a:lnTo>
                <a:lnTo>
                  <a:pt x="3144" y="237"/>
                </a:lnTo>
                <a:lnTo>
                  <a:pt x="3190" y="260"/>
                </a:lnTo>
                <a:lnTo>
                  <a:pt x="3236" y="287"/>
                </a:lnTo>
                <a:lnTo>
                  <a:pt x="3280" y="312"/>
                </a:lnTo>
                <a:lnTo>
                  <a:pt x="3324" y="340"/>
                </a:lnTo>
                <a:lnTo>
                  <a:pt x="3369" y="368"/>
                </a:lnTo>
                <a:lnTo>
                  <a:pt x="3412" y="398"/>
                </a:lnTo>
                <a:lnTo>
                  <a:pt x="3453" y="429"/>
                </a:lnTo>
                <a:lnTo>
                  <a:pt x="3494" y="460"/>
                </a:lnTo>
                <a:lnTo>
                  <a:pt x="3534" y="493"/>
                </a:lnTo>
                <a:lnTo>
                  <a:pt x="3574" y="527"/>
                </a:lnTo>
                <a:lnTo>
                  <a:pt x="3613" y="561"/>
                </a:lnTo>
                <a:lnTo>
                  <a:pt x="3651" y="596"/>
                </a:lnTo>
                <a:lnTo>
                  <a:pt x="3688" y="633"/>
                </a:lnTo>
                <a:lnTo>
                  <a:pt x="3724" y="670"/>
                </a:lnTo>
                <a:lnTo>
                  <a:pt x="3759" y="707"/>
                </a:lnTo>
                <a:lnTo>
                  <a:pt x="3793" y="747"/>
                </a:lnTo>
                <a:lnTo>
                  <a:pt x="3827" y="786"/>
                </a:lnTo>
                <a:lnTo>
                  <a:pt x="3860" y="827"/>
                </a:lnTo>
                <a:lnTo>
                  <a:pt x="3891" y="868"/>
                </a:lnTo>
                <a:lnTo>
                  <a:pt x="3922" y="910"/>
                </a:lnTo>
                <a:lnTo>
                  <a:pt x="3952" y="953"/>
                </a:lnTo>
                <a:lnTo>
                  <a:pt x="3980" y="996"/>
                </a:lnTo>
                <a:lnTo>
                  <a:pt x="4008" y="1040"/>
                </a:lnTo>
                <a:lnTo>
                  <a:pt x="4034" y="1084"/>
                </a:lnTo>
                <a:lnTo>
                  <a:pt x="4060" y="1130"/>
                </a:lnTo>
                <a:lnTo>
                  <a:pt x="4085" y="1176"/>
                </a:lnTo>
                <a:lnTo>
                  <a:pt x="4107" y="1224"/>
                </a:lnTo>
                <a:lnTo>
                  <a:pt x="4129" y="1271"/>
                </a:lnTo>
                <a:lnTo>
                  <a:pt x="4151" y="1320"/>
                </a:lnTo>
                <a:lnTo>
                  <a:pt x="4171" y="1368"/>
                </a:lnTo>
                <a:lnTo>
                  <a:pt x="4190" y="1417"/>
                </a:lnTo>
                <a:lnTo>
                  <a:pt x="4208" y="1468"/>
                </a:lnTo>
                <a:lnTo>
                  <a:pt x="4224" y="1518"/>
                </a:lnTo>
                <a:lnTo>
                  <a:pt x="4239" y="1568"/>
                </a:lnTo>
                <a:lnTo>
                  <a:pt x="4252" y="1620"/>
                </a:lnTo>
                <a:lnTo>
                  <a:pt x="4265" y="1672"/>
                </a:lnTo>
                <a:lnTo>
                  <a:pt x="4277" y="1725"/>
                </a:lnTo>
                <a:lnTo>
                  <a:pt x="4287" y="1778"/>
                </a:lnTo>
                <a:lnTo>
                  <a:pt x="4296" y="1832"/>
                </a:lnTo>
                <a:lnTo>
                  <a:pt x="4304" y="1885"/>
                </a:lnTo>
                <a:lnTo>
                  <a:pt x="4310" y="1940"/>
                </a:lnTo>
                <a:lnTo>
                  <a:pt x="4314" y="1994"/>
                </a:lnTo>
                <a:lnTo>
                  <a:pt x="4319" y="2049"/>
                </a:lnTo>
                <a:lnTo>
                  <a:pt x="4320" y="2105"/>
                </a:lnTo>
                <a:lnTo>
                  <a:pt x="4320" y="2160"/>
                </a:lnTo>
                <a:lnTo>
                  <a:pt x="4320" y="2160"/>
                </a:lnTo>
                <a:close/>
              </a:path>
            </a:pathLst>
          </a:custGeom>
          <a:gradFill flip="none" rotWithShape="1">
            <a:gsLst>
              <a:gs pos="85000">
                <a:srgbClr val="1F497D"/>
              </a:gs>
              <a:gs pos="47000">
                <a:srgbClr val="FFFFFF"/>
              </a:gs>
            </a:gsLst>
            <a:path path="circle">
              <a:fillToRect l="50000" t="50000" r="50000" b="50000"/>
            </a:path>
            <a:tileRect/>
          </a:gradFill>
          <a:ln w="9525">
            <a:noFill/>
            <a:miter lim="800000"/>
            <a:headEnd/>
            <a:tailEnd/>
          </a:ln>
        </p:spPr>
        <p:txBody>
          <a:bodyPr lIns="18288" tIns="18288" rIns="18288" bIns="18288" anchor="ctr" anchorCtr="1"/>
          <a:lstStyle/>
          <a:p>
            <a:pPr algn="ctr">
              <a:lnSpc>
                <a:spcPct val="85000"/>
              </a:lnSpc>
              <a:spcBef>
                <a:spcPct val="20000"/>
              </a:spcBef>
            </a:pPr>
            <a:endParaRPr lang="en-US" sz="1400" b="1">
              <a:solidFill>
                <a:srgbClr val="FFFFFF"/>
              </a:solidFill>
              <a:latin typeface="Arial Narrow" pitchFamily="112" charset="0"/>
            </a:endParaRPr>
          </a:p>
        </p:txBody>
      </p:sp>
      <p:grpSp>
        <p:nvGrpSpPr>
          <p:cNvPr id="28" name="Group 33"/>
          <p:cNvGrpSpPr/>
          <p:nvPr/>
        </p:nvGrpSpPr>
        <p:grpSpPr>
          <a:xfrm>
            <a:off x="6713072" y="4563526"/>
            <a:ext cx="562439" cy="694274"/>
            <a:chOff x="3195991" y="1051454"/>
            <a:chExt cx="3585809" cy="4419600"/>
          </a:xfrm>
        </p:grpSpPr>
        <p:sp>
          <p:nvSpPr>
            <p:cNvPr id="29" name="Freeform 6"/>
            <p:cNvSpPr>
              <a:spLocks/>
            </p:cNvSpPr>
            <p:nvPr/>
          </p:nvSpPr>
          <p:spPr bwMode="auto">
            <a:xfrm>
              <a:off x="3195991" y="1051454"/>
              <a:ext cx="1376010" cy="4419600"/>
            </a:xfrm>
            <a:custGeom>
              <a:avLst/>
              <a:gdLst/>
              <a:ahLst/>
              <a:cxnLst>
                <a:cxn ang="0">
                  <a:pos x="1345" y="0"/>
                </a:cxn>
                <a:cxn ang="0">
                  <a:pos x="1275" y="3"/>
                </a:cxn>
                <a:cxn ang="0">
                  <a:pos x="1207" y="12"/>
                </a:cxn>
                <a:cxn ang="0">
                  <a:pos x="1141" y="25"/>
                </a:cxn>
                <a:cxn ang="0">
                  <a:pos x="1074" y="44"/>
                </a:cxn>
                <a:cxn ang="0">
                  <a:pos x="1009" y="68"/>
                </a:cxn>
                <a:cxn ang="0">
                  <a:pos x="946" y="98"/>
                </a:cxn>
                <a:cxn ang="0">
                  <a:pos x="882" y="132"/>
                </a:cxn>
                <a:cxn ang="0">
                  <a:pos x="821" y="170"/>
                </a:cxn>
                <a:cxn ang="0">
                  <a:pos x="762" y="213"/>
                </a:cxn>
                <a:cxn ang="0">
                  <a:pos x="704" y="260"/>
                </a:cxn>
                <a:cxn ang="0">
                  <a:pos x="648" y="312"/>
                </a:cxn>
                <a:cxn ang="0">
                  <a:pos x="593" y="368"/>
                </a:cxn>
                <a:cxn ang="0">
                  <a:pos x="540" y="429"/>
                </a:cxn>
                <a:cxn ang="0">
                  <a:pos x="490" y="494"/>
                </a:cxn>
                <a:cxn ang="0">
                  <a:pos x="441" y="561"/>
                </a:cxn>
                <a:cxn ang="0">
                  <a:pos x="394" y="633"/>
                </a:cxn>
                <a:cxn ang="0">
                  <a:pos x="349" y="707"/>
                </a:cxn>
                <a:cxn ang="0">
                  <a:pos x="306" y="786"/>
                </a:cxn>
                <a:cxn ang="0">
                  <a:pos x="229" y="953"/>
                </a:cxn>
                <a:cxn ang="0">
                  <a:pos x="161" y="1130"/>
                </a:cxn>
                <a:cxn ang="0">
                  <a:pos x="105" y="1320"/>
                </a:cxn>
                <a:cxn ang="0">
                  <a:pos x="59" y="1518"/>
                </a:cxn>
                <a:cxn ang="0">
                  <a:pos x="27" y="1725"/>
                </a:cxn>
                <a:cxn ang="0">
                  <a:pos x="6" y="1940"/>
                </a:cxn>
                <a:cxn ang="0">
                  <a:pos x="0" y="2160"/>
                </a:cxn>
                <a:cxn ang="0">
                  <a:pos x="2" y="2271"/>
                </a:cxn>
                <a:cxn ang="0">
                  <a:pos x="15" y="2490"/>
                </a:cxn>
                <a:cxn ang="0">
                  <a:pos x="42" y="2700"/>
                </a:cxn>
                <a:cxn ang="0">
                  <a:pos x="82" y="2903"/>
                </a:cxn>
                <a:cxn ang="0">
                  <a:pos x="132" y="3096"/>
                </a:cxn>
                <a:cxn ang="0">
                  <a:pos x="194" y="3280"/>
                </a:cxn>
                <a:cxn ang="0">
                  <a:pos x="266" y="3453"/>
                </a:cxn>
                <a:cxn ang="0">
                  <a:pos x="327" y="3574"/>
                </a:cxn>
                <a:cxn ang="0">
                  <a:pos x="372" y="3651"/>
                </a:cxn>
                <a:cxn ang="0">
                  <a:pos x="417" y="3724"/>
                </a:cxn>
                <a:cxn ang="0">
                  <a:pos x="465" y="3793"/>
                </a:cxn>
                <a:cxn ang="0">
                  <a:pos x="515" y="3860"/>
                </a:cxn>
                <a:cxn ang="0">
                  <a:pos x="567" y="3922"/>
                </a:cxn>
                <a:cxn ang="0">
                  <a:pos x="620" y="3980"/>
                </a:cxn>
                <a:cxn ang="0">
                  <a:pos x="675" y="4034"/>
                </a:cxn>
                <a:cxn ang="0">
                  <a:pos x="733" y="4085"/>
                </a:cxn>
                <a:cxn ang="0">
                  <a:pos x="792" y="4129"/>
                </a:cxn>
                <a:cxn ang="0">
                  <a:pos x="852" y="4171"/>
                </a:cxn>
                <a:cxn ang="0">
                  <a:pos x="913" y="4208"/>
                </a:cxn>
                <a:cxn ang="0">
                  <a:pos x="977" y="4239"/>
                </a:cxn>
                <a:cxn ang="0">
                  <a:pos x="1042" y="4265"/>
                </a:cxn>
                <a:cxn ang="0">
                  <a:pos x="1107" y="4287"/>
                </a:cxn>
                <a:cxn ang="0">
                  <a:pos x="1173" y="4304"/>
                </a:cxn>
                <a:cxn ang="0">
                  <a:pos x="1241" y="4314"/>
                </a:cxn>
                <a:cxn ang="0">
                  <a:pos x="1311" y="4320"/>
                </a:cxn>
                <a:cxn ang="0">
                  <a:pos x="1345" y="0"/>
                </a:cxn>
              </a:cxnLst>
              <a:rect l="0" t="0" r="r" b="b"/>
              <a:pathLst>
                <a:path w="1345" h="4320">
                  <a:moveTo>
                    <a:pt x="1345" y="0"/>
                  </a:moveTo>
                  <a:lnTo>
                    <a:pt x="1345" y="0"/>
                  </a:lnTo>
                  <a:lnTo>
                    <a:pt x="1311" y="1"/>
                  </a:lnTo>
                  <a:lnTo>
                    <a:pt x="1275" y="3"/>
                  </a:lnTo>
                  <a:lnTo>
                    <a:pt x="1241" y="6"/>
                  </a:lnTo>
                  <a:lnTo>
                    <a:pt x="1207" y="12"/>
                  </a:lnTo>
                  <a:lnTo>
                    <a:pt x="1173" y="18"/>
                  </a:lnTo>
                  <a:lnTo>
                    <a:pt x="1141" y="25"/>
                  </a:lnTo>
                  <a:lnTo>
                    <a:pt x="1107" y="34"/>
                  </a:lnTo>
                  <a:lnTo>
                    <a:pt x="1074" y="44"/>
                  </a:lnTo>
                  <a:lnTo>
                    <a:pt x="1042" y="55"/>
                  </a:lnTo>
                  <a:lnTo>
                    <a:pt x="1009" y="68"/>
                  </a:lnTo>
                  <a:lnTo>
                    <a:pt x="977" y="81"/>
                  </a:lnTo>
                  <a:lnTo>
                    <a:pt x="946" y="98"/>
                  </a:lnTo>
                  <a:lnTo>
                    <a:pt x="913" y="114"/>
                  </a:lnTo>
                  <a:lnTo>
                    <a:pt x="882" y="132"/>
                  </a:lnTo>
                  <a:lnTo>
                    <a:pt x="852" y="149"/>
                  </a:lnTo>
                  <a:lnTo>
                    <a:pt x="821" y="170"/>
                  </a:lnTo>
                  <a:lnTo>
                    <a:pt x="792" y="191"/>
                  </a:lnTo>
                  <a:lnTo>
                    <a:pt x="762" y="213"/>
                  </a:lnTo>
                  <a:lnTo>
                    <a:pt x="733" y="237"/>
                  </a:lnTo>
                  <a:lnTo>
                    <a:pt x="704" y="260"/>
                  </a:lnTo>
                  <a:lnTo>
                    <a:pt x="675" y="287"/>
                  </a:lnTo>
                  <a:lnTo>
                    <a:pt x="648" y="312"/>
                  </a:lnTo>
                  <a:lnTo>
                    <a:pt x="620" y="340"/>
                  </a:lnTo>
                  <a:lnTo>
                    <a:pt x="593" y="368"/>
                  </a:lnTo>
                  <a:lnTo>
                    <a:pt x="567" y="398"/>
                  </a:lnTo>
                  <a:lnTo>
                    <a:pt x="540" y="429"/>
                  </a:lnTo>
                  <a:lnTo>
                    <a:pt x="515" y="462"/>
                  </a:lnTo>
                  <a:lnTo>
                    <a:pt x="490" y="494"/>
                  </a:lnTo>
                  <a:lnTo>
                    <a:pt x="465" y="527"/>
                  </a:lnTo>
                  <a:lnTo>
                    <a:pt x="441" y="561"/>
                  </a:lnTo>
                  <a:lnTo>
                    <a:pt x="417" y="596"/>
                  </a:lnTo>
                  <a:lnTo>
                    <a:pt x="394" y="633"/>
                  </a:lnTo>
                  <a:lnTo>
                    <a:pt x="372" y="670"/>
                  </a:lnTo>
                  <a:lnTo>
                    <a:pt x="349" y="707"/>
                  </a:lnTo>
                  <a:lnTo>
                    <a:pt x="327" y="747"/>
                  </a:lnTo>
                  <a:lnTo>
                    <a:pt x="306" y="786"/>
                  </a:lnTo>
                  <a:lnTo>
                    <a:pt x="266" y="868"/>
                  </a:lnTo>
                  <a:lnTo>
                    <a:pt x="229" y="953"/>
                  </a:lnTo>
                  <a:lnTo>
                    <a:pt x="194" y="1040"/>
                  </a:lnTo>
                  <a:lnTo>
                    <a:pt x="161" y="1130"/>
                  </a:lnTo>
                  <a:lnTo>
                    <a:pt x="132" y="1224"/>
                  </a:lnTo>
                  <a:lnTo>
                    <a:pt x="105" y="1320"/>
                  </a:lnTo>
                  <a:lnTo>
                    <a:pt x="82" y="1417"/>
                  </a:lnTo>
                  <a:lnTo>
                    <a:pt x="59" y="1518"/>
                  </a:lnTo>
                  <a:lnTo>
                    <a:pt x="42" y="1620"/>
                  </a:lnTo>
                  <a:lnTo>
                    <a:pt x="27" y="1725"/>
                  </a:lnTo>
                  <a:lnTo>
                    <a:pt x="15" y="1832"/>
                  </a:lnTo>
                  <a:lnTo>
                    <a:pt x="6" y="1940"/>
                  </a:lnTo>
                  <a:lnTo>
                    <a:pt x="2" y="2049"/>
                  </a:lnTo>
                  <a:lnTo>
                    <a:pt x="0" y="2160"/>
                  </a:lnTo>
                  <a:lnTo>
                    <a:pt x="0" y="2160"/>
                  </a:lnTo>
                  <a:lnTo>
                    <a:pt x="2" y="2271"/>
                  </a:lnTo>
                  <a:lnTo>
                    <a:pt x="6" y="2380"/>
                  </a:lnTo>
                  <a:lnTo>
                    <a:pt x="15" y="2490"/>
                  </a:lnTo>
                  <a:lnTo>
                    <a:pt x="27" y="2595"/>
                  </a:lnTo>
                  <a:lnTo>
                    <a:pt x="42" y="2700"/>
                  </a:lnTo>
                  <a:lnTo>
                    <a:pt x="59" y="2802"/>
                  </a:lnTo>
                  <a:lnTo>
                    <a:pt x="82" y="2903"/>
                  </a:lnTo>
                  <a:lnTo>
                    <a:pt x="105" y="3002"/>
                  </a:lnTo>
                  <a:lnTo>
                    <a:pt x="132" y="3096"/>
                  </a:lnTo>
                  <a:lnTo>
                    <a:pt x="161" y="3190"/>
                  </a:lnTo>
                  <a:lnTo>
                    <a:pt x="194" y="3280"/>
                  </a:lnTo>
                  <a:lnTo>
                    <a:pt x="229" y="3369"/>
                  </a:lnTo>
                  <a:lnTo>
                    <a:pt x="266" y="3453"/>
                  </a:lnTo>
                  <a:lnTo>
                    <a:pt x="306" y="3534"/>
                  </a:lnTo>
                  <a:lnTo>
                    <a:pt x="327" y="3574"/>
                  </a:lnTo>
                  <a:lnTo>
                    <a:pt x="349" y="3613"/>
                  </a:lnTo>
                  <a:lnTo>
                    <a:pt x="372" y="3651"/>
                  </a:lnTo>
                  <a:lnTo>
                    <a:pt x="394" y="3688"/>
                  </a:lnTo>
                  <a:lnTo>
                    <a:pt x="417" y="3724"/>
                  </a:lnTo>
                  <a:lnTo>
                    <a:pt x="441" y="3759"/>
                  </a:lnTo>
                  <a:lnTo>
                    <a:pt x="465" y="3793"/>
                  </a:lnTo>
                  <a:lnTo>
                    <a:pt x="490" y="3827"/>
                  </a:lnTo>
                  <a:lnTo>
                    <a:pt x="515" y="3860"/>
                  </a:lnTo>
                  <a:lnTo>
                    <a:pt x="540" y="3891"/>
                  </a:lnTo>
                  <a:lnTo>
                    <a:pt x="567" y="3922"/>
                  </a:lnTo>
                  <a:lnTo>
                    <a:pt x="593" y="3952"/>
                  </a:lnTo>
                  <a:lnTo>
                    <a:pt x="620" y="3980"/>
                  </a:lnTo>
                  <a:lnTo>
                    <a:pt x="648" y="4008"/>
                  </a:lnTo>
                  <a:lnTo>
                    <a:pt x="675" y="4034"/>
                  </a:lnTo>
                  <a:lnTo>
                    <a:pt x="704" y="4060"/>
                  </a:lnTo>
                  <a:lnTo>
                    <a:pt x="733" y="4085"/>
                  </a:lnTo>
                  <a:lnTo>
                    <a:pt x="762" y="4107"/>
                  </a:lnTo>
                  <a:lnTo>
                    <a:pt x="792" y="4129"/>
                  </a:lnTo>
                  <a:lnTo>
                    <a:pt x="821" y="4151"/>
                  </a:lnTo>
                  <a:lnTo>
                    <a:pt x="852" y="4171"/>
                  </a:lnTo>
                  <a:lnTo>
                    <a:pt x="882" y="4190"/>
                  </a:lnTo>
                  <a:lnTo>
                    <a:pt x="913" y="4208"/>
                  </a:lnTo>
                  <a:lnTo>
                    <a:pt x="946" y="4224"/>
                  </a:lnTo>
                  <a:lnTo>
                    <a:pt x="977" y="4239"/>
                  </a:lnTo>
                  <a:lnTo>
                    <a:pt x="1009" y="4252"/>
                  </a:lnTo>
                  <a:lnTo>
                    <a:pt x="1042" y="4265"/>
                  </a:lnTo>
                  <a:lnTo>
                    <a:pt x="1074" y="4277"/>
                  </a:lnTo>
                  <a:lnTo>
                    <a:pt x="1107" y="4287"/>
                  </a:lnTo>
                  <a:lnTo>
                    <a:pt x="1141" y="4296"/>
                  </a:lnTo>
                  <a:lnTo>
                    <a:pt x="1173" y="4304"/>
                  </a:lnTo>
                  <a:lnTo>
                    <a:pt x="1207" y="4310"/>
                  </a:lnTo>
                  <a:lnTo>
                    <a:pt x="1241" y="4314"/>
                  </a:lnTo>
                  <a:lnTo>
                    <a:pt x="1275" y="4317"/>
                  </a:lnTo>
                  <a:lnTo>
                    <a:pt x="1311" y="4320"/>
                  </a:lnTo>
                  <a:lnTo>
                    <a:pt x="1345" y="4320"/>
                  </a:lnTo>
                  <a:lnTo>
                    <a:pt x="1345" y="0"/>
                  </a:lnTo>
                  <a:close/>
                </a:path>
              </a:pathLst>
            </a:custGeom>
            <a:gradFill rotWithShape="0">
              <a:gsLst>
                <a:gs pos="0">
                  <a:srgbClr val="061F4C"/>
                </a:gs>
                <a:gs pos="100000">
                  <a:srgbClr val="061F4C"/>
                </a:gs>
              </a:gsLst>
              <a:lin ang="2700000" scaled="1"/>
            </a:gradFill>
            <a:ln w="9525">
              <a:noFill/>
              <a:miter lim="800000"/>
              <a:headEnd/>
              <a:tailEnd/>
            </a:ln>
          </p:spPr>
          <p:txBody>
            <a:bodyPr lIns="18288" tIns="18288" rIns="18288" bIns="18288" anchor="ctr" anchorCtr="1"/>
            <a:lstStyle/>
            <a:p>
              <a:pPr algn="ctr">
                <a:lnSpc>
                  <a:spcPct val="85000"/>
                </a:lnSpc>
                <a:spcBef>
                  <a:spcPct val="20000"/>
                </a:spcBef>
              </a:pPr>
              <a:endParaRPr lang="en-US" sz="1400" b="1">
                <a:solidFill>
                  <a:srgbClr val="FFFFFF"/>
                </a:solidFill>
                <a:latin typeface="Arial Narrow" pitchFamily="112" charset="0"/>
              </a:endParaRPr>
            </a:p>
          </p:txBody>
        </p:sp>
        <p:sp>
          <p:nvSpPr>
            <p:cNvPr id="30" name="Freeform 8"/>
            <p:cNvSpPr>
              <a:spLocks/>
            </p:cNvSpPr>
            <p:nvPr/>
          </p:nvSpPr>
          <p:spPr bwMode="auto">
            <a:xfrm>
              <a:off x="4572000" y="1051454"/>
              <a:ext cx="2209800" cy="4419600"/>
            </a:xfrm>
            <a:custGeom>
              <a:avLst/>
              <a:gdLst/>
              <a:ahLst/>
              <a:cxnLst>
                <a:cxn ang="0">
                  <a:pos x="0" y="0"/>
                </a:cxn>
                <a:cxn ang="0">
                  <a:pos x="0" y="4320"/>
                </a:cxn>
                <a:cxn ang="0">
                  <a:pos x="111" y="4317"/>
                </a:cxn>
                <a:cxn ang="0">
                  <a:pos x="275" y="4304"/>
                </a:cxn>
                <a:cxn ang="0">
                  <a:pos x="436" y="4277"/>
                </a:cxn>
                <a:cxn ang="0">
                  <a:pos x="592" y="4239"/>
                </a:cxn>
                <a:cxn ang="0">
                  <a:pos x="743" y="4190"/>
                </a:cxn>
                <a:cxn ang="0">
                  <a:pos x="889" y="4129"/>
                </a:cxn>
                <a:cxn ang="0">
                  <a:pos x="1030" y="4060"/>
                </a:cxn>
                <a:cxn ang="0">
                  <a:pos x="1164" y="3980"/>
                </a:cxn>
                <a:cxn ang="0">
                  <a:pos x="1293" y="3891"/>
                </a:cxn>
                <a:cxn ang="0">
                  <a:pos x="1414" y="3793"/>
                </a:cxn>
                <a:cxn ang="0">
                  <a:pos x="1528" y="3688"/>
                </a:cxn>
                <a:cxn ang="0">
                  <a:pos x="1633" y="3574"/>
                </a:cxn>
                <a:cxn ang="0">
                  <a:pos x="1731" y="3453"/>
                </a:cxn>
                <a:cxn ang="0">
                  <a:pos x="1820" y="3324"/>
                </a:cxn>
                <a:cxn ang="0">
                  <a:pos x="1900" y="3190"/>
                </a:cxn>
                <a:cxn ang="0">
                  <a:pos x="1969" y="3049"/>
                </a:cxn>
                <a:cxn ang="0">
                  <a:pos x="2030" y="2903"/>
                </a:cxn>
                <a:cxn ang="0">
                  <a:pos x="2079" y="2752"/>
                </a:cxn>
                <a:cxn ang="0">
                  <a:pos x="2117" y="2595"/>
                </a:cxn>
                <a:cxn ang="0">
                  <a:pos x="2144" y="2435"/>
                </a:cxn>
                <a:cxn ang="0">
                  <a:pos x="2159" y="2271"/>
                </a:cxn>
                <a:cxn ang="0">
                  <a:pos x="2160" y="2160"/>
                </a:cxn>
                <a:cxn ang="0">
                  <a:pos x="2154" y="1994"/>
                </a:cxn>
                <a:cxn ang="0">
                  <a:pos x="2136" y="1832"/>
                </a:cxn>
                <a:cxn ang="0">
                  <a:pos x="2105" y="1672"/>
                </a:cxn>
                <a:cxn ang="0">
                  <a:pos x="2064" y="1518"/>
                </a:cxn>
                <a:cxn ang="0">
                  <a:pos x="2011" y="1368"/>
                </a:cxn>
                <a:cxn ang="0">
                  <a:pos x="1947" y="1224"/>
                </a:cxn>
                <a:cxn ang="0">
                  <a:pos x="1874" y="1084"/>
                </a:cxn>
                <a:cxn ang="0">
                  <a:pos x="1792" y="953"/>
                </a:cxn>
                <a:cxn ang="0">
                  <a:pos x="1700" y="827"/>
                </a:cxn>
                <a:cxn ang="0">
                  <a:pos x="1599" y="707"/>
                </a:cxn>
                <a:cxn ang="0">
                  <a:pos x="1491" y="596"/>
                </a:cxn>
                <a:cxn ang="0">
                  <a:pos x="1374" y="493"/>
                </a:cxn>
                <a:cxn ang="0">
                  <a:pos x="1252" y="398"/>
                </a:cxn>
                <a:cxn ang="0">
                  <a:pos x="1120" y="312"/>
                </a:cxn>
                <a:cxn ang="0">
                  <a:pos x="984" y="237"/>
                </a:cxn>
                <a:cxn ang="0">
                  <a:pos x="842" y="170"/>
                </a:cxn>
                <a:cxn ang="0">
                  <a:pos x="694" y="114"/>
                </a:cxn>
                <a:cxn ang="0">
                  <a:pos x="540" y="68"/>
                </a:cxn>
                <a:cxn ang="0">
                  <a:pos x="383" y="34"/>
                </a:cxn>
                <a:cxn ang="0">
                  <a:pos x="222" y="12"/>
                </a:cxn>
                <a:cxn ang="0">
                  <a:pos x="56" y="1"/>
                </a:cxn>
              </a:cxnLst>
              <a:rect l="0" t="0" r="r" b="b"/>
              <a:pathLst>
                <a:path w="2160" h="4320">
                  <a:moveTo>
                    <a:pt x="0" y="0"/>
                  </a:moveTo>
                  <a:lnTo>
                    <a:pt x="0" y="0"/>
                  </a:lnTo>
                  <a:lnTo>
                    <a:pt x="0" y="0"/>
                  </a:lnTo>
                  <a:lnTo>
                    <a:pt x="0" y="4320"/>
                  </a:lnTo>
                  <a:lnTo>
                    <a:pt x="0" y="4320"/>
                  </a:lnTo>
                  <a:lnTo>
                    <a:pt x="0" y="4320"/>
                  </a:lnTo>
                  <a:lnTo>
                    <a:pt x="0" y="4320"/>
                  </a:lnTo>
                  <a:lnTo>
                    <a:pt x="56" y="4320"/>
                  </a:lnTo>
                  <a:lnTo>
                    <a:pt x="111" y="4317"/>
                  </a:lnTo>
                  <a:lnTo>
                    <a:pt x="167" y="4314"/>
                  </a:lnTo>
                  <a:lnTo>
                    <a:pt x="222" y="4310"/>
                  </a:lnTo>
                  <a:lnTo>
                    <a:pt x="275" y="4304"/>
                  </a:lnTo>
                  <a:lnTo>
                    <a:pt x="330" y="4296"/>
                  </a:lnTo>
                  <a:lnTo>
                    <a:pt x="383" y="4287"/>
                  </a:lnTo>
                  <a:lnTo>
                    <a:pt x="436" y="4277"/>
                  </a:lnTo>
                  <a:lnTo>
                    <a:pt x="488" y="4265"/>
                  </a:lnTo>
                  <a:lnTo>
                    <a:pt x="540" y="4252"/>
                  </a:lnTo>
                  <a:lnTo>
                    <a:pt x="592" y="4239"/>
                  </a:lnTo>
                  <a:lnTo>
                    <a:pt x="644" y="4224"/>
                  </a:lnTo>
                  <a:lnTo>
                    <a:pt x="694" y="4208"/>
                  </a:lnTo>
                  <a:lnTo>
                    <a:pt x="743" y="4190"/>
                  </a:lnTo>
                  <a:lnTo>
                    <a:pt x="793" y="4171"/>
                  </a:lnTo>
                  <a:lnTo>
                    <a:pt x="842" y="4151"/>
                  </a:lnTo>
                  <a:lnTo>
                    <a:pt x="889" y="4129"/>
                  </a:lnTo>
                  <a:lnTo>
                    <a:pt x="936" y="4107"/>
                  </a:lnTo>
                  <a:lnTo>
                    <a:pt x="984" y="4085"/>
                  </a:lnTo>
                  <a:lnTo>
                    <a:pt x="1030" y="4060"/>
                  </a:lnTo>
                  <a:lnTo>
                    <a:pt x="1076" y="4034"/>
                  </a:lnTo>
                  <a:lnTo>
                    <a:pt x="1120" y="4008"/>
                  </a:lnTo>
                  <a:lnTo>
                    <a:pt x="1164" y="3980"/>
                  </a:lnTo>
                  <a:lnTo>
                    <a:pt x="1209" y="3952"/>
                  </a:lnTo>
                  <a:lnTo>
                    <a:pt x="1252" y="3922"/>
                  </a:lnTo>
                  <a:lnTo>
                    <a:pt x="1293" y="3891"/>
                  </a:lnTo>
                  <a:lnTo>
                    <a:pt x="1334" y="3860"/>
                  </a:lnTo>
                  <a:lnTo>
                    <a:pt x="1374" y="3827"/>
                  </a:lnTo>
                  <a:lnTo>
                    <a:pt x="1414" y="3793"/>
                  </a:lnTo>
                  <a:lnTo>
                    <a:pt x="1453" y="3759"/>
                  </a:lnTo>
                  <a:lnTo>
                    <a:pt x="1491" y="3724"/>
                  </a:lnTo>
                  <a:lnTo>
                    <a:pt x="1528" y="3688"/>
                  </a:lnTo>
                  <a:lnTo>
                    <a:pt x="1564" y="3651"/>
                  </a:lnTo>
                  <a:lnTo>
                    <a:pt x="1599" y="3613"/>
                  </a:lnTo>
                  <a:lnTo>
                    <a:pt x="1633" y="3574"/>
                  </a:lnTo>
                  <a:lnTo>
                    <a:pt x="1667" y="3534"/>
                  </a:lnTo>
                  <a:lnTo>
                    <a:pt x="1700" y="3494"/>
                  </a:lnTo>
                  <a:lnTo>
                    <a:pt x="1731" y="3453"/>
                  </a:lnTo>
                  <a:lnTo>
                    <a:pt x="1762" y="3410"/>
                  </a:lnTo>
                  <a:lnTo>
                    <a:pt x="1792" y="3369"/>
                  </a:lnTo>
                  <a:lnTo>
                    <a:pt x="1820" y="3324"/>
                  </a:lnTo>
                  <a:lnTo>
                    <a:pt x="1848" y="3280"/>
                  </a:lnTo>
                  <a:lnTo>
                    <a:pt x="1874" y="3236"/>
                  </a:lnTo>
                  <a:lnTo>
                    <a:pt x="1900" y="3190"/>
                  </a:lnTo>
                  <a:lnTo>
                    <a:pt x="1925" y="3144"/>
                  </a:lnTo>
                  <a:lnTo>
                    <a:pt x="1947" y="3096"/>
                  </a:lnTo>
                  <a:lnTo>
                    <a:pt x="1969" y="3049"/>
                  </a:lnTo>
                  <a:lnTo>
                    <a:pt x="1991" y="3002"/>
                  </a:lnTo>
                  <a:lnTo>
                    <a:pt x="2011" y="2953"/>
                  </a:lnTo>
                  <a:lnTo>
                    <a:pt x="2030" y="2903"/>
                  </a:lnTo>
                  <a:lnTo>
                    <a:pt x="2048" y="2854"/>
                  </a:lnTo>
                  <a:lnTo>
                    <a:pt x="2064" y="2802"/>
                  </a:lnTo>
                  <a:lnTo>
                    <a:pt x="2079" y="2752"/>
                  </a:lnTo>
                  <a:lnTo>
                    <a:pt x="2092" y="2700"/>
                  </a:lnTo>
                  <a:lnTo>
                    <a:pt x="2105" y="2648"/>
                  </a:lnTo>
                  <a:lnTo>
                    <a:pt x="2117" y="2595"/>
                  </a:lnTo>
                  <a:lnTo>
                    <a:pt x="2127" y="2543"/>
                  </a:lnTo>
                  <a:lnTo>
                    <a:pt x="2136" y="2490"/>
                  </a:lnTo>
                  <a:lnTo>
                    <a:pt x="2144" y="2435"/>
                  </a:lnTo>
                  <a:lnTo>
                    <a:pt x="2150" y="2380"/>
                  </a:lnTo>
                  <a:lnTo>
                    <a:pt x="2154" y="2327"/>
                  </a:lnTo>
                  <a:lnTo>
                    <a:pt x="2159" y="2271"/>
                  </a:lnTo>
                  <a:lnTo>
                    <a:pt x="2160" y="2216"/>
                  </a:lnTo>
                  <a:lnTo>
                    <a:pt x="2160" y="2160"/>
                  </a:lnTo>
                  <a:lnTo>
                    <a:pt x="2160" y="2160"/>
                  </a:lnTo>
                  <a:lnTo>
                    <a:pt x="2160" y="2105"/>
                  </a:lnTo>
                  <a:lnTo>
                    <a:pt x="2159" y="2049"/>
                  </a:lnTo>
                  <a:lnTo>
                    <a:pt x="2154" y="1994"/>
                  </a:lnTo>
                  <a:lnTo>
                    <a:pt x="2150" y="1940"/>
                  </a:lnTo>
                  <a:lnTo>
                    <a:pt x="2144" y="1885"/>
                  </a:lnTo>
                  <a:lnTo>
                    <a:pt x="2136" y="1832"/>
                  </a:lnTo>
                  <a:lnTo>
                    <a:pt x="2127" y="1778"/>
                  </a:lnTo>
                  <a:lnTo>
                    <a:pt x="2117" y="1725"/>
                  </a:lnTo>
                  <a:lnTo>
                    <a:pt x="2105" y="1672"/>
                  </a:lnTo>
                  <a:lnTo>
                    <a:pt x="2092" y="1620"/>
                  </a:lnTo>
                  <a:lnTo>
                    <a:pt x="2079" y="1568"/>
                  </a:lnTo>
                  <a:lnTo>
                    <a:pt x="2064" y="1518"/>
                  </a:lnTo>
                  <a:lnTo>
                    <a:pt x="2048" y="1468"/>
                  </a:lnTo>
                  <a:lnTo>
                    <a:pt x="2030" y="1417"/>
                  </a:lnTo>
                  <a:lnTo>
                    <a:pt x="2011" y="1368"/>
                  </a:lnTo>
                  <a:lnTo>
                    <a:pt x="1991" y="1320"/>
                  </a:lnTo>
                  <a:lnTo>
                    <a:pt x="1969" y="1271"/>
                  </a:lnTo>
                  <a:lnTo>
                    <a:pt x="1947" y="1224"/>
                  </a:lnTo>
                  <a:lnTo>
                    <a:pt x="1925" y="1176"/>
                  </a:lnTo>
                  <a:lnTo>
                    <a:pt x="1900" y="1130"/>
                  </a:lnTo>
                  <a:lnTo>
                    <a:pt x="1874" y="1084"/>
                  </a:lnTo>
                  <a:lnTo>
                    <a:pt x="1848" y="1040"/>
                  </a:lnTo>
                  <a:lnTo>
                    <a:pt x="1820" y="996"/>
                  </a:lnTo>
                  <a:lnTo>
                    <a:pt x="1792" y="953"/>
                  </a:lnTo>
                  <a:lnTo>
                    <a:pt x="1762" y="910"/>
                  </a:lnTo>
                  <a:lnTo>
                    <a:pt x="1731" y="868"/>
                  </a:lnTo>
                  <a:lnTo>
                    <a:pt x="1700" y="827"/>
                  </a:lnTo>
                  <a:lnTo>
                    <a:pt x="1667" y="786"/>
                  </a:lnTo>
                  <a:lnTo>
                    <a:pt x="1633" y="747"/>
                  </a:lnTo>
                  <a:lnTo>
                    <a:pt x="1599" y="707"/>
                  </a:lnTo>
                  <a:lnTo>
                    <a:pt x="1564" y="670"/>
                  </a:lnTo>
                  <a:lnTo>
                    <a:pt x="1528" y="633"/>
                  </a:lnTo>
                  <a:lnTo>
                    <a:pt x="1491" y="596"/>
                  </a:lnTo>
                  <a:lnTo>
                    <a:pt x="1453" y="561"/>
                  </a:lnTo>
                  <a:lnTo>
                    <a:pt x="1414" y="527"/>
                  </a:lnTo>
                  <a:lnTo>
                    <a:pt x="1374" y="493"/>
                  </a:lnTo>
                  <a:lnTo>
                    <a:pt x="1334" y="460"/>
                  </a:lnTo>
                  <a:lnTo>
                    <a:pt x="1293" y="429"/>
                  </a:lnTo>
                  <a:lnTo>
                    <a:pt x="1252" y="398"/>
                  </a:lnTo>
                  <a:lnTo>
                    <a:pt x="1209" y="368"/>
                  </a:lnTo>
                  <a:lnTo>
                    <a:pt x="1164" y="340"/>
                  </a:lnTo>
                  <a:lnTo>
                    <a:pt x="1120" y="312"/>
                  </a:lnTo>
                  <a:lnTo>
                    <a:pt x="1076" y="287"/>
                  </a:lnTo>
                  <a:lnTo>
                    <a:pt x="1030" y="260"/>
                  </a:lnTo>
                  <a:lnTo>
                    <a:pt x="984" y="237"/>
                  </a:lnTo>
                  <a:lnTo>
                    <a:pt x="936" y="213"/>
                  </a:lnTo>
                  <a:lnTo>
                    <a:pt x="889" y="191"/>
                  </a:lnTo>
                  <a:lnTo>
                    <a:pt x="842" y="170"/>
                  </a:lnTo>
                  <a:lnTo>
                    <a:pt x="793" y="149"/>
                  </a:lnTo>
                  <a:lnTo>
                    <a:pt x="743" y="132"/>
                  </a:lnTo>
                  <a:lnTo>
                    <a:pt x="694" y="114"/>
                  </a:lnTo>
                  <a:lnTo>
                    <a:pt x="644" y="98"/>
                  </a:lnTo>
                  <a:lnTo>
                    <a:pt x="592" y="81"/>
                  </a:lnTo>
                  <a:lnTo>
                    <a:pt x="540" y="68"/>
                  </a:lnTo>
                  <a:lnTo>
                    <a:pt x="488" y="55"/>
                  </a:lnTo>
                  <a:lnTo>
                    <a:pt x="436" y="44"/>
                  </a:lnTo>
                  <a:lnTo>
                    <a:pt x="383" y="34"/>
                  </a:lnTo>
                  <a:lnTo>
                    <a:pt x="330" y="25"/>
                  </a:lnTo>
                  <a:lnTo>
                    <a:pt x="275" y="18"/>
                  </a:lnTo>
                  <a:lnTo>
                    <a:pt x="222" y="12"/>
                  </a:lnTo>
                  <a:lnTo>
                    <a:pt x="167" y="6"/>
                  </a:lnTo>
                  <a:lnTo>
                    <a:pt x="111" y="3"/>
                  </a:lnTo>
                  <a:lnTo>
                    <a:pt x="56" y="1"/>
                  </a:lnTo>
                  <a:lnTo>
                    <a:pt x="0" y="0"/>
                  </a:lnTo>
                  <a:lnTo>
                    <a:pt x="0" y="0"/>
                  </a:lnTo>
                  <a:close/>
                </a:path>
              </a:pathLst>
            </a:custGeom>
            <a:gradFill rotWithShape="0">
              <a:gsLst>
                <a:gs pos="0">
                  <a:srgbClr val="061F4C"/>
                </a:gs>
                <a:gs pos="100000">
                  <a:srgbClr val="061F4C"/>
                </a:gs>
              </a:gsLst>
              <a:lin ang="2700000" scaled="1"/>
            </a:gradFill>
            <a:ln w="9525">
              <a:noFill/>
              <a:miter lim="800000"/>
              <a:headEnd/>
              <a:tailEnd/>
            </a:ln>
          </p:spPr>
          <p:txBody>
            <a:bodyPr lIns="18288" tIns="18288" rIns="18288" bIns="18288" anchor="ctr" anchorCtr="1"/>
            <a:lstStyle/>
            <a:p>
              <a:pPr algn="ctr">
                <a:lnSpc>
                  <a:spcPct val="85000"/>
                </a:lnSpc>
                <a:spcBef>
                  <a:spcPct val="20000"/>
                </a:spcBef>
              </a:pPr>
              <a:endParaRPr lang="en-US" sz="1400" b="1">
                <a:solidFill>
                  <a:srgbClr val="FFFFFF"/>
                </a:solidFill>
                <a:latin typeface="Arial Narrow" pitchFamily="112" charset="0"/>
              </a:endParaRPr>
            </a:p>
          </p:txBody>
        </p:sp>
      </p:grpSp>
      <p:grpSp>
        <p:nvGrpSpPr>
          <p:cNvPr id="31" name="Group 32"/>
          <p:cNvGrpSpPr/>
          <p:nvPr/>
        </p:nvGrpSpPr>
        <p:grpSpPr>
          <a:xfrm>
            <a:off x="6718046" y="4565937"/>
            <a:ext cx="555379" cy="689452"/>
            <a:chOff x="3227705" y="1066800"/>
            <a:chExt cx="3540796" cy="4388908"/>
          </a:xfrm>
        </p:grpSpPr>
        <p:sp>
          <p:nvSpPr>
            <p:cNvPr id="32" name="Freeform 7"/>
            <p:cNvSpPr>
              <a:spLocks/>
            </p:cNvSpPr>
            <p:nvPr/>
          </p:nvSpPr>
          <p:spPr bwMode="auto">
            <a:xfrm>
              <a:off x="3227705" y="1069869"/>
              <a:ext cx="1344295" cy="4385839"/>
            </a:xfrm>
            <a:custGeom>
              <a:avLst/>
              <a:gdLst/>
              <a:ahLst/>
              <a:cxnLst>
                <a:cxn ang="0">
                  <a:pos x="1314" y="0"/>
                </a:cxn>
                <a:cxn ang="0">
                  <a:pos x="1246" y="3"/>
                </a:cxn>
                <a:cxn ang="0">
                  <a:pos x="1179" y="12"/>
                </a:cxn>
                <a:cxn ang="0">
                  <a:pos x="1114" y="25"/>
                </a:cxn>
                <a:cxn ang="0">
                  <a:pos x="1049" y="44"/>
                </a:cxn>
                <a:cxn ang="0">
                  <a:pos x="986" y="68"/>
                </a:cxn>
                <a:cxn ang="0">
                  <a:pos x="923" y="96"/>
                </a:cxn>
                <a:cxn ang="0">
                  <a:pos x="861" y="130"/>
                </a:cxn>
                <a:cxn ang="0">
                  <a:pos x="802" y="168"/>
                </a:cxn>
                <a:cxn ang="0">
                  <a:pos x="744" y="211"/>
                </a:cxn>
                <a:cxn ang="0">
                  <a:pos x="688" y="259"/>
                </a:cxn>
                <a:cxn ang="0">
                  <a:pos x="632" y="310"/>
                </a:cxn>
                <a:cxn ang="0">
                  <a:pos x="579" y="367"/>
                </a:cxn>
                <a:cxn ang="0">
                  <a:pos x="527" y="426"/>
                </a:cxn>
                <a:cxn ang="0">
                  <a:pos x="478" y="489"/>
                </a:cxn>
                <a:cxn ang="0">
                  <a:pos x="431" y="558"/>
                </a:cxn>
                <a:cxn ang="0">
                  <a:pos x="385" y="629"/>
                </a:cxn>
                <a:cxn ang="0">
                  <a:pos x="341" y="702"/>
                </a:cxn>
                <a:cxn ang="0">
                  <a:pos x="261" y="861"/>
                </a:cxn>
                <a:cxn ang="0">
                  <a:pos x="190" y="1032"/>
                </a:cxn>
                <a:cxn ang="0">
                  <a:pos x="129" y="1214"/>
                </a:cxn>
                <a:cxn ang="0">
                  <a:pos x="80" y="1407"/>
                </a:cxn>
                <a:cxn ang="0">
                  <a:pos x="42" y="1608"/>
                </a:cxn>
                <a:cxn ang="0">
                  <a:pos x="15" y="1818"/>
                </a:cxn>
                <a:cxn ang="0">
                  <a:pos x="2" y="2034"/>
                </a:cxn>
                <a:cxn ang="0">
                  <a:pos x="0" y="2143"/>
                </a:cxn>
                <a:cxn ang="0">
                  <a:pos x="6" y="2362"/>
                </a:cxn>
                <a:cxn ang="0">
                  <a:pos x="27" y="2575"/>
                </a:cxn>
                <a:cxn ang="0">
                  <a:pos x="59" y="2781"/>
                </a:cxn>
                <a:cxn ang="0">
                  <a:pos x="102" y="2978"/>
                </a:cxn>
                <a:cxn ang="0">
                  <a:pos x="159" y="3166"/>
                </a:cxn>
                <a:cxn ang="0">
                  <a:pos x="224" y="3342"/>
                </a:cxn>
                <a:cxn ang="0">
                  <a:pos x="299" y="3508"/>
                </a:cxn>
                <a:cxn ang="0">
                  <a:pos x="363" y="3623"/>
                </a:cxn>
                <a:cxn ang="0">
                  <a:pos x="407" y="3695"/>
                </a:cxn>
                <a:cxn ang="0">
                  <a:pos x="454" y="3765"/>
                </a:cxn>
                <a:cxn ang="0">
                  <a:pos x="502" y="3830"/>
                </a:cxn>
                <a:cxn ang="0">
                  <a:pos x="554" y="3892"/>
                </a:cxn>
                <a:cxn ang="0">
                  <a:pos x="605" y="3950"/>
                </a:cxn>
                <a:cxn ang="0">
                  <a:pos x="660" y="4003"/>
                </a:cxn>
                <a:cxn ang="0">
                  <a:pos x="716" y="4053"/>
                </a:cxn>
                <a:cxn ang="0">
                  <a:pos x="773" y="4098"/>
                </a:cxn>
                <a:cxn ang="0">
                  <a:pos x="832" y="4139"/>
                </a:cxn>
                <a:cxn ang="0">
                  <a:pos x="892" y="4175"/>
                </a:cxn>
                <a:cxn ang="0">
                  <a:pos x="954" y="4206"/>
                </a:cxn>
                <a:cxn ang="0">
                  <a:pos x="1017" y="4232"/>
                </a:cxn>
                <a:cxn ang="0">
                  <a:pos x="1082" y="4255"/>
                </a:cxn>
                <a:cxn ang="0">
                  <a:pos x="1147" y="4271"/>
                </a:cxn>
                <a:cxn ang="0">
                  <a:pos x="1213" y="4281"/>
                </a:cxn>
                <a:cxn ang="0">
                  <a:pos x="1280" y="4287"/>
                </a:cxn>
                <a:cxn ang="0">
                  <a:pos x="1314" y="0"/>
                </a:cxn>
              </a:cxnLst>
              <a:rect l="0" t="0" r="r" b="b"/>
              <a:pathLst>
                <a:path w="1314" h="4287">
                  <a:moveTo>
                    <a:pt x="1314" y="0"/>
                  </a:moveTo>
                  <a:lnTo>
                    <a:pt x="1314" y="0"/>
                  </a:lnTo>
                  <a:lnTo>
                    <a:pt x="1280" y="1"/>
                  </a:lnTo>
                  <a:lnTo>
                    <a:pt x="1246" y="3"/>
                  </a:lnTo>
                  <a:lnTo>
                    <a:pt x="1213" y="7"/>
                  </a:lnTo>
                  <a:lnTo>
                    <a:pt x="1179" y="12"/>
                  </a:lnTo>
                  <a:lnTo>
                    <a:pt x="1147" y="18"/>
                  </a:lnTo>
                  <a:lnTo>
                    <a:pt x="1114" y="25"/>
                  </a:lnTo>
                  <a:lnTo>
                    <a:pt x="1082" y="34"/>
                  </a:lnTo>
                  <a:lnTo>
                    <a:pt x="1049" y="44"/>
                  </a:lnTo>
                  <a:lnTo>
                    <a:pt x="1017" y="54"/>
                  </a:lnTo>
                  <a:lnTo>
                    <a:pt x="986" y="68"/>
                  </a:lnTo>
                  <a:lnTo>
                    <a:pt x="954" y="81"/>
                  </a:lnTo>
                  <a:lnTo>
                    <a:pt x="923" y="96"/>
                  </a:lnTo>
                  <a:lnTo>
                    <a:pt x="892" y="112"/>
                  </a:lnTo>
                  <a:lnTo>
                    <a:pt x="861" y="130"/>
                  </a:lnTo>
                  <a:lnTo>
                    <a:pt x="832" y="149"/>
                  </a:lnTo>
                  <a:lnTo>
                    <a:pt x="802" y="168"/>
                  </a:lnTo>
                  <a:lnTo>
                    <a:pt x="773" y="189"/>
                  </a:lnTo>
                  <a:lnTo>
                    <a:pt x="744" y="211"/>
                  </a:lnTo>
                  <a:lnTo>
                    <a:pt x="716" y="235"/>
                  </a:lnTo>
                  <a:lnTo>
                    <a:pt x="688" y="259"/>
                  </a:lnTo>
                  <a:lnTo>
                    <a:pt x="660" y="284"/>
                  </a:lnTo>
                  <a:lnTo>
                    <a:pt x="632" y="310"/>
                  </a:lnTo>
                  <a:lnTo>
                    <a:pt x="605" y="339"/>
                  </a:lnTo>
                  <a:lnTo>
                    <a:pt x="579" y="367"/>
                  </a:lnTo>
                  <a:lnTo>
                    <a:pt x="554" y="396"/>
                  </a:lnTo>
                  <a:lnTo>
                    <a:pt x="527" y="426"/>
                  </a:lnTo>
                  <a:lnTo>
                    <a:pt x="502" y="457"/>
                  </a:lnTo>
                  <a:lnTo>
                    <a:pt x="478" y="489"/>
                  </a:lnTo>
                  <a:lnTo>
                    <a:pt x="454" y="523"/>
                  </a:lnTo>
                  <a:lnTo>
                    <a:pt x="431" y="558"/>
                  </a:lnTo>
                  <a:lnTo>
                    <a:pt x="407" y="592"/>
                  </a:lnTo>
                  <a:lnTo>
                    <a:pt x="385" y="629"/>
                  </a:lnTo>
                  <a:lnTo>
                    <a:pt x="363" y="666"/>
                  </a:lnTo>
                  <a:lnTo>
                    <a:pt x="341" y="702"/>
                  </a:lnTo>
                  <a:lnTo>
                    <a:pt x="299" y="781"/>
                  </a:lnTo>
                  <a:lnTo>
                    <a:pt x="261" y="861"/>
                  </a:lnTo>
                  <a:lnTo>
                    <a:pt x="224" y="945"/>
                  </a:lnTo>
                  <a:lnTo>
                    <a:pt x="190" y="1032"/>
                  </a:lnTo>
                  <a:lnTo>
                    <a:pt x="159" y="1123"/>
                  </a:lnTo>
                  <a:lnTo>
                    <a:pt x="129" y="1214"/>
                  </a:lnTo>
                  <a:lnTo>
                    <a:pt x="102" y="1309"/>
                  </a:lnTo>
                  <a:lnTo>
                    <a:pt x="80" y="1407"/>
                  </a:lnTo>
                  <a:lnTo>
                    <a:pt x="59" y="1506"/>
                  </a:lnTo>
                  <a:lnTo>
                    <a:pt x="42" y="1608"/>
                  </a:lnTo>
                  <a:lnTo>
                    <a:pt x="27" y="1711"/>
                  </a:lnTo>
                  <a:lnTo>
                    <a:pt x="15" y="1818"/>
                  </a:lnTo>
                  <a:lnTo>
                    <a:pt x="6" y="1925"/>
                  </a:lnTo>
                  <a:lnTo>
                    <a:pt x="2" y="2034"/>
                  </a:lnTo>
                  <a:lnTo>
                    <a:pt x="0" y="2143"/>
                  </a:lnTo>
                  <a:lnTo>
                    <a:pt x="0" y="2143"/>
                  </a:lnTo>
                  <a:lnTo>
                    <a:pt x="2" y="2254"/>
                  </a:lnTo>
                  <a:lnTo>
                    <a:pt x="6" y="2362"/>
                  </a:lnTo>
                  <a:lnTo>
                    <a:pt x="15" y="2470"/>
                  </a:lnTo>
                  <a:lnTo>
                    <a:pt x="27" y="2575"/>
                  </a:lnTo>
                  <a:lnTo>
                    <a:pt x="42" y="2679"/>
                  </a:lnTo>
                  <a:lnTo>
                    <a:pt x="59" y="2781"/>
                  </a:lnTo>
                  <a:lnTo>
                    <a:pt x="80" y="2880"/>
                  </a:lnTo>
                  <a:lnTo>
                    <a:pt x="102" y="2978"/>
                  </a:lnTo>
                  <a:lnTo>
                    <a:pt x="129" y="3073"/>
                  </a:lnTo>
                  <a:lnTo>
                    <a:pt x="159" y="3166"/>
                  </a:lnTo>
                  <a:lnTo>
                    <a:pt x="190" y="3256"/>
                  </a:lnTo>
                  <a:lnTo>
                    <a:pt x="224" y="3342"/>
                  </a:lnTo>
                  <a:lnTo>
                    <a:pt x="261" y="3426"/>
                  </a:lnTo>
                  <a:lnTo>
                    <a:pt x="299" y="3508"/>
                  </a:lnTo>
                  <a:lnTo>
                    <a:pt x="341" y="3584"/>
                  </a:lnTo>
                  <a:lnTo>
                    <a:pt x="363" y="3623"/>
                  </a:lnTo>
                  <a:lnTo>
                    <a:pt x="385" y="3660"/>
                  </a:lnTo>
                  <a:lnTo>
                    <a:pt x="407" y="3695"/>
                  </a:lnTo>
                  <a:lnTo>
                    <a:pt x="431" y="3731"/>
                  </a:lnTo>
                  <a:lnTo>
                    <a:pt x="454" y="3765"/>
                  </a:lnTo>
                  <a:lnTo>
                    <a:pt x="478" y="3798"/>
                  </a:lnTo>
                  <a:lnTo>
                    <a:pt x="502" y="3830"/>
                  </a:lnTo>
                  <a:lnTo>
                    <a:pt x="527" y="3861"/>
                  </a:lnTo>
                  <a:lnTo>
                    <a:pt x="554" y="3892"/>
                  </a:lnTo>
                  <a:lnTo>
                    <a:pt x="579" y="3922"/>
                  </a:lnTo>
                  <a:lnTo>
                    <a:pt x="605" y="3950"/>
                  </a:lnTo>
                  <a:lnTo>
                    <a:pt x="632" y="3977"/>
                  </a:lnTo>
                  <a:lnTo>
                    <a:pt x="660" y="4003"/>
                  </a:lnTo>
                  <a:lnTo>
                    <a:pt x="688" y="4028"/>
                  </a:lnTo>
                  <a:lnTo>
                    <a:pt x="716" y="4053"/>
                  </a:lnTo>
                  <a:lnTo>
                    <a:pt x="744" y="4076"/>
                  </a:lnTo>
                  <a:lnTo>
                    <a:pt x="773" y="4098"/>
                  </a:lnTo>
                  <a:lnTo>
                    <a:pt x="802" y="4119"/>
                  </a:lnTo>
                  <a:lnTo>
                    <a:pt x="832" y="4139"/>
                  </a:lnTo>
                  <a:lnTo>
                    <a:pt x="861" y="4157"/>
                  </a:lnTo>
                  <a:lnTo>
                    <a:pt x="892" y="4175"/>
                  </a:lnTo>
                  <a:lnTo>
                    <a:pt x="923" y="4191"/>
                  </a:lnTo>
                  <a:lnTo>
                    <a:pt x="954" y="4206"/>
                  </a:lnTo>
                  <a:lnTo>
                    <a:pt x="986" y="4221"/>
                  </a:lnTo>
                  <a:lnTo>
                    <a:pt x="1017" y="4232"/>
                  </a:lnTo>
                  <a:lnTo>
                    <a:pt x="1049" y="4244"/>
                  </a:lnTo>
                  <a:lnTo>
                    <a:pt x="1082" y="4255"/>
                  </a:lnTo>
                  <a:lnTo>
                    <a:pt x="1114" y="4264"/>
                  </a:lnTo>
                  <a:lnTo>
                    <a:pt x="1147" y="4271"/>
                  </a:lnTo>
                  <a:lnTo>
                    <a:pt x="1179" y="4277"/>
                  </a:lnTo>
                  <a:lnTo>
                    <a:pt x="1213" y="4281"/>
                  </a:lnTo>
                  <a:lnTo>
                    <a:pt x="1246" y="4284"/>
                  </a:lnTo>
                  <a:lnTo>
                    <a:pt x="1280" y="4287"/>
                  </a:lnTo>
                  <a:lnTo>
                    <a:pt x="1314" y="4287"/>
                  </a:lnTo>
                  <a:lnTo>
                    <a:pt x="1314" y="0"/>
                  </a:lnTo>
                  <a:close/>
                </a:path>
              </a:pathLst>
            </a:custGeom>
            <a:gradFill rotWithShape="0">
              <a:gsLst>
                <a:gs pos="0">
                  <a:srgbClr val="1F497D"/>
                </a:gs>
                <a:gs pos="100000">
                  <a:srgbClr val="1C3758"/>
                </a:gs>
              </a:gsLst>
              <a:lin ang="2700000" scaled="1"/>
            </a:gradFill>
            <a:ln w="9525">
              <a:noFill/>
              <a:miter lim="800000"/>
              <a:headEnd/>
              <a:tailEnd/>
            </a:ln>
          </p:spPr>
          <p:txBody>
            <a:bodyPr lIns="18288" tIns="18288" rIns="18288" bIns="18288" anchor="ctr" anchorCtr="1"/>
            <a:lstStyle/>
            <a:p>
              <a:pPr algn="ctr">
                <a:lnSpc>
                  <a:spcPct val="85000"/>
                </a:lnSpc>
                <a:spcBef>
                  <a:spcPct val="20000"/>
                </a:spcBef>
              </a:pPr>
              <a:endParaRPr lang="en-US" sz="1400" b="1">
                <a:solidFill>
                  <a:srgbClr val="FFFFFF"/>
                </a:solidFill>
                <a:latin typeface="Arial Narrow" pitchFamily="112" charset="0"/>
              </a:endParaRPr>
            </a:p>
          </p:txBody>
        </p:sp>
        <p:sp>
          <p:nvSpPr>
            <p:cNvPr id="33" name="Freeform 9"/>
            <p:cNvSpPr>
              <a:spLocks/>
            </p:cNvSpPr>
            <p:nvPr/>
          </p:nvSpPr>
          <p:spPr bwMode="auto">
            <a:xfrm>
              <a:off x="4572000" y="1066800"/>
              <a:ext cx="2196501" cy="4388908"/>
            </a:xfrm>
            <a:custGeom>
              <a:avLst/>
              <a:gdLst/>
              <a:ahLst/>
              <a:cxnLst>
                <a:cxn ang="0">
                  <a:pos x="0" y="0"/>
                </a:cxn>
                <a:cxn ang="0">
                  <a:pos x="0" y="4290"/>
                </a:cxn>
                <a:cxn ang="0">
                  <a:pos x="111" y="4287"/>
                </a:cxn>
                <a:cxn ang="0">
                  <a:pos x="274" y="4274"/>
                </a:cxn>
                <a:cxn ang="0">
                  <a:pos x="433" y="4247"/>
                </a:cxn>
                <a:cxn ang="0">
                  <a:pos x="587" y="4209"/>
                </a:cxn>
                <a:cxn ang="0">
                  <a:pos x="738" y="4160"/>
                </a:cxn>
                <a:cxn ang="0">
                  <a:pos x="883" y="4101"/>
                </a:cxn>
                <a:cxn ang="0">
                  <a:pos x="1024" y="4031"/>
                </a:cxn>
                <a:cxn ang="0">
                  <a:pos x="1157" y="3953"/>
                </a:cxn>
                <a:cxn ang="0">
                  <a:pos x="1284" y="3864"/>
                </a:cxn>
                <a:cxn ang="0">
                  <a:pos x="1404" y="3768"/>
                </a:cxn>
                <a:cxn ang="0">
                  <a:pos x="1518" y="3663"/>
                </a:cxn>
                <a:cxn ang="0">
                  <a:pos x="1623" y="3549"/>
                </a:cxn>
                <a:cxn ang="0">
                  <a:pos x="1719" y="3429"/>
                </a:cxn>
                <a:cxn ang="0">
                  <a:pos x="1808" y="3302"/>
                </a:cxn>
                <a:cxn ang="0">
                  <a:pos x="1888" y="3167"/>
                </a:cxn>
                <a:cxn ang="0">
                  <a:pos x="1956" y="3028"/>
                </a:cxn>
                <a:cxn ang="0">
                  <a:pos x="2016" y="2883"/>
                </a:cxn>
                <a:cxn ang="0">
                  <a:pos x="2065" y="2732"/>
                </a:cxn>
                <a:cxn ang="0">
                  <a:pos x="2102" y="2577"/>
                </a:cxn>
                <a:cxn ang="0">
                  <a:pos x="2129" y="2419"/>
                </a:cxn>
                <a:cxn ang="0">
                  <a:pos x="2144" y="2256"/>
                </a:cxn>
                <a:cxn ang="0">
                  <a:pos x="2147" y="2145"/>
                </a:cxn>
                <a:cxn ang="0">
                  <a:pos x="2139" y="1981"/>
                </a:cxn>
                <a:cxn ang="0">
                  <a:pos x="2122" y="1818"/>
                </a:cxn>
                <a:cxn ang="0">
                  <a:pos x="2090" y="1661"/>
                </a:cxn>
                <a:cxn ang="0">
                  <a:pos x="2049" y="1507"/>
                </a:cxn>
                <a:cxn ang="0">
                  <a:pos x="1997" y="1358"/>
                </a:cxn>
                <a:cxn ang="0">
                  <a:pos x="1935" y="1214"/>
                </a:cxn>
                <a:cxn ang="0">
                  <a:pos x="1861" y="1077"/>
                </a:cxn>
                <a:cxn ang="0">
                  <a:pos x="1780" y="945"/>
                </a:cxn>
                <a:cxn ang="0">
                  <a:pos x="1688" y="821"/>
                </a:cxn>
                <a:cxn ang="0">
                  <a:pos x="1589" y="703"/>
                </a:cxn>
                <a:cxn ang="0">
                  <a:pos x="1481" y="592"/>
                </a:cxn>
                <a:cxn ang="0">
                  <a:pos x="1366" y="489"/>
                </a:cxn>
                <a:cxn ang="0">
                  <a:pos x="1243" y="396"/>
                </a:cxn>
                <a:cxn ang="0">
                  <a:pos x="1113" y="310"/>
                </a:cxn>
                <a:cxn ang="0">
                  <a:pos x="978" y="235"/>
                </a:cxn>
                <a:cxn ang="0">
                  <a:pos x="836" y="168"/>
                </a:cxn>
                <a:cxn ang="0">
                  <a:pos x="689" y="112"/>
                </a:cxn>
                <a:cxn ang="0">
                  <a:pos x="537" y="68"/>
                </a:cxn>
                <a:cxn ang="0">
                  <a:pos x="380" y="34"/>
                </a:cxn>
                <a:cxn ang="0">
                  <a:pos x="220" y="12"/>
                </a:cxn>
                <a:cxn ang="0">
                  <a:pos x="56" y="0"/>
                </a:cxn>
              </a:cxnLst>
              <a:rect l="0" t="0" r="r" b="b"/>
              <a:pathLst>
                <a:path w="2147" h="4290">
                  <a:moveTo>
                    <a:pt x="0" y="0"/>
                  </a:moveTo>
                  <a:lnTo>
                    <a:pt x="0" y="0"/>
                  </a:lnTo>
                  <a:lnTo>
                    <a:pt x="0" y="0"/>
                  </a:lnTo>
                  <a:lnTo>
                    <a:pt x="0" y="4290"/>
                  </a:lnTo>
                  <a:lnTo>
                    <a:pt x="0" y="4290"/>
                  </a:lnTo>
                  <a:lnTo>
                    <a:pt x="0" y="4290"/>
                  </a:lnTo>
                  <a:lnTo>
                    <a:pt x="0" y="4290"/>
                  </a:lnTo>
                  <a:lnTo>
                    <a:pt x="56" y="4290"/>
                  </a:lnTo>
                  <a:lnTo>
                    <a:pt x="111" y="4287"/>
                  </a:lnTo>
                  <a:lnTo>
                    <a:pt x="166" y="4284"/>
                  </a:lnTo>
                  <a:lnTo>
                    <a:pt x="220" y="4280"/>
                  </a:lnTo>
                  <a:lnTo>
                    <a:pt x="274" y="4274"/>
                  </a:lnTo>
                  <a:lnTo>
                    <a:pt x="327" y="4267"/>
                  </a:lnTo>
                  <a:lnTo>
                    <a:pt x="380" y="4258"/>
                  </a:lnTo>
                  <a:lnTo>
                    <a:pt x="433" y="4247"/>
                  </a:lnTo>
                  <a:lnTo>
                    <a:pt x="485" y="4235"/>
                  </a:lnTo>
                  <a:lnTo>
                    <a:pt x="537" y="4224"/>
                  </a:lnTo>
                  <a:lnTo>
                    <a:pt x="587" y="4209"/>
                  </a:lnTo>
                  <a:lnTo>
                    <a:pt x="639" y="4194"/>
                  </a:lnTo>
                  <a:lnTo>
                    <a:pt x="689" y="4178"/>
                  </a:lnTo>
                  <a:lnTo>
                    <a:pt x="738" y="4160"/>
                  </a:lnTo>
                  <a:lnTo>
                    <a:pt x="787" y="4142"/>
                  </a:lnTo>
                  <a:lnTo>
                    <a:pt x="836" y="4122"/>
                  </a:lnTo>
                  <a:lnTo>
                    <a:pt x="883" y="4101"/>
                  </a:lnTo>
                  <a:lnTo>
                    <a:pt x="931" y="4079"/>
                  </a:lnTo>
                  <a:lnTo>
                    <a:pt x="978" y="4056"/>
                  </a:lnTo>
                  <a:lnTo>
                    <a:pt x="1024" y="4031"/>
                  </a:lnTo>
                  <a:lnTo>
                    <a:pt x="1068" y="4006"/>
                  </a:lnTo>
                  <a:lnTo>
                    <a:pt x="1113" y="3980"/>
                  </a:lnTo>
                  <a:lnTo>
                    <a:pt x="1157" y="3953"/>
                  </a:lnTo>
                  <a:lnTo>
                    <a:pt x="1200" y="3925"/>
                  </a:lnTo>
                  <a:lnTo>
                    <a:pt x="1243" y="3895"/>
                  </a:lnTo>
                  <a:lnTo>
                    <a:pt x="1284" y="3864"/>
                  </a:lnTo>
                  <a:lnTo>
                    <a:pt x="1326" y="3833"/>
                  </a:lnTo>
                  <a:lnTo>
                    <a:pt x="1366" y="3801"/>
                  </a:lnTo>
                  <a:lnTo>
                    <a:pt x="1404" y="3768"/>
                  </a:lnTo>
                  <a:lnTo>
                    <a:pt x="1442" y="3734"/>
                  </a:lnTo>
                  <a:lnTo>
                    <a:pt x="1481" y="3698"/>
                  </a:lnTo>
                  <a:lnTo>
                    <a:pt x="1518" y="3663"/>
                  </a:lnTo>
                  <a:lnTo>
                    <a:pt x="1553" y="3626"/>
                  </a:lnTo>
                  <a:lnTo>
                    <a:pt x="1589" y="3587"/>
                  </a:lnTo>
                  <a:lnTo>
                    <a:pt x="1623" y="3549"/>
                  </a:lnTo>
                  <a:lnTo>
                    <a:pt x="1656" y="3511"/>
                  </a:lnTo>
                  <a:lnTo>
                    <a:pt x="1688" y="3471"/>
                  </a:lnTo>
                  <a:lnTo>
                    <a:pt x="1719" y="3429"/>
                  </a:lnTo>
                  <a:lnTo>
                    <a:pt x="1750" y="3388"/>
                  </a:lnTo>
                  <a:lnTo>
                    <a:pt x="1780" y="3345"/>
                  </a:lnTo>
                  <a:lnTo>
                    <a:pt x="1808" y="3302"/>
                  </a:lnTo>
                  <a:lnTo>
                    <a:pt x="1836" y="3258"/>
                  </a:lnTo>
                  <a:lnTo>
                    <a:pt x="1861" y="3213"/>
                  </a:lnTo>
                  <a:lnTo>
                    <a:pt x="1888" y="3167"/>
                  </a:lnTo>
                  <a:lnTo>
                    <a:pt x="1911" y="3121"/>
                  </a:lnTo>
                  <a:lnTo>
                    <a:pt x="1935" y="3076"/>
                  </a:lnTo>
                  <a:lnTo>
                    <a:pt x="1956" y="3028"/>
                  </a:lnTo>
                  <a:lnTo>
                    <a:pt x="1978" y="2981"/>
                  </a:lnTo>
                  <a:lnTo>
                    <a:pt x="1997" y="2932"/>
                  </a:lnTo>
                  <a:lnTo>
                    <a:pt x="2016" y="2883"/>
                  </a:lnTo>
                  <a:lnTo>
                    <a:pt x="2033" y="2833"/>
                  </a:lnTo>
                  <a:lnTo>
                    <a:pt x="2049" y="2783"/>
                  </a:lnTo>
                  <a:lnTo>
                    <a:pt x="2065" y="2732"/>
                  </a:lnTo>
                  <a:lnTo>
                    <a:pt x="2079" y="2682"/>
                  </a:lnTo>
                  <a:lnTo>
                    <a:pt x="2090" y="2630"/>
                  </a:lnTo>
                  <a:lnTo>
                    <a:pt x="2102" y="2577"/>
                  </a:lnTo>
                  <a:lnTo>
                    <a:pt x="2113" y="2525"/>
                  </a:lnTo>
                  <a:lnTo>
                    <a:pt x="2122" y="2472"/>
                  </a:lnTo>
                  <a:lnTo>
                    <a:pt x="2129" y="2419"/>
                  </a:lnTo>
                  <a:lnTo>
                    <a:pt x="2135" y="2364"/>
                  </a:lnTo>
                  <a:lnTo>
                    <a:pt x="2139" y="2311"/>
                  </a:lnTo>
                  <a:lnTo>
                    <a:pt x="2144" y="2256"/>
                  </a:lnTo>
                  <a:lnTo>
                    <a:pt x="2145" y="2201"/>
                  </a:lnTo>
                  <a:lnTo>
                    <a:pt x="2147" y="2145"/>
                  </a:lnTo>
                  <a:lnTo>
                    <a:pt x="2147" y="2145"/>
                  </a:lnTo>
                  <a:lnTo>
                    <a:pt x="2145" y="2090"/>
                  </a:lnTo>
                  <a:lnTo>
                    <a:pt x="2144" y="2036"/>
                  </a:lnTo>
                  <a:lnTo>
                    <a:pt x="2139" y="1981"/>
                  </a:lnTo>
                  <a:lnTo>
                    <a:pt x="2135" y="1926"/>
                  </a:lnTo>
                  <a:lnTo>
                    <a:pt x="2129" y="1873"/>
                  </a:lnTo>
                  <a:lnTo>
                    <a:pt x="2122" y="1818"/>
                  </a:lnTo>
                  <a:lnTo>
                    <a:pt x="2113" y="1765"/>
                  </a:lnTo>
                  <a:lnTo>
                    <a:pt x="2102" y="1713"/>
                  </a:lnTo>
                  <a:lnTo>
                    <a:pt x="2090" y="1661"/>
                  </a:lnTo>
                  <a:lnTo>
                    <a:pt x="2079" y="1609"/>
                  </a:lnTo>
                  <a:lnTo>
                    <a:pt x="2065" y="1558"/>
                  </a:lnTo>
                  <a:lnTo>
                    <a:pt x="2049" y="1507"/>
                  </a:lnTo>
                  <a:lnTo>
                    <a:pt x="2033" y="1457"/>
                  </a:lnTo>
                  <a:lnTo>
                    <a:pt x="2016" y="1408"/>
                  </a:lnTo>
                  <a:lnTo>
                    <a:pt x="1997" y="1358"/>
                  </a:lnTo>
                  <a:lnTo>
                    <a:pt x="1978" y="1311"/>
                  </a:lnTo>
                  <a:lnTo>
                    <a:pt x="1956" y="1262"/>
                  </a:lnTo>
                  <a:lnTo>
                    <a:pt x="1935" y="1214"/>
                  </a:lnTo>
                  <a:lnTo>
                    <a:pt x="1911" y="1169"/>
                  </a:lnTo>
                  <a:lnTo>
                    <a:pt x="1888" y="1123"/>
                  </a:lnTo>
                  <a:lnTo>
                    <a:pt x="1861" y="1077"/>
                  </a:lnTo>
                  <a:lnTo>
                    <a:pt x="1836" y="1032"/>
                  </a:lnTo>
                  <a:lnTo>
                    <a:pt x="1808" y="990"/>
                  </a:lnTo>
                  <a:lnTo>
                    <a:pt x="1780" y="945"/>
                  </a:lnTo>
                  <a:lnTo>
                    <a:pt x="1750" y="904"/>
                  </a:lnTo>
                  <a:lnTo>
                    <a:pt x="1719" y="862"/>
                  </a:lnTo>
                  <a:lnTo>
                    <a:pt x="1688" y="821"/>
                  </a:lnTo>
                  <a:lnTo>
                    <a:pt x="1656" y="781"/>
                  </a:lnTo>
                  <a:lnTo>
                    <a:pt x="1623" y="741"/>
                  </a:lnTo>
                  <a:lnTo>
                    <a:pt x="1589" y="703"/>
                  </a:lnTo>
                  <a:lnTo>
                    <a:pt x="1553" y="666"/>
                  </a:lnTo>
                  <a:lnTo>
                    <a:pt x="1518" y="629"/>
                  </a:lnTo>
                  <a:lnTo>
                    <a:pt x="1481" y="592"/>
                  </a:lnTo>
                  <a:lnTo>
                    <a:pt x="1442" y="558"/>
                  </a:lnTo>
                  <a:lnTo>
                    <a:pt x="1404" y="524"/>
                  </a:lnTo>
                  <a:lnTo>
                    <a:pt x="1366" y="489"/>
                  </a:lnTo>
                  <a:lnTo>
                    <a:pt x="1326" y="457"/>
                  </a:lnTo>
                  <a:lnTo>
                    <a:pt x="1284" y="426"/>
                  </a:lnTo>
                  <a:lnTo>
                    <a:pt x="1243" y="396"/>
                  </a:lnTo>
                  <a:lnTo>
                    <a:pt x="1200" y="367"/>
                  </a:lnTo>
                  <a:lnTo>
                    <a:pt x="1157" y="337"/>
                  </a:lnTo>
                  <a:lnTo>
                    <a:pt x="1113" y="310"/>
                  </a:lnTo>
                  <a:lnTo>
                    <a:pt x="1068" y="284"/>
                  </a:lnTo>
                  <a:lnTo>
                    <a:pt x="1024" y="259"/>
                  </a:lnTo>
                  <a:lnTo>
                    <a:pt x="978" y="235"/>
                  </a:lnTo>
                  <a:lnTo>
                    <a:pt x="931" y="211"/>
                  </a:lnTo>
                  <a:lnTo>
                    <a:pt x="883" y="189"/>
                  </a:lnTo>
                  <a:lnTo>
                    <a:pt x="836" y="168"/>
                  </a:lnTo>
                  <a:lnTo>
                    <a:pt x="787" y="149"/>
                  </a:lnTo>
                  <a:lnTo>
                    <a:pt x="738" y="130"/>
                  </a:lnTo>
                  <a:lnTo>
                    <a:pt x="689" y="112"/>
                  </a:lnTo>
                  <a:lnTo>
                    <a:pt x="639" y="96"/>
                  </a:lnTo>
                  <a:lnTo>
                    <a:pt x="587" y="81"/>
                  </a:lnTo>
                  <a:lnTo>
                    <a:pt x="537" y="68"/>
                  </a:lnTo>
                  <a:lnTo>
                    <a:pt x="485" y="55"/>
                  </a:lnTo>
                  <a:lnTo>
                    <a:pt x="433" y="43"/>
                  </a:lnTo>
                  <a:lnTo>
                    <a:pt x="380" y="34"/>
                  </a:lnTo>
                  <a:lnTo>
                    <a:pt x="327" y="25"/>
                  </a:lnTo>
                  <a:lnTo>
                    <a:pt x="274" y="18"/>
                  </a:lnTo>
                  <a:lnTo>
                    <a:pt x="220" y="12"/>
                  </a:lnTo>
                  <a:lnTo>
                    <a:pt x="166" y="6"/>
                  </a:lnTo>
                  <a:lnTo>
                    <a:pt x="111" y="3"/>
                  </a:lnTo>
                  <a:lnTo>
                    <a:pt x="56" y="0"/>
                  </a:lnTo>
                  <a:lnTo>
                    <a:pt x="0" y="0"/>
                  </a:lnTo>
                  <a:lnTo>
                    <a:pt x="0" y="0"/>
                  </a:lnTo>
                  <a:close/>
                </a:path>
              </a:pathLst>
            </a:custGeom>
            <a:gradFill rotWithShape="0">
              <a:gsLst>
                <a:gs pos="0">
                  <a:srgbClr val="30639C"/>
                </a:gs>
                <a:gs pos="100000">
                  <a:srgbClr val="29507F"/>
                </a:gs>
              </a:gsLst>
              <a:lin ang="2700000" scaled="1"/>
            </a:gradFill>
            <a:ln w="9525">
              <a:noFill/>
              <a:miter lim="800000"/>
              <a:headEnd/>
              <a:tailEnd/>
            </a:ln>
          </p:spPr>
          <p:txBody>
            <a:bodyPr lIns="18288" tIns="18288" rIns="18288" bIns="18288" anchor="ctr" anchorCtr="1"/>
            <a:lstStyle/>
            <a:p>
              <a:pPr algn="ctr">
                <a:lnSpc>
                  <a:spcPct val="85000"/>
                </a:lnSpc>
                <a:spcBef>
                  <a:spcPct val="20000"/>
                </a:spcBef>
              </a:pPr>
              <a:endParaRPr lang="en-US" sz="1400" b="1">
                <a:solidFill>
                  <a:srgbClr val="FFFFFF"/>
                </a:solidFill>
                <a:latin typeface="Arial Narrow" pitchFamily="112" charset="0"/>
              </a:endParaRPr>
            </a:p>
          </p:txBody>
        </p:sp>
      </p:grpSp>
      <p:grpSp>
        <p:nvGrpSpPr>
          <p:cNvPr id="34" name="Group 30"/>
          <p:cNvGrpSpPr/>
          <p:nvPr/>
        </p:nvGrpSpPr>
        <p:grpSpPr>
          <a:xfrm>
            <a:off x="6812417" y="4673823"/>
            <a:ext cx="340846" cy="472470"/>
            <a:chOff x="3829362" y="1753581"/>
            <a:chExt cx="2173053" cy="3007644"/>
          </a:xfrm>
        </p:grpSpPr>
        <p:sp>
          <p:nvSpPr>
            <p:cNvPr id="35" name="Freeform 15"/>
            <p:cNvSpPr>
              <a:spLocks/>
            </p:cNvSpPr>
            <p:nvPr/>
          </p:nvSpPr>
          <p:spPr bwMode="auto">
            <a:xfrm>
              <a:off x="3829362" y="1753581"/>
              <a:ext cx="745418" cy="3007644"/>
            </a:xfrm>
            <a:custGeom>
              <a:avLst/>
              <a:gdLst/>
              <a:ahLst/>
              <a:cxnLst>
                <a:cxn ang="0">
                  <a:pos x="861" y="0"/>
                </a:cxn>
                <a:cxn ang="0">
                  <a:pos x="817" y="3"/>
                </a:cxn>
                <a:cxn ang="0">
                  <a:pos x="773" y="9"/>
                </a:cxn>
                <a:cxn ang="0">
                  <a:pos x="730" y="20"/>
                </a:cxn>
                <a:cxn ang="0">
                  <a:pos x="688" y="35"/>
                </a:cxn>
                <a:cxn ang="0">
                  <a:pos x="646" y="55"/>
                </a:cxn>
                <a:cxn ang="0">
                  <a:pos x="605" y="79"/>
                </a:cxn>
                <a:cxn ang="0">
                  <a:pos x="565" y="105"/>
                </a:cxn>
                <a:cxn ang="0">
                  <a:pos x="526" y="137"/>
                </a:cxn>
                <a:cxn ang="0">
                  <a:pos x="488" y="172"/>
                </a:cxn>
                <a:cxn ang="0">
                  <a:pos x="451" y="210"/>
                </a:cxn>
                <a:cxn ang="0">
                  <a:pos x="415" y="252"/>
                </a:cxn>
                <a:cxn ang="0">
                  <a:pos x="346" y="345"/>
                </a:cxn>
                <a:cxn ang="0">
                  <a:pos x="283" y="452"/>
                </a:cxn>
                <a:cxn ang="0">
                  <a:pos x="224" y="569"/>
                </a:cxn>
                <a:cxn ang="0">
                  <a:pos x="171" y="699"/>
                </a:cxn>
                <a:cxn ang="0">
                  <a:pos x="125" y="837"/>
                </a:cxn>
                <a:cxn ang="0">
                  <a:pos x="86" y="985"/>
                </a:cxn>
                <a:cxn ang="0">
                  <a:pos x="53" y="1140"/>
                </a:cxn>
                <a:cxn ang="0">
                  <a:pos x="28" y="1303"/>
                </a:cxn>
                <a:cxn ang="0">
                  <a:pos x="10" y="1472"/>
                </a:cxn>
                <a:cxn ang="0">
                  <a:pos x="2" y="1648"/>
                </a:cxn>
                <a:cxn ang="0">
                  <a:pos x="0" y="1737"/>
                </a:cxn>
                <a:cxn ang="0">
                  <a:pos x="5" y="1915"/>
                </a:cxn>
                <a:cxn ang="0">
                  <a:pos x="18" y="2087"/>
                </a:cxn>
                <a:cxn ang="0">
                  <a:pos x="39" y="2254"/>
                </a:cxn>
                <a:cxn ang="0">
                  <a:pos x="68" y="2413"/>
                </a:cxn>
                <a:cxn ang="0">
                  <a:pos x="104" y="2565"/>
                </a:cxn>
                <a:cxn ang="0">
                  <a:pos x="147" y="2709"/>
                </a:cxn>
                <a:cxn ang="0">
                  <a:pos x="197" y="2842"/>
                </a:cxn>
                <a:cxn ang="0">
                  <a:pos x="252" y="2966"/>
                </a:cxn>
                <a:cxn ang="0">
                  <a:pos x="314" y="3077"/>
                </a:cxn>
                <a:cxn ang="0">
                  <a:pos x="380" y="3178"/>
                </a:cxn>
                <a:cxn ang="0">
                  <a:pos x="433" y="3244"/>
                </a:cxn>
                <a:cxn ang="0">
                  <a:pos x="469" y="3284"/>
                </a:cxn>
                <a:cxn ang="0">
                  <a:pos x="507" y="3321"/>
                </a:cxn>
                <a:cxn ang="0">
                  <a:pos x="546" y="3353"/>
                </a:cxn>
                <a:cxn ang="0">
                  <a:pos x="585" y="3382"/>
                </a:cxn>
                <a:cxn ang="0">
                  <a:pos x="625" y="3408"/>
                </a:cxn>
                <a:cxn ang="0">
                  <a:pos x="666" y="3430"/>
                </a:cxn>
                <a:cxn ang="0">
                  <a:pos x="709" y="3447"/>
                </a:cxn>
                <a:cxn ang="0">
                  <a:pos x="751" y="3460"/>
                </a:cxn>
                <a:cxn ang="0">
                  <a:pos x="795" y="3469"/>
                </a:cxn>
                <a:cxn ang="0">
                  <a:pos x="839" y="3474"/>
                </a:cxn>
                <a:cxn ang="0">
                  <a:pos x="861" y="0"/>
                </a:cxn>
              </a:cxnLst>
              <a:rect l="0" t="0" r="r" b="b"/>
              <a:pathLst>
                <a:path w="861" h="3474">
                  <a:moveTo>
                    <a:pt x="861" y="0"/>
                  </a:moveTo>
                  <a:lnTo>
                    <a:pt x="861" y="0"/>
                  </a:lnTo>
                  <a:lnTo>
                    <a:pt x="839" y="1"/>
                  </a:lnTo>
                  <a:lnTo>
                    <a:pt x="817" y="3"/>
                  </a:lnTo>
                  <a:lnTo>
                    <a:pt x="795" y="5"/>
                  </a:lnTo>
                  <a:lnTo>
                    <a:pt x="773" y="9"/>
                  </a:lnTo>
                  <a:lnTo>
                    <a:pt x="751" y="14"/>
                  </a:lnTo>
                  <a:lnTo>
                    <a:pt x="730" y="20"/>
                  </a:lnTo>
                  <a:lnTo>
                    <a:pt x="709" y="28"/>
                  </a:lnTo>
                  <a:lnTo>
                    <a:pt x="688" y="35"/>
                  </a:lnTo>
                  <a:lnTo>
                    <a:pt x="666" y="45"/>
                  </a:lnTo>
                  <a:lnTo>
                    <a:pt x="646" y="55"/>
                  </a:lnTo>
                  <a:lnTo>
                    <a:pt x="625" y="67"/>
                  </a:lnTo>
                  <a:lnTo>
                    <a:pt x="605" y="79"/>
                  </a:lnTo>
                  <a:lnTo>
                    <a:pt x="585" y="92"/>
                  </a:lnTo>
                  <a:lnTo>
                    <a:pt x="565" y="105"/>
                  </a:lnTo>
                  <a:lnTo>
                    <a:pt x="546" y="121"/>
                  </a:lnTo>
                  <a:lnTo>
                    <a:pt x="526" y="137"/>
                  </a:lnTo>
                  <a:lnTo>
                    <a:pt x="507" y="154"/>
                  </a:lnTo>
                  <a:lnTo>
                    <a:pt x="488" y="172"/>
                  </a:lnTo>
                  <a:lnTo>
                    <a:pt x="469" y="191"/>
                  </a:lnTo>
                  <a:lnTo>
                    <a:pt x="451" y="210"/>
                  </a:lnTo>
                  <a:lnTo>
                    <a:pt x="433" y="231"/>
                  </a:lnTo>
                  <a:lnTo>
                    <a:pt x="415" y="252"/>
                  </a:lnTo>
                  <a:lnTo>
                    <a:pt x="380" y="297"/>
                  </a:lnTo>
                  <a:lnTo>
                    <a:pt x="346" y="345"/>
                  </a:lnTo>
                  <a:lnTo>
                    <a:pt x="314" y="398"/>
                  </a:lnTo>
                  <a:lnTo>
                    <a:pt x="283" y="452"/>
                  </a:lnTo>
                  <a:lnTo>
                    <a:pt x="252" y="509"/>
                  </a:lnTo>
                  <a:lnTo>
                    <a:pt x="224" y="569"/>
                  </a:lnTo>
                  <a:lnTo>
                    <a:pt x="197" y="632"/>
                  </a:lnTo>
                  <a:lnTo>
                    <a:pt x="171" y="699"/>
                  </a:lnTo>
                  <a:lnTo>
                    <a:pt x="147" y="766"/>
                  </a:lnTo>
                  <a:lnTo>
                    <a:pt x="125" y="837"/>
                  </a:lnTo>
                  <a:lnTo>
                    <a:pt x="104" y="909"/>
                  </a:lnTo>
                  <a:lnTo>
                    <a:pt x="86" y="985"/>
                  </a:lnTo>
                  <a:lnTo>
                    <a:pt x="68" y="1061"/>
                  </a:lnTo>
                  <a:lnTo>
                    <a:pt x="53" y="1140"/>
                  </a:lnTo>
                  <a:lnTo>
                    <a:pt x="39" y="1220"/>
                  </a:lnTo>
                  <a:lnTo>
                    <a:pt x="28" y="1303"/>
                  </a:lnTo>
                  <a:lnTo>
                    <a:pt x="18" y="1387"/>
                  </a:lnTo>
                  <a:lnTo>
                    <a:pt x="10" y="1472"/>
                  </a:lnTo>
                  <a:lnTo>
                    <a:pt x="5" y="1560"/>
                  </a:lnTo>
                  <a:lnTo>
                    <a:pt x="2" y="1648"/>
                  </a:lnTo>
                  <a:lnTo>
                    <a:pt x="0" y="1737"/>
                  </a:lnTo>
                  <a:lnTo>
                    <a:pt x="0" y="1737"/>
                  </a:lnTo>
                  <a:lnTo>
                    <a:pt x="2" y="1827"/>
                  </a:lnTo>
                  <a:lnTo>
                    <a:pt x="5" y="1915"/>
                  </a:lnTo>
                  <a:lnTo>
                    <a:pt x="10" y="2002"/>
                  </a:lnTo>
                  <a:lnTo>
                    <a:pt x="18" y="2087"/>
                  </a:lnTo>
                  <a:lnTo>
                    <a:pt x="28" y="2171"/>
                  </a:lnTo>
                  <a:lnTo>
                    <a:pt x="39" y="2254"/>
                  </a:lnTo>
                  <a:lnTo>
                    <a:pt x="53" y="2334"/>
                  </a:lnTo>
                  <a:lnTo>
                    <a:pt x="68" y="2413"/>
                  </a:lnTo>
                  <a:lnTo>
                    <a:pt x="86" y="2491"/>
                  </a:lnTo>
                  <a:lnTo>
                    <a:pt x="104" y="2565"/>
                  </a:lnTo>
                  <a:lnTo>
                    <a:pt x="125" y="2637"/>
                  </a:lnTo>
                  <a:lnTo>
                    <a:pt x="147" y="2709"/>
                  </a:lnTo>
                  <a:lnTo>
                    <a:pt x="171" y="2776"/>
                  </a:lnTo>
                  <a:lnTo>
                    <a:pt x="197" y="2842"/>
                  </a:lnTo>
                  <a:lnTo>
                    <a:pt x="224" y="2906"/>
                  </a:lnTo>
                  <a:lnTo>
                    <a:pt x="252" y="2966"/>
                  </a:lnTo>
                  <a:lnTo>
                    <a:pt x="283" y="3022"/>
                  </a:lnTo>
                  <a:lnTo>
                    <a:pt x="314" y="3077"/>
                  </a:lnTo>
                  <a:lnTo>
                    <a:pt x="346" y="3129"/>
                  </a:lnTo>
                  <a:lnTo>
                    <a:pt x="380" y="3178"/>
                  </a:lnTo>
                  <a:lnTo>
                    <a:pt x="415" y="3223"/>
                  </a:lnTo>
                  <a:lnTo>
                    <a:pt x="433" y="3244"/>
                  </a:lnTo>
                  <a:lnTo>
                    <a:pt x="451" y="3264"/>
                  </a:lnTo>
                  <a:lnTo>
                    <a:pt x="469" y="3284"/>
                  </a:lnTo>
                  <a:lnTo>
                    <a:pt x="488" y="3303"/>
                  </a:lnTo>
                  <a:lnTo>
                    <a:pt x="507" y="3321"/>
                  </a:lnTo>
                  <a:lnTo>
                    <a:pt x="526" y="3337"/>
                  </a:lnTo>
                  <a:lnTo>
                    <a:pt x="546" y="3353"/>
                  </a:lnTo>
                  <a:lnTo>
                    <a:pt x="565" y="3368"/>
                  </a:lnTo>
                  <a:lnTo>
                    <a:pt x="585" y="3382"/>
                  </a:lnTo>
                  <a:lnTo>
                    <a:pt x="605" y="3396"/>
                  </a:lnTo>
                  <a:lnTo>
                    <a:pt x="625" y="3408"/>
                  </a:lnTo>
                  <a:lnTo>
                    <a:pt x="646" y="3420"/>
                  </a:lnTo>
                  <a:lnTo>
                    <a:pt x="666" y="3430"/>
                  </a:lnTo>
                  <a:lnTo>
                    <a:pt x="688" y="3439"/>
                  </a:lnTo>
                  <a:lnTo>
                    <a:pt x="709" y="3447"/>
                  </a:lnTo>
                  <a:lnTo>
                    <a:pt x="730" y="3454"/>
                  </a:lnTo>
                  <a:lnTo>
                    <a:pt x="751" y="3460"/>
                  </a:lnTo>
                  <a:lnTo>
                    <a:pt x="773" y="3465"/>
                  </a:lnTo>
                  <a:lnTo>
                    <a:pt x="795" y="3469"/>
                  </a:lnTo>
                  <a:lnTo>
                    <a:pt x="817" y="3471"/>
                  </a:lnTo>
                  <a:lnTo>
                    <a:pt x="839" y="3474"/>
                  </a:lnTo>
                  <a:lnTo>
                    <a:pt x="861" y="3474"/>
                  </a:lnTo>
                  <a:lnTo>
                    <a:pt x="861" y="0"/>
                  </a:lnTo>
                  <a:close/>
                </a:path>
              </a:pathLst>
            </a:custGeom>
            <a:gradFill rotWithShape="0">
              <a:gsLst>
                <a:gs pos="0">
                  <a:srgbClr val="5E7DB6"/>
                </a:gs>
                <a:gs pos="100000">
                  <a:srgbClr val="264B78"/>
                </a:gs>
              </a:gsLst>
              <a:lin ang="2700000" scaled="1"/>
            </a:gradFill>
            <a:ln w="9525">
              <a:noFill/>
              <a:miter lim="800000"/>
              <a:headEnd/>
              <a:tailEnd/>
            </a:ln>
          </p:spPr>
          <p:txBody>
            <a:bodyPr lIns="18288" tIns="18288" rIns="18288" bIns="18288" anchor="ctr" anchorCtr="1"/>
            <a:lstStyle/>
            <a:p>
              <a:pPr algn="ctr">
                <a:lnSpc>
                  <a:spcPct val="85000"/>
                </a:lnSpc>
                <a:spcBef>
                  <a:spcPct val="20000"/>
                </a:spcBef>
              </a:pPr>
              <a:endParaRPr lang="en-US" sz="1400" b="1">
                <a:solidFill>
                  <a:srgbClr val="FFFFFF"/>
                </a:solidFill>
                <a:latin typeface="Arial Narrow" pitchFamily="112" charset="0"/>
              </a:endParaRPr>
            </a:p>
          </p:txBody>
        </p:sp>
        <p:sp>
          <p:nvSpPr>
            <p:cNvPr id="36" name="Freeform 16"/>
            <p:cNvSpPr>
              <a:spLocks/>
            </p:cNvSpPr>
            <p:nvPr/>
          </p:nvSpPr>
          <p:spPr bwMode="auto">
            <a:xfrm>
              <a:off x="4574780" y="1753581"/>
              <a:ext cx="1427635" cy="3007644"/>
            </a:xfrm>
            <a:custGeom>
              <a:avLst/>
              <a:gdLst/>
              <a:ahLst/>
              <a:cxnLst>
                <a:cxn ang="0">
                  <a:pos x="0" y="0"/>
                </a:cxn>
                <a:cxn ang="0">
                  <a:pos x="1" y="3474"/>
                </a:cxn>
                <a:cxn ang="0">
                  <a:pos x="85" y="3472"/>
                </a:cxn>
                <a:cxn ang="0">
                  <a:pos x="210" y="3460"/>
                </a:cxn>
                <a:cxn ang="0">
                  <a:pos x="333" y="3439"/>
                </a:cxn>
                <a:cxn ang="0">
                  <a:pos x="451" y="3408"/>
                </a:cxn>
                <a:cxn ang="0">
                  <a:pos x="568" y="3368"/>
                </a:cxn>
                <a:cxn ang="0">
                  <a:pos x="678" y="3321"/>
                </a:cxn>
                <a:cxn ang="0">
                  <a:pos x="786" y="3264"/>
                </a:cxn>
                <a:cxn ang="0">
                  <a:pos x="889" y="3200"/>
                </a:cxn>
                <a:cxn ang="0">
                  <a:pos x="986" y="3129"/>
                </a:cxn>
                <a:cxn ang="0">
                  <a:pos x="1079" y="3051"/>
                </a:cxn>
                <a:cxn ang="0">
                  <a:pos x="1166" y="2966"/>
                </a:cxn>
                <a:cxn ang="0">
                  <a:pos x="1246" y="2874"/>
                </a:cxn>
                <a:cxn ang="0">
                  <a:pos x="1321" y="2776"/>
                </a:cxn>
                <a:cxn ang="0">
                  <a:pos x="1389" y="2674"/>
                </a:cxn>
                <a:cxn ang="0">
                  <a:pos x="1449" y="2566"/>
                </a:cxn>
                <a:cxn ang="0">
                  <a:pos x="1502" y="2452"/>
                </a:cxn>
                <a:cxn ang="0">
                  <a:pos x="1548" y="2335"/>
                </a:cxn>
                <a:cxn ang="0">
                  <a:pos x="1586" y="2212"/>
                </a:cxn>
                <a:cxn ang="0">
                  <a:pos x="1615" y="2087"/>
                </a:cxn>
                <a:cxn ang="0">
                  <a:pos x="1635" y="1959"/>
                </a:cxn>
                <a:cxn ang="0">
                  <a:pos x="1646" y="1827"/>
                </a:cxn>
                <a:cxn ang="0">
                  <a:pos x="1649" y="1737"/>
                </a:cxn>
                <a:cxn ang="0">
                  <a:pos x="1643" y="1604"/>
                </a:cxn>
                <a:cxn ang="0">
                  <a:pos x="1628" y="1472"/>
                </a:cxn>
                <a:cxn ang="0">
                  <a:pos x="1606" y="1344"/>
                </a:cxn>
                <a:cxn ang="0">
                  <a:pos x="1573" y="1220"/>
                </a:cxn>
                <a:cxn ang="0">
                  <a:pos x="1533" y="1100"/>
                </a:cxn>
                <a:cxn ang="0">
                  <a:pos x="1485" y="985"/>
                </a:cxn>
                <a:cxn ang="0">
                  <a:pos x="1429" y="873"/>
                </a:cxn>
                <a:cxn ang="0">
                  <a:pos x="1366" y="766"/>
                </a:cxn>
                <a:cxn ang="0">
                  <a:pos x="1296" y="665"/>
                </a:cxn>
                <a:cxn ang="0">
                  <a:pos x="1220" y="569"/>
                </a:cxn>
                <a:cxn ang="0">
                  <a:pos x="1137" y="480"/>
                </a:cxn>
                <a:cxn ang="0">
                  <a:pos x="1048" y="396"/>
                </a:cxn>
                <a:cxn ang="0">
                  <a:pos x="954" y="321"/>
                </a:cxn>
                <a:cxn ang="0">
                  <a:pos x="855" y="252"/>
                </a:cxn>
                <a:cxn ang="0">
                  <a:pos x="751" y="191"/>
                </a:cxn>
                <a:cxn ang="0">
                  <a:pos x="642" y="137"/>
                </a:cxn>
                <a:cxn ang="0">
                  <a:pos x="529" y="92"/>
                </a:cxn>
                <a:cxn ang="0">
                  <a:pos x="412" y="55"/>
                </a:cxn>
                <a:cxn ang="0">
                  <a:pos x="292" y="28"/>
                </a:cxn>
                <a:cxn ang="0">
                  <a:pos x="169" y="9"/>
                </a:cxn>
                <a:cxn ang="0">
                  <a:pos x="43" y="0"/>
                </a:cxn>
              </a:cxnLst>
              <a:rect l="0" t="0" r="r" b="b"/>
              <a:pathLst>
                <a:path w="1649" h="3474">
                  <a:moveTo>
                    <a:pt x="1" y="0"/>
                  </a:moveTo>
                  <a:lnTo>
                    <a:pt x="1" y="0"/>
                  </a:lnTo>
                  <a:lnTo>
                    <a:pt x="0" y="0"/>
                  </a:lnTo>
                  <a:lnTo>
                    <a:pt x="0" y="3474"/>
                  </a:lnTo>
                  <a:lnTo>
                    <a:pt x="0" y="3474"/>
                  </a:lnTo>
                  <a:lnTo>
                    <a:pt x="1" y="3474"/>
                  </a:lnTo>
                  <a:lnTo>
                    <a:pt x="1" y="3474"/>
                  </a:lnTo>
                  <a:lnTo>
                    <a:pt x="43" y="3474"/>
                  </a:lnTo>
                  <a:lnTo>
                    <a:pt x="85" y="3472"/>
                  </a:lnTo>
                  <a:lnTo>
                    <a:pt x="127" y="3469"/>
                  </a:lnTo>
                  <a:lnTo>
                    <a:pt x="169" y="3465"/>
                  </a:lnTo>
                  <a:lnTo>
                    <a:pt x="210" y="3460"/>
                  </a:lnTo>
                  <a:lnTo>
                    <a:pt x="252" y="3454"/>
                  </a:lnTo>
                  <a:lnTo>
                    <a:pt x="292" y="3447"/>
                  </a:lnTo>
                  <a:lnTo>
                    <a:pt x="333" y="3439"/>
                  </a:lnTo>
                  <a:lnTo>
                    <a:pt x="372" y="3430"/>
                  </a:lnTo>
                  <a:lnTo>
                    <a:pt x="412" y="3420"/>
                  </a:lnTo>
                  <a:lnTo>
                    <a:pt x="451" y="3408"/>
                  </a:lnTo>
                  <a:lnTo>
                    <a:pt x="490" y="3396"/>
                  </a:lnTo>
                  <a:lnTo>
                    <a:pt x="529" y="3383"/>
                  </a:lnTo>
                  <a:lnTo>
                    <a:pt x="568" y="3368"/>
                  </a:lnTo>
                  <a:lnTo>
                    <a:pt x="605" y="3353"/>
                  </a:lnTo>
                  <a:lnTo>
                    <a:pt x="642" y="3338"/>
                  </a:lnTo>
                  <a:lnTo>
                    <a:pt x="678" y="3321"/>
                  </a:lnTo>
                  <a:lnTo>
                    <a:pt x="714" y="3303"/>
                  </a:lnTo>
                  <a:lnTo>
                    <a:pt x="751" y="3284"/>
                  </a:lnTo>
                  <a:lnTo>
                    <a:pt x="786" y="3264"/>
                  </a:lnTo>
                  <a:lnTo>
                    <a:pt x="821" y="3244"/>
                  </a:lnTo>
                  <a:lnTo>
                    <a:pt x="855" y="3223"/>
                  </a:lnTo>
                  <a:lnTo>
                    <a:pt x="889" y="3200"/>
                  </a:lnTo>
                  <a:lnTo>
                    <a:pt x="921" y="3178"/>
                  </a:lnTo>
                  <a:lnTo>
                    <a:pt x="954" y="3154"/>
                  </a:lnTo>
                  <a:lnTo>
                    <a:pt x="986" y="3129"/>
                  </a:lnTo>
                  <a:lnTo>
                    <a:pt x="1018" y="3104"/>
                  </a:lnTo>
                  <a:lnTo>
                    <a:pt x="1048" y="3077"/>
                  </a:lnTo>
                  <a:lnTo>
                    <a:pt x="1079" y="3051"/>
                  </a:lnTo>
                  <a:lnTo>
                    <a:pt x="1108" y="3024"/>
                  </a:lnTo>
                  <a:lnTo>
                    <a:pt x="1137" y="2995"/>
                  </a:lnTo>
                  <a:lnTo>
                    <a:pt x="1166" y="2966"/>
                  </a:lnTo>
                  <a:lnTo>
                    <a:pt x="1193" y="2936"/>
                  </a:lnTo>
                  <a:lnTo>
                    <a:pt x="1220" y="2906"/>
                  </a:lnTo>
                  <a:lnTo>
                    <a:pt x="1246" y="2874"/>
                  </a:lnTo>
                  <a:lnTo>
                    <a:pt x="1272" y="2842"/>
                  </a:lnTo>
                  <a:lnTo>
                    <a:pt x="1296" y="2809"/>
                  </a:lnTo>
                  <a:lnTo>
                    <a:pt x="1321" y="2776"/>
                  </a:lnTo>
                  <a:lnTo>
                    <a:pt x="1344" y="2743"/>
                  </a:lnTo>
                  <a:lnTo>
                    <a:pt x="1366" y="2709"/>
                  </a:lnTo>
                  <a:lnTo>
                    <a:pt x="1389" y="2674"/>
                  </a:lnTo>
                  <a:lnTo>
                    <a:pt x="1409" y="2639"/>
                  </a:lnTo>
                  <a:lnTo>
                    <a:pt x="1429" y="2602"/>
                  </a:lnTo>
                  <a:lnTo>
                    <a:pt x="1449" y="2566"/>
                  </a:lnTo>
                  <a:lnTo>
                    <a:pt x="1468" y="2528"/>
                  </a:lnTo>
                  <a:lnTo>
                    <a:pt x="1485" y="2491"/>
                  </a:lnTo>
                  <a:lnTo>
                    <a:pt x="1502" y="2452"/>
                  </a:lnTo>
                  <a:lnTo>
                    <a:pt x="1518" y="2413"/>
                  </a:lnTo>
                  <a:lnTo>
                    <a:pt x="1533" y="2374"/>
                  </a:lnTo>
                  <a:lnTo>
                    <a:pt x="1548" y="2335"/>
                  </a:lnTo>
                  <a:lnTo>
                    <a:pt x="1562" y="2295"/>
                  </a:lnTo>
                  <a:lnTo>
                    <a:pt x="1573" y="2254"/>
                  </a:lnTo>
                  <a:lnTo>
                    <a:pt x="1586" y="2212"/>
                  </a:lnTo>
                  <a:lnTo>
                    <a:pt x="1596" y="2171"/>
                  </a:lnTo>
                  <a:lnTo>
                    <a:pt x="1606" y="2129"/>
                  </a:lnTo>
                  <a:lnTo>
                    <a:pt x="1615" y="2087"/>
                  </a:lnTo>
                  <a:lnTo>
                    <a:pt x="1622" y="2044"/>
                  </a:lnTo>
                  <a:lnTo>
                    <a:pt x="1628" y="2002"/>
                  </a:lnTo>
                  <a:lnTo>
                    <a:pt x="1635" y="1959"/>
                  </a:lnTo>
                  <a:lnTo>
                    <a:pt x="1640" y="1915"/>
                  </a:lnTo>
                  <a:lnTo>
                    <a:pt x="1643" y="1871"/>
                  </a:lnTo>
                  <a:lnTo>
                    <a:pt x="1646" y="1827"/>
                  </a:lnTo>
                  <a:lnTo>
                    <a:pt x="1647" y="1782"/>
                  </a:lnTo>
                  <a:lnTo>
                    <a:pt x="1649" y="1737"/>
                  </a:lnTo>
                  <a:lnTo>
                    <a:pt x="1649" y="1737"/>
                  </a:lnTo>
                  <a:lnTo>
                    <a:pt x="1647" y="1692"/>
                  </a:lnTo>
                  <a:lnTo>
                    <a:pt x="1646" y="1648"/>
                  </a:lnTo>
                  <a:lnTo>
                    <a:pt x="1643" y="1604"/>
                  </a:lnTo>
                  <a:lnTo>
                    <a:pt x="1640" y="1560"/>
                  </a:lnTo>
                  <a:lnTo>
                    <a:pt x="1635" y="1516"/>
                  </a:lnTo>
                  <a:lnTo>
                    <a:pt x="1628" y="1472"/>
                  </a:lnTo>
                  <a:lnTo>
                    <a:pt x="1622" y="1430"/>
                  </a:lnTo>
                  <a:lnTo>
                    <a:pt x="1615" y="1387"/>
                  </a:lnTo>
                  <a:lnTo>
                    <a:pt x="1606" y="1344"/>
                  </a:lnTo>
                  <a:lnTo>
                    <a:pt x="1596" y="1303"/>
                  </a:lnTo>
                  <a:lnTo>
                    <a:pt x="1586" y="1262"/>
                  </a:lnTo>
                  <a:lnTo>
                    <a:pt x="1573" y="1220"/>
                  </a:lnTo>
                  <a:lnTo>
                    <a:pt x="1562" y="1180"/>
                  </a:lnTo>
                  <a:lnTo>
                    <a:pt x="1548" y="1140"/>
                  </a:lnTo>
                  <a:lnTo>
                    <a:pt x="1533" y="1100"/>
                  </a:lnTo>
                  <a:lnTo>
                    <a:pt x="1518" y="1061"/>
                  </a:lnTo>
                  <a:lnTo>
                    <a:pt x="1502" y="1022"/>
                  </a:lnTo>
                  <a:lnTo>
                    <a:pt x="1485" y="985"/>
                  </a:lnTo>
                  <a:lnTo>
                    <a:pt x="1468" y="947"/>
                  </a:lnTo>
                  <a:lnTo>
                    <a:pt x="1449" y="909"/>
                  </a:lnTo>
                  <a:lnTo>
                    <a:pt x="1429" y="873"/>
                  </a:lnTo>
                  <a:lnTo>
                    <a:pt x="1409" y="837"/>
                  </a:lnTo>
                  <a:lnTo>
                    <a:pt x="1389" y="801"/>
                  </a:lnTo>
                  <a:lnTo>
                    <a:pt x="1366" y="766"/>
                  </a:lnTo>
                  <a:lnTo>
                    <a:pt x="1344" y="731"/>
                  </a:lnTo>
                  <a:lnTo>
                    <a:pt x="1321" y="697"/>
                  </a:lnTo>
                  <a:lnTo>
                    <a:pt x="1296" y="665"/>
                  </a:lnTo>
                  <a:lnTo>
                    <a:pt x="1272" y="632"/>
                  </a:lnTo>
                  <a:lnTo>
                    <a:pt x="1246" y="601"/>
                  </a:lnTo>
                  <a:lnTo>
                    <a:pt x="1220" y="569"/>
                  </a:lnTo>
                  <a:lnTo>
                    <a:pt x="1193" y="539"/>
                  </a:lnTo>
                  <a:lnTo>
                    <a:pt x="1166" y="509"/>
                  </a:lnTo>
                  <a:lnTo>
                    <a:pt x="1137" y="480"/>
                  </a:lnTo>
                  <a:lnTo>
                    <a:pt x="1108" y="452"/>
                  </a:lnTo>
                  <a:lnTo>
                    <a:pt x="1079" y="424"/>
                  </a:lnTo>
                  <a:lnTo>
                    <a:pt x="1048" y="396"/>
                  </a:lnTo>
                  <a:lnTo>
                    <a:pt x="1018" y="370"/>
                  </a:lnTo>
                  <a:lnTo>
                    <a:pt x="986" y="345"/>
                  </a:lnTo>
                  <a:lnTo>
                    <a:pt x="954" y="321"/>
                  </a:lnTo>
                  <a:lnTo>
                    <a:pt x="921" y="297"/>
                  </a:lnTo>
                  <a:lnTo>
                    <a:pt x="889" y="274"/>
                  </a:lnTo>
                  <a:lnTo>
                    <a:pt x="855" y="252"/>
                  </a:lnTo>
                  <a:lnTo>
                    <a:pt x="821" y="231"/>
                  </a:lnTo>
                  <a:lnTo>
                    <a:pt x="786" y="210"/>
                  </a:lnTo>
                  <a:lnTo>
                    <a:pt x="751" y="191"/>
                  </a:lnTo>
                  <a:lnTo>
                    <a:pt x="714" y="172"/>
                  </a:lnTo>
                  <a:lnTo>
                    <a:pt x="678" y="153"/>
                  </a:lnTo>
                  <a:lnTo>
                    <a:pt x="642" y="137"/>
                  </a:lnTo>
                  <a:lnTo>
                    <a:pt x="605" y="121"/>
                  </a:lnTo>
                  <a:lnTo>
                    <a:pt x="568" y="105"/>
                  </a:lnTo>
                  <a:lnTo>
                    <a:pt x="529" y="92"/>
                  </a:lnTo>
                  <a:lnTo>
                    <a:pt x="490" y="78"/>
                  </a:lnTo>
                  <a:lnTo>
                    <a:pt x="451" y="67"/>
                  </a:lnTo>
                  <a:lnTo>
                    <a:pt x="412" y="55"/>
                  </a:lnTo>
                  <a:lnTo>
                    <a:pt x="372" y="44"/>
                  </a:lnTo>
                  <a:lnTo>
                    <a:pt x="333" y="35"/>
                  </a:lnTo>
                  <a:lnTo>
                    <a:pt x="292" y="28"/>
                  </a:lnTo>
                  <a:lnTo>
                    <a:pt x="252" y="20"/>
                  </a:lnTo>
                  <a:lnTo>
                    <a:pt x="210" y="14"/>
                  </a:lnTo>
                  <a:lnTo>
                    <a:pt x="169" y="9"/>
                  </a:lnTo>
                  <a:lnTo>
                    <a:pt x="127" y="5"/>
                  </a:lnTo>
                  <a:lnTo>
                    <a:pt x="85" y="3"/>
                  </a:lnTo>
                  <a:lnTo>
                    <a:pt x="43" y="0"/>
                  </a:lnTo>
                  <a:lnTo>
                    <a:pt x="1" y="0"/>
                  </a:lnTo>
                  <a:lnTo>
                    <a:pt x="1" y="0"/>
                  </a:lnTo>
                  <a:close/>
                </a:path>
              </a:pathLst>
            </a:custGeom>
            <a:gradFill flip="none" rotWithShape="1">
              <a:gsLst>
                <a:gs pos="47000">
                  <a:srgbClr val="84AAD8"/>
                </a:gs>
                <a:gs pos="100000">
                  <a:srgbClr val="4B82C5"/>
                </a:gs>
              </a:gsLst>
              <a:lin ang="10200000" scaled="0"/>
              <a:tileRect/>
            </a:gradFill>
            <a:ln w="9525">
              <a:noFill/>
              <a:miter lim="800000"/>
              <a:headEnd/>
              <a:tailEnd/>
            </a:ln>
          </p:spPr>
          <p:txBody>
            <a:bodyPr lIns="18288" tIns="18288" rIns="18288" bIns="18288" anchor="ctr" anchorCtr="1"/>
            <a:lstStyle/>
            <a:p>
              <a:pPr algn="ctr">
                <a:lnSpc>
                  <a:spcPct val="85000"/>
                </a:lnSpc>
                <a:spcBef>
                  <a:spcPct val="20000"/>
                </a:spcBef>
              </a:pPr>
              <a:endParaRPr lang="en-US" sz="1400" b="1">
                <a:solidFill>
                  <a:srgbClr val="000000"/>
                </a:solidFill>
                <a:latin typeface="Arial Narrow" pitchFamily="112" charset="0"/>
              </a:endParaRPr>
            </a:p>
          </p:txBody>
        </p:sp>
      </p:grpSp>
      <p:sp>
        <p:nvSpPr>
          <p:cNvPr id="37" name="Freeform 19"/>
          <p:cNvSpPr>
            <a:spLocks/>
          </p:cNvSpPr>
          <p:nvPr/>
        </p:nvSpPr>
        <p:spPr bwMode="auto">
          <a:xfrm>
            <a:off x="6890092" y="4789832"/>
            <a:ext cx="39381" cy="240587"/>
          </a:xfrm>
          <a:custGeom>
            <a:avLst/>
            <a:gdLst/>
            <a:ahLst/>
            <a:cxnLst>
              <a:cxn ang="0">
                <a:pos x="290" y="0"/>
              </a:cxn>
              <a:cxn ang="0">
                <a:pos x="290" y="0"/>
              </a:cxn>
              <a:cxn ang="0">
                <a:pos x="275" y="1"/>
              </a:cxn>
              <a:cxn ang="0">
                <a:pos x="260" y="4"/>
              </a:cxn>
              <a:cxn ang="0">
                <a:pos x="245" y="10"/>
              </a:cxn>
              <a:cxn ang="0">
                <a:pos x="231" y="17"/>
              </a:cxn>
              <a:cxn ang="0">
                <a:pos x="217" y="27"/>
              </a:cxn>
              <a:cxn ang="0">
                <a:pos x="203" y="39"/>
              </a:cxn>
              <a:cxn ang="0">
                <a:pos x="190" y="53"/>
              </a:cxn>
              <a:cxn ang="0">
                <a:pos x="177" y="69"/>
              </a:cxn>
              <a:cxn ang="0">
                <a:pos x="163" y="86"/>
              </a:cxn>
              <a:cxn ang="0">
                <a:pos x="151" y="106"/>
              </a:cxn>
              <a:cxn ang="0">
                <a:pos x="139" y="128"/>
              </a:cxn>
              <a:cxn ang="0">
                <a:pos x="127" y="150"/>
              </a:cxn>
              <a:cxn ang="0">
                <a:pos x="116" y="175"/>
              </a:cxn>
              <a:cxn ang="0">
                <a:pos x="106" y="202"/>
              </a:cxn>
              <a:cxn ang="0">
                <a:pos x="94" y="229"/>
              </a:cxn>
              <a:cxn ang="0">
                <a:pos x="84" y="258"/>
              </a:cxn>
              <a:cxn ang="0">
                <a:pos x="75" y="290"/>
              </a:cxn>
              <a:cxn ang="0">
                <a:pos x="65" y="321"/>
              </a:cxn>
              <a:cxn ang="0">
                <a:pos x="57" y="355"/>
              </a:cxn>
              <a:cxn ang="0">
                <a:pos x="49" y="390"/>
              </a:cxn>
              <a:cxn ang="0">
                <a:pos x="42" y="425"/>
              </a:cxn>
              <a:cxn ang="0">
                <a:pos x="34" y="463"/>
              </a:cxn>
              <a:cxn ang="0">
                <a:pos x="28" y="500"/>
              </a:cxn>
              <a:cxn ang="0">
                <a:pos x="23" y="540"/>
              </a:cxn>
              <a:cxn ang="0">
                <a:pos x="13" y="621"/>
              </a:cxn>
              <a:cxn ang="0">
                <a:pos x="5" y="706"/>
              </a:cxn>
              <a:cxn ang="0">
                <a:pos x="1" y="794"/>
              </a:cxn>
              <a:cxn ang="0">
                <a:pos x="0" y="839"/>
              </a:cxn>
              <a:cxn ang="0">
                <a:pos x="0" y="884"/>
              </a:cxn>
              <a:cxn ang="0">
                <a:pos x="0" y="884"/>
              </a:cxn>
              <a:cxn ang="0">
                <a:pos x="0" y="930"/>
              </a:cxn>
              <a:cxn ang="0">
                <a:pos x="1" y="974"/>
              </a:cxn>
              <a:cxn ang="0">
                <a:pos x="5" y="1062"/>
              </a:cxn>
              <a:cxn ang="0">
                <a:pos x="13" y="1147"/>
              </a:cxn>
              <a:cxn ang="0">
                <a:pos x="23" y="1229"/>
              </a:cxn>
              <a:cxn ang="0">
                <a:pos x="28" y="1268"/>
              </a:cxn>
              <a:cxn ang="0">
                <a:pos x="34" y="1307"/>
              </a:cxn>
              <a:cxn ang="0">
                <a:pos x="42" y="1343"/>
              </a:cxn>
              <a:cxn ang="0">
                <a:pos x="49" y="1379"/>
              </a:cxn>
              <a:cxn ang="0">
                <a:pos x="57" y="1413"/>
              </a:cxn>
              <a:cxn ang="0">
                <a:pos x="65" y="1447"/>
              </a:cxn>
              <a:cxn ang="0">
                <a:pos x="75" y="1480"/>
              </a:cxn>
              <a:cxn ang="0">
                <a:pos x="84" y="1510"/>
              </a:cxn>
              <a:cxn ang="0">
                <a:pos x="94" y="1540"/>
              </a:cxn>
              <a:cxn ang="0">
                <a:pos x="106" y="1567"/>
              </a:cxn>
              <a:cxn ang="0">
                <a:pos x="116" y="1594"/>
              </a:cxn>
              <a:cxn ang="0">
                <a:pos x="127" y="1617"/>
              </a:cxn>
              <a:cxn ang="0">
                <a:pos x="139" y="1641"/>
              </a:cxn>
              <a:cxn ang="0">
                <a:pos x="151" y="1663"/>
              </a:cxn>
              <a:cxn ang="0">
                <a:pos x="163" y="1681"/>
              </a:cxn>
              <a:cxn ang="0">
                <a:pos x="177" y="1699"/>
              </a:cxn>
              <a:cxn ang="0">
                <a:pos x="190" y="1715"/>
              </a:cxn>
              <a:cxn ang="0">
                <a:pos x="203" y="1729"/>
              </a:cxn>
              <a:cxn ang="0">
                <a:pos x="217" y="1742"/>
              </a:cxn>
              <a:cxn ang="0">
                <a:pos x="231" y="1752"/>
              </a:cxn>
              <a:cxn ang="0">
                <a:pos x="245" y="1759"/>
              </a:cxn>
              <a:cxn ang="0">
                <a:pos x="260" y="1764"/>
              </a:cxn>
              <a:cxn ang="0">
                <a:pos x="275" y="1768"/>
              </a:cxn>
              <a:cxn ang="0">
                <a:pos x="290" y="1769"/>
              </a:cxn>
              <a:cxn ang="0">
                <a:pos x="290" y="0"/>
              </a:cxn>
            </a:cxnLst>
            <a:rect l="0" t="0" r="r" b="b"/>
            <a:pathLst>
              <a:path w="290" h="1769">
                <a:moveTo>
                  <a:pt x="290" y="0"/>
                </a:moveTo>
                <a:lnTo>
                  <a:pt x="290" y="0"/>
                </a:lnTo>
                <a:lnTo>
                  <a:pt x="275" y="1"/>
                </a:lnTo>
                <a:lnTo>
                  <a:pt x="260" y="4"/>
                </a:lnTo>
                <a:lnTo>
                  <a:pt x="245" y="10"/>
                </a:lnTo>
                <a:lnTo>
                  <a:pt x="231" y="17"/>
                </a:lnTo>
                <a:lnTo>
                  <a:pt x="217" y="27"/>
                </a:lnTo>
                <a:lnTo>
                  <a:pt x="203" y="39"/>
                </a:lnTo>
                <a:lnTo>
                  <a:pt x="190" y="53"/>
                </a:lnTo>
                <a:lnTo>
                  <a:pt x="177" y="69"/>
                </a:lnTo>
                <a:lnTo>
                  <a:pt x="163" y="86"/>
                </a:lnTo>
                <a:lnTo>
                  <a:pt x="151" y="106"/>
                </a:lnTo>
                <a:lnTo>
                  <a:pt x="139" y="128"/>
                </a:lnTo>
                <a:lnTo>
                  <a:pt x="127" y="150"/>
                </a:lnTo>
                <a:lnTo>
                  <a:pt x="116" y="175"/>
                </a:lnTo>
                <a:lnTo>
                  <a:pt x="106" y="202"/>
                </a:lnTo>
                <a:lnTo>
                  <a:pt x="94" y="229"/>
                </a:lnTo>
                <a:lnTo>
                  <a:pt x="84" y="258"/>
                </a:lnTo>
                <a:lnTo>
                  <a:pt x="75" y="290"/>
                </a:lnTo>
                <a:lnTo>
                  <a:pt x="65" y="321"/>
                </a:lnTo>
                <a:lnTo>
                  <a:pt x="57" y="355"/>
                </a:lnTo>
                <a:lnTo>
                  <a:pt x="49" y="390"/>
                </a:lnTo>
                <a:lnTo>
                  <a:pt x="42" y="425"/>
                </a:lnTo>
                <a:lnTo>
                  <a:pt x="34" y="463"/>
                </a:lnTo>
                <a:lnTo>
                  <a:pt x="28" y="500"/>
                </a:lnTo>
                <a:lnTo>
                  <a:pt x="23" y="540"/>
                </a:lnTo>
                <a:lnTo>
                  <a:pt x="13" y="621"/>
                </a:lnTo>
                <a:lnTo>
                  <a:pt x="5" y="706"/>
                </a:lnTo>
                <a:lnTo>
                  <a:pt x="1" y="794"/>
                </a:lnTo>
                <a:lnTo>
                  <a:pt x="0" y="839"/>
                </a:lnTo>
                <a:lnTo>
                  <a:pt x="0" y="884"/>
                </a:lnTo>
                <a:lnTo>
                  <a:pt x="0" y="884"/>
                </a:lnTo>
                <a:lnTo>
                  <a:pt x="0" y="930"/>
                </a:lnTo>
                <a:lnTo>
                  <a:pt x="1" y="974"/>
                </a:lnTo>
                <a:lnTo>
                  <a:pt x="5" y="1062"/>
                </a:lnTo>
                <a:lnTo>
                  <a:pt x="13" y="1147"/>
                </a:lnTo>
                <a:lnTo>
                  <a:pt x="23" y="1229"/>
                </a:lnTo>
                <a:lnTo>
                  <a:pt x="28" y="1268"/>
                </a:lnTo>
                <a:lnTo>
                  <a:pt x="34" y="1307"/>
                </a:lnTo>
                <a:lnTo>
                  <a:pt x="42" y="1343"/>
                </a:lnTo>
                <a:lnTo>
                  <a:pt x="49" y="1379"/>
                </a:lnTo>
                <a:lnTo>
                  <a:pt x="57" y="1413"/>
                </a:lnTo>
                <a:lnTo>
                  <a:pt x="65" y="1447"/>
                </a:lnTo>
                <a:lnTo>
                  <a:pt x="75" y="1480"/>
                </a:lnTo>
                <a:lnTo>
                  <a:pt x="84" y="1510"/>
                </a:lnTo>
                <a:lnTo>
                  <a:pt x="94" y="1540"/>
                </a:lnTo>
                <a:lnTo>
                  <a:pt x="106" y="1567"/>
                </a:lnTo>
                <a:lnTo>
                  <a:pt x="116" y="1594"/>
                </a:lnTo>
                <a:lnTo>
                  <a:pt x="127" y="1617"/>
                </a:lnTo>
                <a:lnTo>
                  <a:pt x="139" y="1641"/>
                </a:lnTo>
                <a:lnTo>
                  <a:pt x="151" y="1663"/>
                </a:lnTo>
                <a:lnTo>
                  <a:pt x="163" y="1681"/>
                </a:lnTo>
                <a:lnTo>
                  <a:pt x="177" y="1699"/>
                </a:lnTo>
                <a:lnTo>
                  <a:pt x="190" y="1715"/>
                </a:lnTo>
                <a:lnTo>
                  <a:pt x="203" y="1729"/>
                </a:lnTo>
                <a:lnTo>
                  <a:pt x="217" y="1742"/>
                </a:lnTo>
                <a:lnTo>
                  <a:pt x="231" y="1752"/>
                </a:lnTo>
                <a:lnTo>
                  <a:pt x="245" y="1759"/>
                </a:lnTo>
                <a:lnTo>
                  <a:pt x="260" y="1764"/>
                </a:lnTo>
                <a:lnTo>
                  <a:pt x="275" y="1768"/>
                </a:lnTo>
                <a:lnTo>
                  <a:pt x="290" y="1769"/>
                </a:lnTo>
                <a:lnTo>
                  <a:pt x="290" y="0"/>
                </a:lnTo>
                <a:close/>
              </a:path>
            </a:pathLst>
          </a:custGeom>
          <a:gradFill rotWithShape="0">
            <a:gsLst>
              <a:gs pos="0">
                <a:srgbClr val="93B8E5"/>
              </a:gs>
              <a:gs pos="100000">
                <a:srgbClr val="5E90C6"/>
              </a:gs>
            </a:gsLst>
            <a:lin ang="2700000" scaled="1"/>
          </a:gradFill>
          <a:ln w="9525">
            <a:noFill/>
            <a:miter lim="800000"/>
            <a:headEnd/>
            <a:tailEnd/>
          </a:ln>
        </p:spPr>
        <p:txBody>
          <a:bodyPr lIns="18288" tIns="18288" rIns="18288" bIns="18288" anchor="ctr" anchorCtr="1"/>
          <a:lstStyle/>
          <a:p>
            <a:pPr algn="ctr">
              <a:lnSpc>
                <a:spcPct val="85000"/>
              </a:lnSpc>
              <a:spcBef>
                <a:spcPct val="20000"/>
              </a:spcBef>
            </a:pPr>
            <a:endParaRPr lang="en-US" sz="1400" b="1">
              <a:solidFill>
                <a:srgbClr val="FFFFFF"/>
              </a:solidFill>
              <a:latin typeface="Arial Narrow" pitchFamily="112" charset="0"/>
            </a:endParaRPr>
          </a:p>
        </p:txBody>
      </p:sp>
      <p:sp>
        <p:nvSpPr>
          <p:cNvPr id="38" name="Freeform 20"/>
          <p:cNvSpPr>
            <a:spLocks/>
          </p:cNvSpPr>
          <p:nvPr/>
        </p:nvSpPr>
        <p:spPr bwMode="auto">
          <a:xfrm>
            <a:off x="6929472" y="4789832"/>
            <a:ext cx="113932" cy="240587"/>
          </a:xfrm>
          <a:custGeom>
            <a:avLst/>
            <a:gdLst/>
            <a:ahLst/>
            <a:cxnLst>
              <a:cxn ang="0">
                <a:pos x="0" y="0"/>
              </a:cxn>
              <a:cxn ang="0">
                <a:pos x="0" y="1769"/>
              </a:cxn>
              <a:cxn ang="0">
                <a:pos x="0" y="1769"/>
              </a:cxn>
              <a:cxn ang="0">
                <a:pos x="42" y="1768"/>
              </a:cxn>
              <a:cxn ang="0">
                <a:pos x="128" y="1759"/>
              </a:cxn>
              <a:cxn ang="0">
                <a:pos x="209" y="1742"/>
              </a:cxn>
              <a:cxn ang="0">
                <a:pos x="288" y="1715"/>
              </a:cxn>
              <a:cxn ang="0">
                <a:pos x="363" y="1681"/>
              </a:cxn>
              <a:cxn ang="0">
                <a:pos x="435" y="1641"/>
              </a:cxn>
              <a:cxn ang="0">
                <a:pos x="501" y="1594"/>
              </a:cxn>
              <a:cxn ang="0">
                <a:pos x="564" y="1540"/>
              </a:cxn>
              <a:cxn ang="0">
                <a:pos x="621" y="1480"/>
              </a:cxn>
              <a:cxn ang="0">
                <a:pos x="672" y="1413"/>
              </a:cxn>
              <a:cxn ang="0">
                <a:pos x="717" y="1343"/>
              </a:cxn>
              <a:cxn ang="0">
                <a:pos x="756" y="1268"/>
              </a:cxn>
              <a:cxn ang="0">
                <a:pos x="787" y="1189"/>
              </a:cxn>
              <a:cxn ang="0">
                <a:pos x="812" y="1106"/>
              </a:cxn>
              <a:cxn ang="0">
                <a:pos x="829" y="1019"/>
              </a:cxn>
              <a:cxn ang="0">
                <a:pos x="837" y="930"/>
              </a:cxn>
              <a:cxn ang="0">
                <a:pos x="839" y="884"/>
              </a:cxn>
              <a:cxn ang="0">
                <a:pos x="835" y="794"/>
              </a:cxn>
              <a:cxn ang="0">
                <a:pos x="822" y="706"/>
              </a:cxn>
              <a:cxn ang="0">
                <a:pos x="801" y="621"/>
              </a:cxn>
              <a:cxn ang="0">
                <a:pos x="774" y="540"/>
              </a:cxn>
              <a:cxn ang="0">
                <a:pos x="737" y="463"/>
              </a:cxn>
              <a:cxn ang="0">
                <a:pos x="696" y="390"/>
              </a:cxn>
              <a:cxn ang="0">
                <a:pos x="647" y="321"/>
              </a:cxn>
              <a:cxn ang="0">
                <a:pos x="593" y="258"/>
              </a:cxn>
              <a:cxn ang="0">
                <a:pos x="534" y="202"/>
              </a:cxn>
              <a:cxn ang="0">
                <a:pos x="469" y="150"/>
              </a:cxn>
              <a:cxn ang="0">
                <a:pos x="400" y="106"/>
              </a:cxn>
              <a:cxn ang="0">
                <a:pos x="326" y="69"/>
              </a:cxn>
              <a:cxn ang="0">
                <a:pos x="249" y="39"/>
              </a:cxn>
              <a:cxn ang="0">
                <a:pos x="169" y="17"/>
              </a:cxn>
              <a:cxn ang="0">
                <a:pos x="85" y="4"/>
              </a:cxn>
              <a:cxn ang="0">
                <a:pos x="0" y="0"/>
              </a:cxn>
            </a:cxnLst>
            <a:rect l="0" t="0" r="r" b="b"/>
            <a:pathLst>
              <a:path w="839" h="1769">
                <a:moveTo>
                  <a:pt x="0" y="0"/>
                </a:moveTo>
                <a:lnTo>
                  <a:pt x="0" y="0"/>
                </a:lnTo>
                <a:lnTo>
                  <a:pt x="0" y="0"/>
                </a:lnTo>
                <a:lnTo>
                  <a:pt x="0" y="1769"/>
                </a:lnTo>
                <a:lnTo>
                  <a:pt x="0" y="1769"/>
                </a:lnTo>
                <a:lnTo>
                  <a:pt x="0" y="1769"/>
                </a:lnTo>
                <a:lnTo>
                  <a:pt x="0" y="1769"/>
                </a:lnTo>
                <a:lnTo>
                  <a:pt x="42" y="1768"/>
                </a:lnTo>
                <a:lnTo>
                  <a:pt x="85" y="1764"/>
                </a:lnTo>
                <a:lnTo>
                  <a:pt x="128" y="1759"/>
                </a:lnTo>
                <a:lnTo>
                  <a:pt x="169" y="1752"/>
                </a:lnTo>
                <a:lnTo>
                  <a:pt x="209" y="1742"/>
                </a:lnTo>
                <a:lnTo>
                  <a:pt x="249" y="1729"/>
                </a:lnTo>
                <a:lnTo>
                  <a:pt x="288" y="1715"/>
                </a:lnTo>
                <a:lnTo>
                  <a:pt x="326" y="1699"/>
                </a:lnTo>
                <a:lnTo>
                  <a:pt x="363" y="1681"/>
                </a:lnTo>
                <a:lnTo>
                  <a:pt x="400" y="1663"/>
                </a:lnTo>
                <a:lnTo>
                  <a:pt x="435" y="1641"/>
                </a:lnTo>
                <a:lnTo>
                  <a:pt x="469" y="1617"/>
                </a:lnTo>
                <a:lnTo>
                  <a:pt x="501" y="1594"/>
                </a:lnTo>
                <a:lnTo>
                  <a:pt x="534" y="1567"/>
                </a:lnTo>
                <a:lnTo>
                  <a:pt x="564" y="1540"/>
                </a:lnTo>
                <a:lnTo>
                  <a:pt x="593" y="1510"/>
                </a:lnTo>
                <a:lnTo>
                  <a:pt x="621" y="1480"/>
                </a:lnTo>
                <a:lnTo>
                  <a:pt x="647" y="1447"/>
                </a:lnTo>
                <a:lnTo>
                  <a:pt x="672" y="1413"/>
                </a:lnTo>
                <a:lnTo>
                  <a:pt x="696" y="1379"/>
                </a:lnTo>
                <a:lnTo>
                  <a:pt x="717" y="1343"/>
                </a:lnTo>
                <a:lnTo>
                  <a:pt x="737" y="1307"/>
                </a:lnTo>
                <a:lnTo>
                  <a:pt x="756" y="1268"/>
                </a:lnTo>
                <a:lnTo>
                  <a:pt x="774" y="1229"/>
                </a:lnTo>
                <a:lnTo>
                  <a:pt x="787" y="1189"/>
                </a:lnTo>
                <a:lnTo>
                  <a:pt x="801" y="1147"/>
                </a:lnTo>
                <a:lnTo>
                  <a:pt x="812" y="1106"/>
                </a:lnTo>
                <a:lnTo>
                  <a:pt x="822" y="1062"/>
                </a:lnTo>
                <a:lnTo>
                  <a:pt x="829" y="1019"/>
                </a:lnTo>
                <a:lnTo>
                  <a:pt x="835" y="974"/>
                </a:lnTo>
                <a:lnTo>
                  <a:pt x="837" y="930"/>
                </a:lnTo>
                <a:lnTo>
                  <a:pt x="839" y="884"/>
                </a:lnTo>
                <a:lnTo>
                  <a:pt x="839" y="884"/>
                </a:lnTo>
                <a:lnTo>
                  <a:pt x="837" y="839"/>
                </a:lnTo>
                <a:lnTo>
                  <a:pt x="835" y="794"/>
                </a:lnTo>
                <a:lnTo>
                  <a:pt x="829" y="750"/>
                </a:lnTo>
                <a:lnTo>
                  <a:pt x="822" y="706"/>
                </a:lnTo>
                <a:lnTo>
                  <a:pt x="812" y="663"/>
                </a:lnTo>
                <a:lnTo>
                  <a:pt x="801" y="621"/>
                </a:lnTo>
                <a:lnTo>
                  <a:pt x="787" y="580"/>
                </a:lnTo>
                <a:lnTo>
                  <a:pt x="774" y="540"/>
                </a:lnTo>
                <a:lnTo>
                  <a:pt x="756" y="500"/>
                </a:lnTo>
                <a:lnTo>
                  <a:pt x="737" y="463"/>
                </a:lnTo>
                <a:lnTo>
                  <a:pt x="717" y="425"/>
                </a:lnTo>
                <a:lnTo>
                  <a:pt x="696" y="390"/>
                </a:lnTo>
                <a:lnTo>
                  <a:pt x="672" y="355"/>
                </a:lnTo>
                <a:lnTo>
                  <a:pt x="647" y="321"/>
                </a:lnTo>
                <a:lnTo>
                  <a:pt x="621" y="290"/>
                </a:lnTo>
                <a:lnTo>
                  <a:pt x="593" y="258"/>
                </a:lnTo>
                <a:lnTo>
                  <a:pt x="564" y="229"/>
                </a:lnTo>
                <a:lnTo>
                  <a:pt x="534" y="202"/>
                </a:lnTo>
                <a:lnTo>
                  <a:pt x="501" y="175"/>
                </a:lnTo>
                <a:lnTo>
                  <a:pt x="469" y="150"/>
                </a:lnTo>
                <a:lnTo>
                  <a:pt x="435" y="128"/>
                </a:lnTo>
                <a:lnTo>
                  <a:pt x="400" y="106"/>
                </a:lnTo>
                <a:lnTo>
                  <a:pt x="363" y="86"/>
                </a:lnTo>
                <a:lnTo>
                  <a:pt x="326" y="69"/>
                </a:lnTo>
                <a:lnTo>
                  <a:pt x="288" y="53"/>
                </a:lnTo>
                <a:lnTo>
                  <a:pt x="249" y="39"/>
                </a:lnTo>
                <a:lnTo>
                  <a:pt x="209" y="27"/>
                </a:lnTo>
                <a:lnTo>
                  <a:pt x="169" y="17"/>
                </a:lnTo>
                <a:lnTo>
                  <a:pt x="128" y="10"/>
                </a:lnTo>
                <a:lnTo>
                  <a:pt x="85" y="4"/>
                </a:lnTo>
                <a:lnTo>
                  <a:pt x="42" y="0"/>
                </a:lnTo>
                <a:lnTo>
                  <a:pt x="0" y="0"/>
                </a:lnTo>
                <a:lnTo>
                  <a:pt x="0" y="0"/>
                </a:lnTo>
                <a:close/>
              </a:path>
            </a:pathLst>
          </a:custGeom>
          <a:gradFill flip="none" rotWithShape="1">
            <a:gsLst>
              <a:gs pos="0">
                <a:srgbClr val="DBE9F9"/>
              </a:gs>
              <a:gs pos="100000">
                <a:srgbClr val="AAC4E4"/>
              </a:gs>
            </a:gsLst>
            <a:lin ang="10800000" scaled="1"/>
            <a:tileRect/>
          </a:gradFill>
          <a:ln w="9525">
            <a:noFill/>
            <a:miter lim="800000"/>
            <a:headEnd/>
            <a:tailEnd/>
          </a:ln>
        </p:spPr>
        <p:txBody>
          <a:bodyPr lIns="18288" tIns="18288" rIns="18288" bIns="18288" anchor="ctr" anchorCtr="1"/>
          <a:lstStyle/>
          <a:p>
            <a:pPr algn="ctr">
              <a:lnSpc>
                <a:spcPct val="85000"/>
              </a:lnSpc>
              <a:spcBef>
                <a:spcPct val="20000"/>
              </a:spcBef>
            </a:pPr>
            <a:endParaRPr lang="en-US" sz="1400" b="1">
              <a:solidFill>
                <a:srgbClr val="FFFFFF"/>
              </a:solidFill>
              <a:latin typeface="Arial Narrow" pitchFamily="112" charset="0"/>
            </a:endParaRPr>
          </a:p>
        </p:txBody>
      </p:sp>
      <p:sp>
        <p:nvSpPr>
          <p:cNvPr id="39" name="Freeform 21"/>
          <p:cNvSpPr>
            <a:spLocks/>
          </p:cNvSpPr>
          <p:nvPr/>
        </p:nvSpPr>
        <p:spPr bwMode="auto">
          <a:xfrm>
            <a:off x="6910325" y="4845865"/>
            <a:ext cx="79576" cy="128249"/>
          </a:xfrm>
          <a:custGeom>
            <a:avLst/>
            <a:gdLst/>
            <a:ahLst/>
            <a:cxnLst>
              <a:cxn ang="0">
                <a:pos x="138" y="0"/>
              </a:cxn>
              <a:cxn ang="0">
                <a:pos x="138" y="0"/>
              </a:cxn>
              <a:cxn ang="0">
                <a:pos x="123" y="3"/>
              </a:cxn>
              <a:cxn ang="0">
                <a:pos x="108" y="10"/>
              </a:cxn>
              <a:cxn ang="0">
                <a:pos x="94" y="22"/>
              </a:cxn>
              <a:cxn ang="0">
                <a:pos x="81" y="38"/>
              </a:cxn>
              <a:cxn ang="0">
                <a:pos x="57" y="81"/>
              </a:cxn>
              <a:cxn ang="0">
                <a:pos x="38" y="137"/>
              </a:cxn>
              <a:cxn ang="0">
                <a:pos x="22" y="206"/>
              </a:cxn>
              <a:cxn ang="0">
                <a:pos x="10" y="285"/>
              </a:cxn>
              <a:cxn ang="0">
                <a:pos x="3" y="373"/>
              </a:cxn>
              <a:cxn ang="0">
                <a:pos x="0" y="468"/>
              </a:cxn>
              <a:cxn ang="0">
                <a:pos x="2" y="516"/>
              </a:cxn>
              <a:cxn ang="0">
                <a:pos x="5" y="609"/>
              </a:cxn>
              <a:cxn ang="0">
                <a:pos x="15" y="693"/>
              </a:cxn>
              <a:cxn ang="0">
                <a:pos x="29" y="769"/>
              </a:cxn>
              <a:cxn ang="0">
                <a:pos x="47" y="833"/>
              </a:cxn>
              <a:cxn ang="0">
                <a:pos x="68" y="886"/>
              </a:cxn>
              <a:cxn ang="0">
                <a:pos x="87" y="915"/>
              </a:cxn>
              <a:cxn ang="0">
                <a:pos x="101" y="928"/>
              </a:cxn>
              <a:cxn ang="0">
                <a:pos x="116" y="938"/>
              </a:cxn>
              <a:cxn ang="0">
                <a:pos x="131" y="943"/>
              </a:cxn>
              <a:cxn ang="0">
                <a:pos x="138" y="943"/>
              </a:cxn>
              <a:cxn ang="0">
                <a:pos x="138" y="943"/>
              </a:cxn>
              <a:cxn ang="0">
                <a:pos x="185" y="941"/>
              </a:cxn>
              <a:cxn ang="0">
                <a:pos x="229" y="935"/>
              </a:cxn>
              <a:cxn ang="0">
                <a:pos x="271" y="922"/>
              </a:cxn>
              <a:cxn ang="0">
                <a:pos x="313" y="907"/>
              </a:cxn>
              <a:cxn ang="0">
                <a:pos x="351" y="887"/>
              </a:cxn>
              <a:cxn ang="0">
                <a:pos x="388" y="863"/>
              </a:cxn>
              <a:cxn ang="0">
                <a:pos x="423" y="836"/>
              </a:cxn>
              <a:cxn ang="0">
                <a:pos x="454" y="805"/>
              </a:cxn>
              <a:cxn ang="0">
                <a:pos x="483" y="772"/>
              </a:cxn>
              <a:cxn ang="0">
                <a:pos x="509" y="735"/>
              </a:cxn>
              <a:cxn ang="0">
                <a:pos x="532" y="696"/>
              </a:cxn>
              <a:cxn ang="0">
                <a:pos x="551" y="656"/>
              </a:cxn>
              <a:cxn ang="0">
                <a:pos x="566" y="612"/>
              </a:cxn>
              <a:cxn ang="0">
                <a:pos x="576" y="567"/>
              </a:cxn>
              <a:cxn ang="0">
                <a:pos x="583" y="521"/>
              </a:cxn>
              <a:cxn ang="0">
                <a:pos x="586" y="472"/>
              </a:cxn>
              <a:cxn ang="0">
                <a:pos x="585" y="448"/>
              </a:cxn>
              <a:cxn ang="0">
                <a:pos x="581" y="400"/>
              </a:cxn>
              <a:cxn ang="0">
                <a:pos x="571" y="354"/>
              </a:cxn>
              <a:cxn ang="0">
                <a:pos x="558" y="310"/>
              </a:cxn>
              <a:cxn ang="0">
                <a:pos x="542" y="268"/>
              </a:cxn>
              <a:cxn ang="0">
                <a:pos x="521" y="227"/>
              </a:cxn>
              <a:cxn ang="0">
                <a:pos x="497" y="190"/>
              </a:cxn>
              <a:cxn ang="0">
                <a:pos x="469" y="155"/>
              </a:cxn>
              <a:cxn ang="0">
                <a:pos x="439" y="123"/>
              </a:cxn>
              <a:cxn ang="0">
                <a:pos x="405" y="94"/>
              </a:cxn>
              <a:cxn ang="0">
                <a:pos x="370" y="69"/>
              </a:cxn>
              <a:cxn ang="0">
                <a:pos x="333" y="47"/>
              </a:cxn>
              <a:cxn ang="0">
                <a:pos x="293" y="29"/>
              </a:cxn>
              <a:cxn ang="0">
                <a:pos x="250" y="15"/>
              </a:cxn>
              <a:cxn ang="0">
                <a:pos x="206" y="7"/>
              </a:cxn>
              <a:cxn ang="0">
                <a:pos x="161" y="2"/>
              </a:cxn>
              <a:cxn ang="0">
                <a:pos x="138" y="0"/>
              </a:cxn>
            </a:cxnLst>
            <a:rect l="0" t="0" r="r" b="b"/>
            <a:pathLst>
              <a:path w="586" h="943">
                <a:moveTo>
                  <a:pt x="138" y="0"/>
                </a:moveTo>
                <a:lnTo>
                  <a:pt x="138" y="0"/>
                </a:lnTo>
                <a:lnTo>
                  <a:pt x="138" y="0"/>
                </a:lnTo>
                <a:lnTo>
                  <a:pt x="138" y="0"/>
                </a:lnTo>
                <a:lnTo>
                  <a:pt x="131" y="2"/>
                </a:lnTo>
                <a:lnTo>
                  <a:pt x="123" y="3"/>
                </a:lnTo>
                <a:lnTo>
                  <a:pt x="116" y="7"/>
                </a:lnTo>
                <a:lnTo>
                  <a:pt x="108" y="10"/>
                </a:lnTo>
                <a:lnTo>
                  <a:pt x="101" y="15"/>
                </a:lnTo>
                <a:lnTo>
                  <a:pt x="94" y="22"/>
                </a:lnTo>
                <a:lnTo>
                  <a:pt x="87" y="29"/>
                </a:lnTo>
                <a:lnTo>
                  <a:pt x="81" y="38"/>
                </a:lnTo>
                <a:lnTo>
                  <a:pt x="68" y="57"/>
                </a:lnTo>
                <a:lnTo>
                  <a:pt x="57" y="81"/>
                </a:lnTo>
                <a:lnTo>
                  <a:pt x="47" y="107"/>
                </a:lnTo>
                <a:lnTo>
                  <a:pt x="38" y="137"/>
                </a:lnTo>
                <a:lnTo>
                  <a:pt x="29" y="170"/>
                </a:lnTo>
                <a:lnTo>
                  <a:pt x="22" y="206"/>
                </a:lnTo>
                <a:lnTo>
                  <a:pt x="15" y="245"/>
                </a:lnTo>
                <a:lnTo>
                  <a:pt x="10" y="285"/>
                </a:lnTo>
                <a:lnTo>
                  <a:pt x="5" y="328"/>
                </a:lnTo>
                <a:lnTo>
                  <a:pt x="3" y="373"/>
                </a:lnTo>
                <a:lnTo>
                  <a:pt x="2" y="419"/>
                </a:lnTo>
                <a:lnTo>
                  <a:pt x="0" y="468"/>
                </a:lnTo>
                <a:lnTo>
                  <a:pt x="0" y="468"/>
                </a:lnTo>
                <a:lnTo>
                  <a:pt x="2" y="516"/>
                </a:lnTo>
                <a:lnTo>
                  <a:pt x="3" y="562"/>
                </a:lnTo>
                <a:lnTo>
                  <a:pt x="5" y="609"/>
                </a:lnTo>
                <a:lnTo>
                  <a:pt x="10" y="651"/>
                </a:lnTo>
                <a:lnTo>
                  <a:pt x="15" y="693"/>
                </a:lnTo>
                <a:lnTo>
                  <a:pt x="22" y="733"/>
                </a:lnTo>
                <a:lnTo>
                  <a:pt x="29" y="769"/>
                </a:lnTo>
                <a:lnTo>
                  <a:pt x="38" y="803"/>
                </a:lnTo>
                <a:lnTo>
                  <a:pt x="47" y="833"/>
                </a:lnTo>
                <a:lnTo>
                  <a:pt x="57" y="861"/>
                </a:lnTo>
                <a:lnTo>
                  <a:pt x="68" y="886"/>
                </a:lnTo>
                <a:lnTo>
                  <a:pt x="81" y="906"/>
                </a:lnTo>
                <a:lnTo>
                  <a:pt x="87" y="915"/>
                </a:lnTo>
                <a:lnTo>
                  <a:pt x="94" y="922"/>
                </a:lnTo>
                <a:lnTo>
                  <a:pt x="101" y="928"/>
                </a:lnTo>
                <a:lnTo>
                  <a:pt x="108" y="933"/>
                </a:lnTo>
                <a:lnTo>
                  <a:pt x="116" y="938"/>
                </a:lnTo>
                <a:lnTo>
                  <a:pt x="123" y="941"/>
                </a:lnTo>
                <a:lnTo>
                  <a:pt x="131" y="943"/>
                </a:lnTo>
                <a:lnTo>
                  <a:pt x="138" y="943"/>
                </a:lnTo>
                <a:lnTo>
                  <a:pt x="138" y="943"/>
                </a:lnTo>
                <a:lnTo>
                  <a:pt x="138" y="943"/>
                </a:lnTo>
                <a:lnTo>
                  <a:pt x="138" y="943"/>
                </a:lnTo>
                <a:lnTo>
                  <a:pt x="161" y="943"/>
                </a:lnTo>
                <a:lnTo>
                  <a:pt x="185" y="941"/>
                </a:lnTo>
                <a:lnTo>
                  <a:pt x="206" y="938"/>
                </a:lnTo>
                <a:lnTo>
                  <a:pt x="229" y="935"/>
                </a:lnTo>
                <a:lnTo>
                  <a:pt x="250" y="928"/>
                </a:lnTo>
                <a:lnTo>
                  <a:pt x="271" y="922"/>
                </a:lnTo>
                <a:lnTo>
                  <a:pt x="293" y="915"/>
                </a:lnTo>
                <a:lnTo>
                  <a:pt x="313" y="907"/>
                </a:lnTo>
                <a:lnTo>
                  <a:pt x="333" y="897"/>
                </a:lnTo>
                <a:lnTo>
                  <a:pt x="351" y="887"/>
                </a:lnTo>
                <a:lnTo>
                  <a:pt x="370" y="876"/>
                </a:lnTo>
                <a:lnTo>
                  <a:pt x="388" y="863"/>
                </a:lnTo>
                <a:lnTo>
                  <a:pt x="405" y="851"/>
                </a:lnTo>
                <a:lnTo>
                  <a:pt x="423" y="836"/>
                </a:lnTo>
                <a:lnTo>
                  <a:pt x="439" y="822"/>
                </a:lnTo>
                <a:lnTo>
                  <a:pt x="454" y="805"/>
                </a:lnTo>
                <a:lnTo>
                  <a:pt x="469" y="789"/>
                </a:lnTo>
                <a:lnTo>
                  <a:pt x="483" y="772"/>
                </a:lnTo>
                <a:lnTo>
                  <a:pt x="497" y="754"/>
                </a:lnTo>
                <a:lnTo>
                  <a:pt x="509" y="735"/>
                </a:lnTo>
                <a:lnTo>
                  <a:pt x="521" y="716"/>
                </a:lnTo>
                <a:lnTo>
                  <a:pt x="532" y="696"/>
                </a:lnTo>
                <a:lnTo>
                  <a:pt x="542" y="676"/>
                </a:lnTo>
                <a:lnTo>
                  <a:pt x="551" y="656"/>
                </a:lnTo>
                <a:lnTo>
                  <a:pt x="558" y="635"/>
                </a:lnTo>
                <a:lnTo>
                  <a:pt x="566" y="612"/>
                </a:lnTo>
                <a:lnTo>
                  <a:pt x="571" y="590"/>
                </a:lnTo>
                <a:lnTo>
                  <a:pt x="576" y="567"/>
                </a:lnTo>
                <a:lnTo>
                  <a:pt x="581" y="543"/>
                </a:lnTo>
                <a:lnTo>
                  <a:pt x="583" y="521"/>
                </a:lnTo>
                <a:lnTo>
                  <a:pt x="585" y="497"/>
                </a:lnTo>
                <a:lnTo>
                  <a:pt x="586" y="472"/>
                </a:lnTo>
                <a:lnTo>
                  <a:pt x="586" y="472"/>
                </a:lnTo>
                <a:lnTo>
                  <a:pt x="585" y="448"/>
                </a:lnTo>
                <a:lnTo>
                  <a:pt x="583" y="424"/>
                </a:lnTo>
                <a:lnTo>
                  <a:pt x="581" y="400"/>
                </a:lnTo>
                <a:lnTo>
                  <a:pt x="576" y="377"/>
                </a:lnTo>
                <a:lnTo>
                  <a:pt x="571" y="354"/>
                </a:lnTo>
                <a:lnTo>
                  <a:pt x="566" y="331"/>
                </a:lnTo>
                <a:lnTo>
                  <a:pt x="558" y="310"/>
                </a:lnTo>
                <a:lnTo>
                  <a:pt x="551" y="289"/>
                </a:lnTo>
                <a:lnTo>
                  <a:pt x="542" y="268"/>
                </a:lnTo>
                <a:lnTo>
                  <a:pt x="532" y="247"/>
                </a:lnTo>
                <a:lnTo>
                  <a:pt x="521" y="227"/>
                </a:lnTo>
                <a:lnTo>
                  <a:pt x="509" y="209"/>
                </a:lnTo>
                <a:lnTo>
                  <a:pt x="497" y="190"/>
                </a:lnTo>
                <a:lnTo>
                  <a:pt x="483" y="172"/>
                </a:lnTo>
                <a:lnTo>
                  <a:pt x="469" y="155"/>
                </a:lnTo>
                <a:lnTo>
                  <a:pt x="454" y="138"/>
                </a:lnTo>
                <a:lnTo>
                  <a:pt x="439" y="123"/>
                </a:lnTo>
                <a:lnTo>
                  <a:pt x="423" y="108"/>
                </a:lnTo>
                <a:lnTo>
                  <a:pt x="405" y="94"/>
                </a:lnTo>
                <a:lnTo>
                  <a:pt x="388" y="81"/>
                </a:lnTo>
                <a:lnTo>
                  <a:pt x="370" y="69"/>
                </a:lnTo>
                <a:lnTo>
                  <a:pt x="351" y="58"/>
                </a:lnTo>
                <a:lnTo>
                  <a:pt x="333" y="47"/>
                </a:lnTo>
                <a:lnTo>
                  <a:pt x="313" y="38"/>
                </a:lnTo>
                <a:lnTo>
                  <a:pt x="293" y="29"/>
                </a:lnTo>
                <a:lnTo>
                  <a:pt x="271" y="22"/>
                </a:lnTo>
                <a:lnTo>
                  <a:pt x="250" y="15"/>
                </a:lnTo>
                <a:lnTo>
                  <a:pt x="229" y="10"/>
                </a:lnTo>
                <a:lnTo>
                  <a:pt x="206" y="7"/>
                </a:lnTo>
                <a:lnTo>
                  <a:pt x="185" y="3"/>
                </a:lnTo>
                <a:lnTo>
                  <a:pt x="161" y="2"/>
                </a:lnTo>
                <a:lnTo>
                  <a:pt x="138" y="0"/>
                </a:lnTo>
                <a:lnTo>
                  <a:pt x="138" y="0"/>
                </a:lnTo>
                <a:close/>
              </a:path>
            </a:pathLst>
          </a:custGeom>
          <a:gradFill flip="none" rotWithShape="1">
            <a:gsLst>
              <a:gs pos="0">
                <a:srgbClr val="FAFF2F"/>
              </a:gs>
              <a:gs pos="100000">
                <a:srgbClr val="AD8D03"/>
              </a:gs>
            </a:gsLst>
            <a:lin ang="5400000" scaled="1"/>
            <a:tileRect/>
          </a:grad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sz="1400">
              <a:solidFill>
                <a:srgbClr val="000000"/>
              </a:solidFill>
            </a:endParaRPr>
          </a:p>
        </p:txBody>
      </p:sp>
      <p:sp>
        <p:nvSpPr>
          <p:cNvPr id="40" name="Freeform 21"/>
          <p:cNvSpPr>
            <a:spLocks/>
          </p:cNvSpPr>
          <p:nvPr/>
        </p:nvSpPr>
        <p:spPr bwMode="auto">
          <a:xfrm>
            <a:off x="6916949" y="4850943"/>
            <a:ext cx="62037" cy="98042"/>
          </a:xfrm>
          <a:custGeom>
            <a:avLst/>
            <a:gdLst/>
            <a:ahLst/>
            <a:cxnLst>
              <a:cxn ang="0">
                <a:pos x="138" y="0"/>
              </a:cxn>
              <a:cxn ang="0">
                <a:pos x="138" y="0"/>
              </a:cxn>
              <a:cxn ang="0">
                <a:pos x="123" y="3"/>
              </a:cxn>
              <a:cxn ang="0">
                <a:pos x="108" y="10"/>
              </a:cxn>
              <a:cxn ang="0">
                <a:pos x="94" y="22"/>
              </a:cxn>
              <a:cxn ang="0">
                <a:pos x="81" y="38"/>
              </a:cxn>
              <a:cxn ang="0">
                <a:pos x="57" y="81"/>
              </a:cxn>
              <a:cxn ang="0">
                <a:pos x="38" y="137"/>
              </a:cxn>
              <a:cxn ang="0">
                <a:pos x="22" y="206"/>
              </a:cxn>
              <a:cxn ang="0">
                <a:pos x="10" y="285"/>
              </a:cxn>
              <a:cxn ang="0">
                <a:pos x="3" y="373"/>
              </a:cxn>
              <a:cxn ang="0">
                <a:pos x="0" y="468"/>
              </a:cxn>
              <a:cxn ang="0">
                <a:pos x="2" y="516"/>
              </a:cxn>
              <a:cxn ang="0">
                <a:pos x="5" y="609"/>
              </a:cxn>
              <a:cxn ang="0">
                <a:pos x="15" y="693"/>
              </a:cxn>
              <a:cxn ang="0">
                <a:pos x="29" y="769"/>
              </a:cxn>
              <a:cxn ang="0">
                <a:pos x="47" y="833"/>
              </a:cxn>
              <a:cxn ang="0">
                <a:pos x="68" y="886"/>
              </a:cxn>
              <a:cxn ang="0">
                <a:pos x="87" y="915"/>
              </a:cxn>
              <a:cxn ang="0">
                <a:pos x="101" y="928"/>
              </a:cxn>
              <a:cxn ang="0">
                <a:pos x="116" y="938"/>
              </a:cxn>
              <a:cxn ang="0">
                <a:pos x="131" y="943"/>
              </a:cxn>
              <a:cxn ang="0">
                <a:pos x="138" y="943"/>
              </a:cxn>
              <a:cxn ang="0">
                <a:pos x="138" y="943"/>
              </a:cxn>
              <a:cxn ang="0">
                <a:pos x="185" y="941"/>
              </a:cxn>
              <a:cxn ang="0">
                <a:pos x="229" y="935"/>
              </a:cxn>
              <a:cxn ang="0">
                <a:pos x="271" y="922"/>
              </a:cxn>
              <a:cxn ang="0">
                <a:pos x="313" y="907"/>
              </a:cxn>
              <a:cxn ang="0">
                <a:pos x="351" y="887"/>
              </a:cxn>
              <a:cxn ang="0">
                <a:pos x="388" y="863"/>
              </a:cxn>
              <a:cxn ang="0">
                <a:pos x="423" y="836"/>
              </a:cxn>
              <a:cxn ang="0">
                <a:pos x="454" y="805"/>
              </a:cxn>
              <a:cxn ang="0">
                <a:pos x="483" y="772"/>
              </a:cxn>
              <a:cxn ang="0">
                <a:pos x="509" y="735"/>
              </a:cxn>
              <a:cxn ang="0">
                <a:pos x="532" y="696"/>
              </a:cxn>
              <a:cxn ang="0">
                <a:pos x="551" y="656"/>
              </a:cxn>
              <a:cxn ang="0">
                <a:pos x="566" y="612"/>
              </a:cxn>
              <a:cxn ang="0">
                <a:pos x="576" y="567"/>
              </a:cxn>
              <a:cxn ang="0">
                <a:pos x="583" y="521"/>
              </a:cxn>
              <a:cxn ang="0">
                <a:pos x="586" y="472"/>
              </a:cxn>
              <a:cxn ang="0">
                <a:pos x="585" y="448"/>
              </a:cxn>
              <a:cxn ang="0">
                <a:pos x="581" y="400"/>
              </a:cxn>
              <a:cxn ang="0">
                <a:pos x="571" y="354"/>
              </a:cxn>
              <a:cxn ang="0">
                <a:pos x="558" y="310"/>
              </a:cxn>
              <a:cxn ang="0">
                <a:pos x="542" y="268"/>
              </a:cxn>
              <a:cxn ang="0">
                <a:pos x="521" y="227"/>
              </a:cxn>
              <a:cxn ang="0">
                <a:pos x="497" y="190"/>
              </a:cxn>
              <a:cxn ang="0">
                <a:pos x="469" y="155"/>
              </a:cxn>
              <a:cxn ang="0">
                <a:pos x="439" y="123"/>
              </a:cxn>
              <a:cxn ang="0">
                <a:pos x="405" y="94"/>
              </a:cxn>
              <a:cxn ang="0">
                <a:pos x="370" y="69"/>
              </a:cxn>
              <a:cxn ang="0">
                <a:pos x="333" y="47"/>
              </a:cxn>
              <a:cxn ang="0">
                <a:pos x="293" y="29"/>
              </a:cxn>
              <a:cxn ang="0">
                <a:pos x="250" y="15"/>
              </a:cxn>
              <a:cxn ang="0">
                <a:pos x="206" y="7"/>
              </a:cxn>
              <a:cxn ang="0">
                <a:pos x="161" y="2"/>
              </a:cxn>
              <a:cxn ang="0">
                <a:pos x="138" y="0"/>
              </a:cxn>
            </a:cxnLst>
            <a:rect l="0" t="0" r="r" b="b"/>
            <a:pathLst>
              <a:path w="586" h="943">
                <a:moveTo>
                  <a:pt x="138" y="0"/>
                </a:moveTo>
                <a:lnTo>
                  <a:pt x="138" y="0"/>
                </a:lnTo>
                <a:lnTo>
                  <a:pt x="138" y="0"/>
                </a:lnTo>
                <a:lnTo>
                  <a:pt x="138" y="0"/>
                </a:lnTo>
                <a:lnTo>
                  <a:pt x="131" y="2"/>
                </a:lnTo>
                <a:lnTo>
                  <a:pt x="123" y="3"/>
                </a:lnTo>
                <a:lnTo>
                  <a:pt x="116" y="7"/>
                </a:lnTo>
                <a:lnTo>
                  <a:pt x="108" y="10"/>
                </a:lnTo>
                <a:lnTo>
                  <a:pt x="101" y="15"/>
                </a:lnTo>
                <a:lnTo>
                  <a:pt x="94" y="22"/>
                </a:lnTo>
                <a:lnTo>
                  <a:pt x="87" y="29"/>
                </a:lnTo>
                <a:lnTo>
                  <a:pt x="81" y="38"/>
                </a:lnTo>
                <a:lnTo>
                  <a:pt x="68" y="57"/>
                </a:lnTo>
                <a:lnTo>
                  <a:pt x="57" y="81"/>
                </a:lnTo>
                <a:lnTo>
                  <a:pt x="47" y="107"/>
                </a:lnTo>
                <a:lnTo>
                  <a:pt x="38" y="137"/>
                </a:lnTo>
                <a:lnTo>
                  <a:pt x="29" y="170"/>
                </a:lnTo>
                <a:lnTo>
                  <a:pt x="22" y="206"/>
                </a:lnTo>
                <a:lnTo>
                  <a:pt x="15" y="245"/>
                </a:lnTo>
                <a:lnTo>
                  <a:pt x="10" y="285"/>
                </a:lnTo>
                <a:lnTo>
                  <a:pt x="5" y="328"/>
                </a:lnTo>
                <a:lnTo>
                  <a:pt x="3" y="373"/>
                </a:lnTo>
                <a:lnTo>
                  <a:pt x="2" y="419"/>
                </a:lnTo>
                <a:lnTo>
                  <a:pt x="0" y="468"/>
                </a:lnTo>
                <a:lnTo>
                  <a:pt x="0" y="468"/>
                </a:lnTo>
                <a:lnTo>
                  <a:pt x="2" y="516"/>
                </a:lnTo>
                <a:lnTo>
                  <a:pt x="3" y="562"/>
                </a:lnTo>
                <a:lnTo>
                  <a:pt x="5" y="609"/>
                </a:lnTo>
                <a:lnTo>
                  <a:pt x="10" y="651"/>
                </a:lnTo>
                <a:lnTo>
                  <a:pt x="15" y="693"/>
                </a:lnTo>
                <a:lnTo>
                  <a:pt x="22" y="733"/>
                </a:lnTo>
                <a:lnTo>
                  <a:pt x="29" y="769"/>
                </a:lnTo>
                <a:lnTo>
                  <a:pt x="38" y="803"/>
                </a:lnTo>
                <a:lnTo>
                  <a:pt x="47" y="833"/>
                </a:lnTo>
                <a:lnTo>
                  <a:pt x="57" y="861"/>
                </a:lnTo>
                <a:lnTo>
                  <a:pt x="68" y="886"/>
                </a:lnTo>
                <a:lnTo>
                  <a:pt x="81" y="906"/>
                </a:lnTo>
                <a:lnTo>
                  <a:pt x="87" y="915"/>
                </a:lnTo>
                <a:lnTo>
                  <a:pt x="94" y="922"/>
                </a:lnTo>
                <a:lnTo>
                  <a:pt x="101" y="928"/>
                </a:lnTo>
                <a:lnTo>
                  <a:pt x="108" y="933"/>
                </a:lnTo>
                <a:lnTo>
                  <a:pt x="116" y="938"/>
                </a:lnTo>
                <a:lnTo>
                  <a:pt x="123" y="941"/>
                </a:lnTo>
                <a:lnTo>
                  <a:pt x="131" y="943"/>
                </a:lnTo>
                <a:lnTo>
                  <a:pt x="138" y="943"/>
                </a:lnTo>
                <a:lnTo>
                  <a:pt x="138" y="943"/>
                </a:lnTo>
                <a:lnTo>
                  <a:pt x="138" y="943"/>
                </a:lnTo>
                <a:lnTo>
                  <a:pt x="138" y="943"/>
                </a:lnTo>
                <a:lnTo>
                  <a:pt x="161" y="943"/>
                </a:lnTo>
                <a:lnTo>
                  <a:pt x="185" y="941"/>
                </a:lnTo>
                <a:lnTo>
                  <a:pt x="206" y="938"/>
                </a:lnTo>
                <a:lnTo>
                  <a:pt x="229" y="935"/>
                </a:lnTo>
                <a:lnTo>
                  <a:pt x="250" y="928"/>
                </a:lnTo>
                <a:lnTo>
                  <a:pt x="271" y="922"/>
                </a:lnTo>
                <a:lnTo>
                  <a:pt x="293" y="915"/>
                </a:lnTo>
                <a:lnTo>
                  <a:pt x="313" y="907"/>
                </a:lnTo>
                <a:lnTo>
                  <a:pt x="333" y="897"/>
                </a:lnTo>
                <a:lnTo>
                  <a:pt x="351" y="887"/>
                </a:lnTo>
                <a:lnTo>
                  <a:pt x="370" y="876"/>
                </a:lnTo>
                <a:lnTo>
                  <a:pt x="388" y="863"/>
                </a:lnTo>
                <a:lnTo>
                  <a:pt x="405" y="851"/>
                </a:lnTo>
                <a:lnTo>
                  <a:pt x="423" y="836"/>
                </a:lnTo>
                <a:lnTo>
                  <a:pt x="439" y="822"/>
                </a:lnTo>
                <a:lnTo>
                  <a:pt x="454" y="805"/>
                </a:lnTo>
                <a:lnTo>
                  <a:pt x="469" y="789"/>
                </a:lnTo>
                <a:lnTo>
                  <a:pt x="483" y="772"/>
                </a:lnTo>
                <a:lnTo>
                  <a:pt x="497" y="754"/>
                </a:lnTo>
                <a:lnTo>
                  <a:pt x="509" y="735"/>
                </a:lnTo>
                <a:lnTo>
                  <a:pt x="521" y="716"/>
                </a:lnTo>
                <a:lnTo>
                  <a:pt x="532" y="696"/>
                </a:lnTo>
                <a:lnTo>
                  <a:pt x="542" y="676"/>
                </a:lnTo>
                <a:lnTo>
                  <a:pt x="551" y="656"/>
                </a:lnTo>
                <a:lnTo>
                  <a:pt x="558" y="635"/>
                </a:lnTo>
                <a:lnTo>
                  <a:pt x="566" y="612"/>
                </a:lnTo>
                <a:lnTo>
                  <a:pt x="571" y="590"/>
                </a:lnTo>
                <a:lnTo>
                  <a:pt x="576" y="567"/>
                </a:lnTo>
                <a:lnTo>
                  <a:pt x="581" y="543"/>
                </a:lnTo>
                <a:lnTo>
                  <a:pt x="583" y="521"/>
                </a:lnTo>
                <a:lnTo>
                  <a:pt x="585" y="497"/>
                </a:lnTo>
                <a:lnTo>
                  <a:pt x="586" y="472"/>
                </a:lnTo>
                <a:lnTo>
                  <a:pt x="586" y="472"/>
                </a:lnTo>
                <a:lnTo>
                  <a:pt x="585" y="448"/>
                </a:lnTo>
                <a:lnTo>
                  <a:pt x="583" y="424"/>
                </a:lnTo>
                <a:lnTo>
                  <a:pt x="581" y="400"/>
                </a:lnTo>
                <a:lnTo>
                  <a:pt x="576" y="377"/>
                </a:lnTo>
                <a:lnTo>
                  <a:pt x="571" y="354"/>
                </a:lnTo>
                <a:lnTo>
                  <a:pt x="566" y="331"/>
                </a:lnTo>
                <a:lnTo>
                  <a:pt x="558" y="310"/>
                </a:lnTo>
                <a:lnTo>
                  <a:pt x="551" y="289"/>
                </a:lnTo>
                <a:lnTo>
                  <a:pt x="542" y="268"/>
                </a:lnTo>
                <a:lnTo>
                  <a:pt x="532" y="247"/>
                </a:lnTo>
                <a:lnTo>
                  <a:pt x="521" y="227"/>
                </a:lnTo>
                <a:lnTo>
                  <a:pt x="509" y="209"/>
                </a:lnTo>
                <a:lnTo>
                  <a:pt x="497" y="190"/>
                </a:lnTo>
                <a:lnTo>
                  <a:pt x="483" y="172"/>
                </a:lnTo>
                <a:lnTo>
                  <a:pt x="469" y="155"/>
                </a:lnTo>
                <a:lnTo>
                  <a:pt x="454" y="138"/>
                </a:lnTo>
                <a:lnTo>
                  <a:pt x="439" y="123"/>
                </a:lnTo>
                <a:lnTo>
                  <a:pt x="423" y="108"/>
                </a:lnTo>
                <a:lnTo>
                  <a:pt x="405" y="94"/>
                </a:lnTo>
                <a:lnTo>
                  <a:pt x="388" y="81"/>
                </a:lnTo>
                <a:lnTo>
                  <a:pt x="370" y="69"/>
                </a:lnTo>
                <a:lnTo>
                  <a:pt x="351" y="58"/>
                </a:lnTo>
                <a:lnTo>
                  <a:pt x="333" y="47"/>
                </a:lnTo>
                <a:lnTo>
                  <a:pt x="313" y="38"/>
                </a:lnTo>
                <a:lnTo>
                  <a:pt x="293" y="29"/>
                </a:lnTo>
                <a:lnTo>
                  <a:pt x="271" y="22"/>
                </a:lnTo>
                <a:lnTo>
                  <a:pt x="250" y="15"/>
                </a:lnTo>
                <a:lnTo>
                  <a:pt x="229" y="10"/>
                </a:lnTo>
                <a:lnTo>
                  <a:pt x="206" y="7"/>
                </a:lnTo>
                <a:lnTo>
                  <a:pt x="185" y="3"/>
                </a:lnTo>
                <a:lnTo>
                  <a:pt x="161" y="2"/>
                </a:lnTo>
                <a:lnTo>
                  <a:pt x="138" y="0"/>
                </a:lnTo>
                <a:lnTo>
                  <a:pt x="138" y="0"/>
                </a:lnTo>
                <a:close/>
              </a:path>
            </a:pathLst>
          </a:custGeom>
          <a:gradFill flip="none" rotWithShape="1">
            <a:gsLst>
              <a:gs pos="0">
                <a:srgbClr val="FFFFFF"/>
              </a:gs>
              <a:gs pos="57000">
                <a:schemeClr val="accent1">
                  <a:tint val="44500"/>
                  <a:satMod val="160000"/>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endParaRPr lang="en-US" sz="1400">
              <a:solidFill>
                <a:srgbClr val="FFFFFF"/>
              </a:solidFill>
            </a:endParaRPr>
          </a:p>
        </p:txBody>
      </p:sp>
      <p:sp>
        <p:nvSpPr>
          <p:cNvPr id="41" name="Oval 40"/>
          <p:cNvSpPr/>
          <p:nvPr/>
        </p:nvSpPr>
        <p:spPr>
          <a:xfrm>
            <a:off x="6596659" y="3938549"/>
            <a:ext cx="88605" cy="8873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FFFFFF"/>
              </a:solidFill>
            </a:endParaRPr>
          </a:p>
        </p:txBody>
      </p:sp>
      <p:sp>
        <p:nvSpPr>
          <p:cNvPr id="42" name="Oval 41"/>
          <p:cNvSpPr/>
          <p:nvPr/>
        </p:nvSpPr>
        <p:spPr>
          <a:xfrm>
            <a:off x="6596659" y="4825943"/>
            <a:ext cx="88605" cy="8873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FFFFFF"/>
              </a:solidFill>
            </a:endParaRPr>
          </a:p>
        </p:txBody>
      </p:sp>
      <p:sp>
        <p:nvSpPr>
          <p:cNvPr id="43" name="TextBox 42"/>
          <p:cNvSpPr txBox="1"/>
          <p:nvPr/>
        </p:nvSpPr>
        <p:spPr>
          <a:xfrm>
            <a:off x="6214815" y="3411800"/>
            <a:ext cx="1417675" cy="276999"/>
          </a:xfrm>
          <a:prstGeom prst="rect">
            <a:avLst/>
          </a:prstGeom>
          <a:noFill/>
        </p:spPr>
        <p:txBody>
          <a:bodyPr wrap="square" rtlCol="0">
            <a:spAutoFit/>
          </a:bodyPr>
          <a:lstStyle/>
          <a:p>
            <a:pPr algn="ctr"/>
            <a:r>
              <a:rPr lang="en-US" sz="1200" dirty="0" smtClean="0">
                <a:solidFill>
                  <a:srgbClr val="FFFFFF"/>
                </a:solidFill>
                <a:latin typeface="Arial Rounded MT Bold" pitchFamily="34" charset="0"/>
              </a:rPr>
              <a:t>PROGRAM(S)</a:t>
            </a:r>
            <a:endParaRPr lang="en-US" sz="1200" dirty="0">
              <a:solidFill>
                <a:srgbClr val="FFFFFF"/>
              </a:solidFill>
              <a:latin typeface="Arial Rounded MT Bold" pitchFamily="34" charset="0"/>
            </a:endParaRPr>
          </a:p>
        </p:txBody>
      </p:sp>
      <p:sp>
        <p:nvSpPr>
          <p:cNvPr id="44" name="Rectangle 43"/>
          <p:cNvSpPr/>
          <p:nvPr/>
        </p:nvSpPr>
        <p:spPr>
          <a:xfrm>
            <a:off x="5533403" y="3057950"/>
            <a:ext cx="2746745" cy="215054"/>
          </a:xfrm>
          <a:prstGeom prst="rect">
            <a:avLst/>
          </a:prstGeom>
          <a:solidFill>
            <a:schemeClr val="bg1"/>
          </a:solidFill>
          <a:ln>
            <a:noFill/>
          </a:ln>
          <a:effectLst>
            <a:outerShdw blurRad="76200" dir="18900000" sy="23000" kx="-1200000" algn="bl" rotWithShape="0">
              <a:prstClr val="black">
                <a:alpha val="20000"/>
              </a:prstClr>
            </a:outerShdw>
          </a:effectLst>
          <a:scene3d>
            <a:camera prst="perspectiveContrastingLeftFacing" fov="0">
              <a:rot lat="0" lon="0" rev="0"/>
            </a:camera>
            <a:lightRig rig="soft" dir="t">
              <a:rot lat="0" lon="0" rev="16200000"/>
            </a:lightRig>
          </a:scene3d>
          <a:sp3d extrusionH="2540000">
            <a:bevelT/>
            <a:bevelB/>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en-US" sz="1400" dirty="0" smtClean="0">
                <a:solidFill>
                  <a:srgbClr val="3C5470"/>
                </a:solidFill>
                <a:effectLst>
                  <a:innerShdw blurRad="63500" dist="88900" dir="13500000">
                    <a:prstClr val="black">
                      <a:alpha val="75000"/>
                    </a:prstClr>
                  </a:innerShdw>
                </a:effectLst>
                <a:latin typeface="Arial Rounded MT Bold" pitchFamily="34" charset="0"/>
              </a:rPr>
              <a:t>COMPONENT ARCHITECTURE</a:t>
            </a:r>
            <a:endParaRPr lang="en-US" sz="1400" dirty="0">
              <a:solidFill>
                <a:srgbClr val="3C5470"/>
              </a:solidFill>
              <a:effectLst>
                <a:innerShdw blurRad="63500" dist="88900" dir="13500000">
                  <a:prstClr val="black">
                    <a:alpha val="75000"/>
                  </a:prstClr>
                </a:innerShdw>
              </a:effectLst>
              <a:latin typeface="Arial Rounded MT Bold" pitchFamily="34" charset="0"/>
            </a:endParaRPr>
          </a:p>
        </p:txBody>
      </p:sp>
      <p:grpSp>
        <p:nvGrpSpPr>
          <p:cNvPr id="45" name="Group 121"/>
          <p:cNvGrpSpPr/>
          <p:nvPr/>
        </p:nvGrpSpPr>
        <p:grpSpPr>
          <a:xfrm>
            <a:off x="5710612" y="4293507"/>
            <a:ext cx="2392326" cy="266218"/>
            <a:chOff x="1219200" y="1143000"/>
            <a:chExt cx="6477000" cy="551543"/>
          </a:xfrm>
        </p:grpSpPr>
        <p:sp>
          <p:nvSpPr>
            <p:cNvPr id="46" name="Freeform 41"/>
            <p:cNvSpPr>
              <a:spLocks/>
            </p:cNvSpPr>
            <p:nvPr/>
          </p:nvSpPr>
          <p:spPr bwMode="auto">
            <a:xfrm rot="10800000" flipH="1">
              <a:off x="1219200" y="1344785"/>
              <a:ext cx="6477000" cy="347068"/>
            </a:xfrm>
            <a:custGeom>
              <a:avLst/>
              <a:gdLst/>
              <a:ahLst/>
              <a:cxnLst>
                <a:cxn ang="0">
                  <a:pos x="7209" y="259"/>
                </a:cxn>
                <a:cxn ang="0">
                  <a:pos x="470" y="259"/>
                </a:cxn>
                <a:cxn ang="0">
                  <a:pos x="0" y="0"/>
                </a:cxn>
                <a:cxn ang="0">
                  <a:pos x="6741" y="0"/>
                </a:cxn>
                <a:cxn ang="0">
                  <a:pos x="7209" y="259"/>
                </a:cxn>
              </a:cxnLst>
              <a:rect l="0" t="0" r="r" b="b"/>
              <a:pathLst>
                <a:path w="7209" h="259">
                  <a:moveTo>
                    <a:pt x="7209" y="259"/>
                  </a:moveTo>
                  <a:lnTo>
                    <a:pt x="470" y="259"/>
                  </a:lnTo>
                  <a:lnTo>
                    <a:pt x="0" y="0"/>
                  </a:lnTo>
                  <a:lnTo>
                    <a:pt x="6741" y="0"/>
                  </a:lnTo>
                  <a:lnTo>
                    <a:pt x="7209" y="259"/>
                  </a:lnTo>
                  <a:close/>
                </a:path>
              </a:pathLst>
            </a:custGeom>
            <a:solidFill>
              <a:schemeClr val="tx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400">
                <a:solidFill>
                  <a:srgbClr val="000000"/>
                </a:solidFill>
              </a:endParaRPr>
            </a:p>
          </p:txBody>
        </p:sp>
        <p:sp>
          <p:nvSpPr>
            <p:cNvPr id="47" name="Freeform 42"/>
            <p:cNvSpPr>
              <a:spLocks/>
            </p:cNvSpPr>
            <p:nvPr/>
          </p:nvSpPr>
          <p:spPr bwMode="auto">
            <a:xfrm rot="10800000" flipH="1">
              <a:off x="1219200" y="1143000"/>
              <a:ext cx="422218" cy="551543"/>
            </a:xfrm>
            <a:custGeom>
              <a:avLst/>
              <a:gdLst/>
              <a:ahLst/>
              <a:cxnLst>
                <a:cxn ang="0">
                  <a:pos x="0" y="153"/>
                </a:cxn>
                <a:cxn ang="0">
                  <a:pos x="470" y="412"/>
                </a:cxn>
                <a:cxn ang="0">
                  <a:pos x="470" y="261"/>
                </a:cxn>
                <a:cxn ang="0">
                  <a:pos x="0" y="0"/>
                </a:cxn>
                <a:cxn ang="0">
                  <a:pos x="0" y="153"/>
                </a:cxn>
              </a:cxnLst>
              <a:rect l="0" t="0" r="r" b="b"/>
              <a:pathLst>
                <a:path w="470" h="412">
                  <a:moveTo>
                    <a:pt x="0" y="153"/>
                  </a:moveTo>
                  <a:lnTo>
                    <a:pt x="470" y="412"/>
                  </a:lnTo>
                  <a:lnTo>
                    <a:pt x="470" y="261"/>
                  </a:lnTo>
                  <a:lnTo>
                    <a:pt x="0" y="0"/>
                  </a:lnTo>
                  <a:lnTo>
                    <a:pt x="0" y="153"/>
                  </a:lnTo>
                  <a:close/>
                </a:path>
              </a:pathLst>
            </a:custGeom>
            <a:gradFill flip="none" rotWithShape="1">
              <a:gsLst>
                <a:gs pos="59000">
                  <a:srgbClr val="777777"/>
                </a:gs>
                <a:gs pos="100000">
                  <a:srgbClr val="4D4D4D"/>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400">
                <a:solidFill>
                  <a:srgbClr val="000000"/>
                </a:solidFill>
              </a:endParaRPr>
            </a:p>
          </p:txBody>
        </p:sp>
        <p:sp>
          <p:nvSpPr>
            <p:cNvPr id="48" name="Rectangle 43"/>
            <p:cNvSpPr>
              <a:spLocks noChangeArrowheads="1"/>
            </p:cNvSpPr>
            <p:nvPr/>
          </p:nvSpPr>
          <p:spPr bwMode="auto">
            <a:xfrm rot="10800000" flipH="1">
              <a:off x="1641417" y="1143000"/>
              <a:ext cx="6054782" cy="201783"/>
            </a:xfrm>
            <a:prstGeom prst="rect">
              <a:avLst/>
            </a:prstGeom>
            <a:gradFill flip="none" rotWithShape="1">
              <a:gsLst>
                <a:gs pos="0">
                  <a:srgbClr val="777777"/>
                </a:gs>
                <a:gs pos="59000">
                  <a:srgbClr val="FFFFFF"/>
                </a:gs>
                <a:gs pos="100000">
                  <a:srgbClr val="CFCFCF"/>
                </a:gs>
              </a:gsLst>
              <a:lin ang="1080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400">
                <a:solidFill>
                  <a:srgbClr val="000000"/>
                </a:solidFill>
              </a:endParaRPr>
            </a:p>
          </p:txBody>
        </p:sp>
      </p:grpSp>
      <p:sp>
        <p:nvSpPr>
          <p:cNvPr id="49" name="TextBox 48"/>
          <p:cNvSpPr txBox="1"/>
          <p:nvPr/>
        </p:nvSpPr>
        <p:spPr>
          <a:xfrm>
            <a:off x="6065031" y="4336769"/>
            <a:ext cx="1859770" cy="276999"/>
          </a:xfrm>
          <a:prstGeom prst="rect">
            <a:avLst/>
          </a:prstGeom>
          <a:noFill/>
        </p:spPr>
        <p:txBody>
          <a:bodyPr wrap="square" rtlCol="0">
            <a:spAutoFit/>
          </a:bodyPr>
          <a:lstStyle/>
          <a:p>
            <a:pPr algn="ctr"/>
            <a:r>
              <a:rPr lang="en-US" sz="1200" dirty="0" smtClean="0">
                <a:solidFill>
                  <a:srgbClr val="FFFFFF"/>
                </a:solidFill>
                <a:latin typeface="Arial Rounded MT Bold" pitchFamily="34" charset="0"/>
              </a:rPr>
              <a:t>OPERATING SYSTEM</a:t>
            </a:r>
            <a:endParaRPr lang="en-US" sz="1200" dirty="0">
              <a:solidFill>
                <a:srgbClr val="FFFFFF"/>
              </a:solidFill>
              <a:latin typeface="Arial Rounded MT Bold" pitchFamily="34" charset="0"/>
            </a:endParaRPr>
          </a:p>
        </p:txBody>
      </p:sp>
      <p:sp>
        <p:nvSpPr>
          <p:cNvPr id="50" name="Content Placeholder 2"/>
          <p:cNvSpPr txBox="1">
            <a:spLocks/>
          </p:cNvSpPr>
          <p:nvPr/>
        </p:nvSpPr>
        <p:spPr bwMode="auto">
          <a:xfrm>
            <a:off x="5410200" y="1524000"/>
            <a:ext cx="3276600" cy="1447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spcBef>
                <a:spcPct val="20000"/>
              </a:spcBef>
              <a:defRPr/>
            </a:pPr>
            <a:r>
              <a:rPr lang="en-US" sz="1600" kern="0" dirty="0" smtClean="0">
                <a:solidFill>
                  <a:srgbClr val="000000"/>
                </a:solidFill>
                <a:latin typeface="Trebuchet MS" pitchFamily="34" charset="0"/>
              </a:rPr>
              <a:t>AGENT-BASED REQUIRES:</a:t>
            </a:r>
          </a:p>
          <a:p>
            <a:pPr marL="342900" indent="-342900">
              <a:spcBef>
                <a:spcPct val="20000"/>
              </a:spcBef>
              <a:buFont typeface="Arial" pitchFamily="34" charset="0"/>
              <a:buChar char="•"/>
              <a:defRPr/>
            </a:pPr>
            <a:r>
              <a:rPr lang="en-US" sz="1400" kern="0" dirty="0" smtClean="0">
                <a:solidFill>
                  <a:srgbClr val="000000"/>
                </a:solidFill>
                <a:latin typeface="Trebuchet MS" pitchFamily="34" charset="0"/>
              </a:rPr>
              <a:t>Operating System</a:t>
            </a:r>
          </a:p>
          <a:p>
            <a:pPr marL="342900" indent="-342900">
              <a:spcBef>
                <a:spcPct val="20000"/>
              </a:spcBef>
              <a:buFont typeface="Arial" pitchFamily="34" charset="0"/>
              <a:buChar char="•"/>
              <a:defRPr/>
            </a:pPr>
            <a:r>
              <a:rPr lang="en-US" sz="1400" kern="0" dirty="0" smtClean="0">
                <a:solidFill>
                  <a:srgbClr val="000000"/>
                </a:solidFill>
                <a:latin typeface="Trebuchet MS" pitchFamily="34" charset="0"/>
              </a:rPr>
              <a:t>Network Services</a:t>
            </a:r>
          </a:p>
          <a:p>
            <a:pPr marL="342900" indent="-342900">
              <a:spcBef>
                <a:spcPct val="20000"/>
              </a:spcBef>
              <a:buFont typeface="Arial" pitchFamily="34" charset="0"/>
              <a:buChar char="•"/>
              <a:defRPr/>
            </a:pPr>
            <a:r>
              <a:rPr lang="en-US" sz="1400" kern="0" dirty="0" smtClean="0">
                <a:solidFill>
                  <a:srgbClr val="000000"/>
                </a:solidFill>
                <a:latin typeface="Trebuchet MS" pitchFamily="34" charset="0"/>
              </a:rPr>
              <a:t>Active Network Connection</a:t>
            </a:r>
          </a:p>
          <a:p>
            <a:pPr marL="342900" indent="-342900">
              <a:spcBef>
                <a:spcPct val="20000"/>
              </a:spcBef>
              <a:buFont typeface="Arial" pitchFamily="34" charset="0"/>
              <a:buChar char="•"/>
              <a:defRPr/>
            </a:pPr>
            <a:r>
              <a:rPr lang="en-US" sz="1400" kern="0" dirty="0" smtClean="0">
                <a:solidFill>
                  <a:srgbClr val="000000"/>
                </a:solidFill>
                <a:latin typeface="Trebuchet MS" pitchFamily="34" charset="0"/>
              </a:rPr>
              <a:t>Installed Agent</a:t>
            </a:r>
          </a:p>
        </p:txBody>
      </p:sp>
      <p:pic>
        <p:nvPicPr>
          <p:cNvPr id="51" name="Picture 2" descr="C:\Documents and Settings\schruter\Desktop\200px-Gnome-stock_person.svg.png"/>
          <p:cNvPicPr>
            <a:picLocks noChangeAspect="1" noChangeArrowheads="1"/>
          </p:cNvPicPr>
          <p:nvPr/>
        </p:nvPicPr>
        <p:blipFill>
          <a:blip r:embed="rId3" cstate="print"/>
          <a:srcRect/>
          <a:stretch>
            <a:fillRect/>
          </a:stretch>
        </p:blipFill>
        <p:spPr bwMode="auto">
          <a:xfrm>
            <a:off x="5105400" y="2895600"/>
            <a:ext cx="457200" cy="457200"/>
          </a:xfrm>
          <a:prstGeom prst="rect">
            <a:avLst/>
          </a:prstGeom>
          <a:noFill/>
        </p:spPr>
      </p:pic>
      <p:sp>
        <p:nvSpPr>
          <p:cNvPr id="52" name="TextBox 51"/>
          <p:cNvSpPr txBox="1"/>
          <p:nvPr/>
        </p:nvSpPr>
        <p:spPr>
          <a:xfrm>
            <a:off x="5114925" y="3057525"/>
            <a:ext cx="457200" cy="276999"/>
          </a:xfrm>
          <a:prstGeom prst="rect">
            <a:avLst/>
          </a:prstGeom>
          <a:noFill/>
        </p:spPr>
        <p:txBody>
          <a:bodyPr wrap="square" rtlCol="0">
            <a:spAutoFit/>
          </a:bodyPr>
          <a:lstStyle/>
          <a:p>
            <a:r>
              <a:rPr lang="en-US" sz="1200" dirty="0" smtClean="0">
                <a:solidFill>
                  <a:srgbClr val="000000"/>
                </a:solidFill>
                <a:latin typeface="Agency FB" pitchFamily="34" charset="0"/>
              </a:rPr>
              <a:t>agent</a:t>
            </a:r>
            <a:endParaRPr lang="en-US" sz="1200" dirty="0">
              <a:solidFill>
                <a:srgbClr val="000000"/>
              </a:solidFill>
              <a:latin typeface="Agency FB" pitchFamily="34" charset="0"/>
            </a:endParaRPr>
          </a:p>
        </p:txBody>
      </p:sp>
      <p:cxnSp>
        <p:nvCxnSpPr>
          <p:cNvPr id="53" name="Shape 52"/>
          <p:cNvCxnSpPr>
            <a:endCxn id="52" idx="1"/>
          </p:cNvCxnSpPr>
          <p:nvPr/>
        </p:nvCxnSpPr>
        <p:spPr>
          <a:xfrm rot="16200000" flipH="1">
            <a:off x="4039716" y="2120815"/>
            <a:ext cx="1607493" cy="542925"/>
          </a:xfrm>
          <a:prstGeom prst="bentConnector2">
            <a:avLst/>
          </a:prstGeom>
          <a:ln w="38100">
            <a:solidFill>
              <a:schemeClr val="accent5">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4" name="Shape 53"/>
          <p:cNvCxnSpPr>
            <a:stCxn id="52" idx="2"/>
            <a:endCxn id="43" idx="1"/>
          </p:cNvCxnSpPr>
          <p:nvPr/>
        </p:nvCxnSpPr>
        <p:spPr>
          <a:xfrm rot="16200000" flipH="1">
            <a:off x="5671282" y="3006767"/>
            <a:ext cx="215776" cy="871290"/>
          </a:xfrm>
          <a:prstGeom prst="bentConnector2">
            <a:avLst/>
          </a:prstGeom>
          <a:ln w="38100">
            <a:solidFill>
              <a:schemeClr val="accent5">
                <a:lumMod val="50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5" name="Trapezoid 54"/>
          <p:cNvSpPr/>
          <p:nvPr/>
        </p:nvSpPr>
        <p:spPr>
          <a:xfrm rot="10800000">
            <a:off x="533400" y="3025211"/>
            <a:ext cx="3810001" cy="1981200"/>
          </a:xfrm>
          <a:prstGeom prst="trapezoid">
            <a:avLst>
              <a:gd name="adj" fmla="val 52717"/>
            </a:avLst>
          </a:prstGeom>
          <a:solidFill>
            <a:srgbClr val="3C5470"/>
          </a:solidFill>
          <a:effectLst>
            <a:glow rad="228600">
              <a:schemeClr val="tx1">
                <a:lumMod val="50000"/>
                <a:lumOff val="50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400">
              <a:solidFill>
                <a:srgbClr val="FFFFFF"/>
              </a:solidFill>
            </a:endParaRPr>
          </a:p>
        </p:txBody>
      </p:sp>
      <p:grpSp>
        <p:nvGrpSpPr>
          <p:cNvPr id="56" name="Group 119"/>
          <p:cNvGrpSpPr/>
          <p:nvPr/>
        </p:nvGrpSpPr>
        <p:grpSpPr>
          <a:xfrm>
            <a:off x="816092" y="3381864"/>
            <a:ext cx="3234071" cy="266218"/>
            <a:chOff x="1219200" y="1143000"/>
            <a:chExt cx="6477000" cy="551543"/>
          </a:xfrm>
        </p:grpSpPr>
        <p:sp>
          <p:nvSpPr>
            <p:cNvPr id="57" name="Freeform 41"/>
            <p:cNvSpPr>
              <a:spLocks/>
            </p:cNvSpPr>
            <p:nvPr/>
          </p:nvSpPr>
          <p:spPr bwMode="auto">
            <a:xfrm rot="10800000" flipH="1">
              <a:off x="1219200" y="1344785"/>
              <a:ext cx="6477000" cy="347068"/>
            </a:xfrm>
            <a:custGeom>
              <a:avLst/>
              <a:gdLst/>
              <a:ahLst/>
              <a:cxnLst>
                <a:cxn ang="0">
                  <a:pos x="7209" y="259"/>
                </a:cxn>
                <a:cxn ang="0">
                  <a:pos x="470" y="259"/>
                </a:cxn>
                <a:cxn ang="0">
                  <a:pos x="0" y="0"/>
                </a:cxn>
                <a:cxn ang="0">
                  <a:pos x="6741" y="0"/>
                </a:cxn>
                <a:cxn ang="0">
                  <a:pos x="7209" y="259"/>
                </a:cxn>
              </a:cxnLst>
              <a:rect l="0" t="0" r="r" b="b"/>
              <a:pathLst>
                <a:path w="7209" h="259">
                  <a:moveTo>
                    <a:pt x="7209" y="259"/>
                  </a:moveTo>
                  <a:lnTo>
                    <a:pt x="470" y="259"/>
                  </a:lnTo>
                  <a:lnTo>
                    <a:pt x="0" y="0"/>
                  </a:lnTo>
                  <a:lnTo>
                    <a:pt x="6741" y="0"/>
                  </a:lnTo>
                  <a:lnTo>
                    <a:pt x="7209" y="259"/>
                  </a:lnTo>
                  <a:close/>
                </a:path>
              </a:pathLst>
            </a:custGeom>
            <a:solidFill>
              <a:schemeClr val="tx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400">
                <a:solidFill>
                  <a:srgbClr val="000000"/>
                </a:solidFill>
              </a:endParaRPr>
            </a:p>
          </p:txBody>
        </p:sp>
        <p:sp>
          <p:nvSpPr>
            <p:cNvPr id="58" name="Freeform 42"/>
            <p:cNvSpPr>
              <a:spLocks/>
            </p:cNvSpPr>
            <p:nvPr/>
          </p:nvSpPr>
          <p:spPr bwMode="auto">
            <a:xfrm rot="10800000" flipH="1">
              <a:off x="1219200" y="1143000"/>
              <a:ext cx="422218" cy="551543"/>
            </a:xfrm>
            <a:custGeom>
              <a:avLst/>
              <a:gdLst/>
              <a:ahLst/>
              <a:cxnLst>
                <a:cxn ang="0">
                  <a:pos x="0" y="153"/>
                </a:cxn>
                <a:cxn ang="0">
                  <a:pos x="470" y="412"/>
                </a:cxn>
                <a:cxn ang="0">
                  <a:pos x="470" y="261"/>
                </a:cxn>
                <a:cxn ang="0">
                  <a:pos x="0" y="0"/>
                </a:cxn>
                <a:cxn ang="0">
                  <a:pos x="0" y="153"/>
                </a:cxn>
              </a:cxnLst>
              <a:rect l="0" t="0" r="r" b="b"/>
              <a:pathLst>
                <a:path w="470" h="412">
                  <a:moveTo>
                    <a:pt x="0" y="153"/>
                  </a:moveTo>
                  <a:lnTo>
                    <a:pt x="470" y="412"/>
                  </a:lnTo>
                  <a:lnTo>
                    <a:pt x="470" y="261"/>
                  </a:lnTo>
                  <a:lnTo>
                    <a:pt x="0" y="0"/>
                  </a:lnTo>
                  <a:lnTo>
                    <a:pt x="0" y="153"/>
                  </a:lnTo>
                  <a:close/>
                </a:path>
              </a:pathLst>
            </a:custGeom>
            <a:gradFill flip="none" rotWithShape="1">
              <a:gsLst>
                <a:gs pos="59000">
                  <a:srgbClr val="777777"/>
                </a:gs>
                <a:gs pos="100000">
                  <a:srgbClr val="4D4D4D"/>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400">
                <a:solidFill>
                  <a:srgbClr val="000000"/>
                </a:solidFill>
              </a:endParaRPr>
            </a:p>
          </p:txBody>
        </p:sp>
        <p:sp>
          <p:nvSpPr>
            <p:cNvPr id="59" name="Rectangle 43"/>
            <p:cNvSpPr>
              <a:spLocks noChangeArrowheads="1"/>
            </p:cNvSpPr>
            <p:nvPr/>
          </p:nvSpPr>
          <p:spPr bwMode="auto">
            <a:xfrm rot="10800000" flipH="1">
              <a:off x="1641417" y="1143000"/>
              <a:ext cx="6054782" cy="201783"/>
            </a:xfrm>
            <a:prstGeom prst="rect">
              <a:avLst/>
            </a:prstGeom>
            <a:gradFill flip="none" rotWithShape="1">
              <a:gsLst>
                <a:gs pos="0">
                  <a:srgbClr val="777777"/>
                </a:gs>
                <a:gs pos="59000">
                  <a:srgbClr val="FFFFFF"/>
                </a:gs>
                <a:gs pos="100000">
                  <a:srgbClr val="CFCFCF"/>
                </a:gs>
              </a:gsLst>
              <a:lin ang="1080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400">
                <a:solidFill>
                  <a:srgbClr val="000000"/>
                </a:solidFill>
              </a:endParaRPr>
            </a:p>
          </p:txBody>
        </p:sp>
      </p:grpSp>
      <p:sp>
        <p:nvSpPr>
          <p:cNvPr id="60" name="Oval 59"/>
          <p:cNvSpPr/>
          <p:nvPr/>
        </p:nvSpPr>
        <p:spPr>
          <a:xfrm>
            <a:off x="2106412" y="4323370"/>
            <a:ext cx="637444" cy="167583"/>
          </a:xfrm>
          <a:prstGeom prst="ellipse">
            <a:avLst/>
          </a:prstGeom>
          <a:solidFill>
            <a:srgbClr val="000000">
              <a:alpha val="20000"/>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FFFFFF"/>
              </a:solidFill>
            </a:endParaRPr>
          </a:p>
        </p:txBody>
      </p:sp>
      <p:sp>
        <p:nvSpPr>
          <p:cNvPr id="61" name="Freeform 5"/>
          <p:cNvSpPr>
            <a:spLocks/>
          </p:cNvSpPr>
          <p:nvPr/>
        </p:nvSpPr>
        <p:spPr bwMode="auto">
          <a:xfrm>
            <a:off x="2086491" y="3650627"/>
            <a:ext cx="693220" cy="694274"/>
          </a:xfrm>
          <a:custGeom>
            <a:avLst/>
            <a:gdLst/>
            <a:ahLst/>
            <a:cxnLst>
              <a:cxn ang="0">
                <a:pos x="4314" y="2327"/>
              </a:cxn>
              <a:cxn ang="0">
                <a:pos x="4277" y="2595"/>
              </a:cxn>
              <a:cxn ang="0">
                <a:pos x="4208" y="2854"/>
              </a:cxn>
              <a:cxn ang="0">
                <a:pos x="4107" y="3096"/>
              </a:cxn>
              <a:cxn ang="0">
                <a:pos x="3980" y="3324"/>
              </a:cxn>
              <a:cxn ang="0">
                <a:pos x="3827" y="3534"/>
              </a:cxn>
              <a:cxn ang="0">
                <a:pos x="3651" y="3724"/>
              </a:cxn>
              <a:cxn ang="0">
                <a:pos x="3453" y="3891"/>
              </a:cxn>
              <a:cxn ang="0">
                <a:pos x="3236" y="4034"/>
              </a:cxn>
              <a:cxn ang="0">
                <a:pos x="3002" y="4151"/>
              </a:cxn>
              <a:cxn ang="0">
                <a:pos x="2752" y="4239"/>
              </a:cxn>
              <a:cxn ang="0">
                <a:pos x="2490" y="4296"/>
              </a:cxn>
              <a:cxn ang="0">
                <a:pos x="2216" y="4320"/>
              </a:cxn>
              <a:cxn ang="0">
                <a:pos x="1994" y="4314"/>
              </a:cxn>
              <a:cxn ang="0">
                <a:pos x="1725" y="4277"/>
              </a:cxn>
              <a:cxn ang="0">
                <a:pos x="1468" y="4208"/>
              </a:cxn>
              <a:cxn ang="0">
                <a:pos x="1224" y="4107"/>
              </a:cxn>
              <a:cxn ang="0">
                <a:pos x="996" y="3980"/>
              </a:cxn>
              <a:cxn ang="0">
                <a:pos x="787" y="3827"/>
              </a:cxn>
              <a:cxn ang="0">
                <a:pos x="596" y="3651"/>
              </a:cxn>
              <a:cxn ang="0">
                <a:pos x="429" y="3453"/>
              </a:cxn>
              <a:cxn ang="0">
                <a:pos x="287" y="3236"/>
              </a:cxn>
              <a:cxn ang="0">
                <a:pos x="170" y="3002"/>
              </a:cxn>
              <a:cxn ang="0">
                <a:pos x="83" y="2752"/>
              </a:cxn>
              <a:cxn ang="0">
                <a:pos x="25" y="2490"/>
              </a:cxn>
              <a:cxn ang="0">
                <a:pos x="1" y="2216"/>
              </a:cxn>
              <a:cxn ang="0">
                <a:pos x="6" y="1994"/>
              </a:cxn>
              <a:cxn ang="0">
                <a:pos x="44" y="1725"/>
              </a:cxn>
              <a:cxn ang="0">
                <a:pos x="114" y="1468"/>
              </a:cxn>
              <a:cxn ang="0">
                <a:pos x="213" y="1224"/>
              </a:cxn>
              <a:cxn ang="0">
                <a:pos x="340" y="996"/>
              </a:cxn>
              <a:cxn ang="0">
                <a:pos x="494" y="786"/>
              </a:cxn>
              <a:cxn ang="0">
                <a:pos x="670" y="596"/>
              </a:cxn>
              <a:cxn ang="0">
                <a:pos x="868" y="429"/>
              </a:cxn>
              <a:cxn ang="0">
                <a:pos x="1086" y="287"/>
              </a:cxn>
              <a:cxn ang="0">
                <a:pos x="1320" y="170"/>
              </a:cxn>
              <a:cxn ang="0">
                <a:pos x="1570" y="81"/>
              </a:cxn>
              <a:cxn ang="0">
                <a:pos x="1832" y="25"/>
              </a:cxn>
              <a:cxn ang="0">
                <a:pos x="2105" y="1"/>
              </a:cxn>
              <a:cxn ang="0">
                <a:pos x="2327" y="6"/>
              </a:cxn>
              <a:cxn ang="0">
                <a:pos x="2596" y="44"/>
              </a:cxn>
              <a:cxn ang="0">
                <a:pos x="2854" y="114"/>
              </a:cxn>
              <a:cxn ang="0">
                <a:pos x="3096" y="213"/>
              </a:cxn>
              <a:cxn ang="0">
                <a:pos x="3324" y="340"/>
              </a:cxn>
              <a:cxn ang="0">
                <a:pos x="3534" y="493"/>
              </a:cxn>
              <a:cxn ang="0">
                <a:pos x="3724" y="670"/>
              </a:cxn>
              <a:cxn ang="0">
                <a:pos x="3891" y="868"/>
              </a:cxn>
              <a:cxn ang="0">
                <a:pos x="4034" y="1084"/>
              </a:cxn>
              <a:cxn ang="0">
                <a:pos x="4151" y="1320"/>
              </a:cxn>
              <a:cxn ang="0">
                <a:pos x="4239" y="1568"/>
              </a:cxn>
              <a:cxn ang="0">
                <a:pos x="4296" y="1832"/>
              </a:cxn>
              <a:cxn ang="0">
                <a:pos x="4320" y="2105"/>
              </a:cxn>
            </a:cxnLst>
            <a:rect l="0" t="0" r="r" b="b"/>
            <a:pathLst>
              <a:path w="4320" h="4320">
                <a:moveTo>
                  <a:pt x="4320" y="2160"/>
                </a:moveTo>
                <a:lnTo>
                  <a:pt x="4320" y="2160"/>
                </a:lnTo>
                <a:lnTo>
                  <a:pt x="4320" y="2216"/>
                </a:lnTo>
                <a:lnTo>
                  <a:pt x="4319" y="2271"/>
                </a:lnTo>
                <a:lnTo>
                  <a:pt x="4314" y="2327"/>
                </a:lnTo>
                <a:lnTo>
                  <a:pt x="4310" y="2380"/>
                </a:lnTo>
                <a:lnTo>
                  <a:pt x="4304" y="2435"/>
                </a:lnTo>
                <a:lnTo>
                  <a:pt x="4296" y="2490"/>
                </a:lnTo>
                <a:lnTo>
                  <a:pt x="4287" y="2543"/>
                </a:lnTo>
                <a:lnTo>
                  <a:pt x="4277" y="2595"/>
                </a:lnTo>
                <a:lnTo>
                  <a:pt x="4265" y="2648"/>
                </a:lnTo>
                <a:lnTo>
                  <a:pt x="4252" y="2700"/>
                </a:lnTo>
                <a:lnTo>
                  <a:pt x="4239" y="2752"/>
                </a:lnTo>
                <a:lnTo>
                  <a:pt x="4224" y="2802"/>
                </a:lnTo>
                <a:lnTo>
                  <a:pt x="4208" y="2854"/>
                </a:lnTo>
                <a:lnTo>
                  <a:pt x="4190" y="2903"/>
                </a:lnTo>
                <a:lnTo>
                  <a:pt x="4171" y="2953"/>
                </a:lnTo>
                <a:lnTo>
                  <a:pt x="4151" y="3002"/>
                </a:lnTo>
                <a:lnTo>
                  <a:pt x="4129" y="3049"/>
                </a:lnTo>
                <a:lnTo>
                  <a:pt x="4107" y="3096"/>
                </a:lnTo>
                <a:lnTo>
                  <a:pt x="4085" y="3144"/>
                </a:lnTo>
                <a:lnTo>
                  <a:pt x="4060" y="3190"/>
                </a:lnTo>
                <a:lnTo>
                  <a:pt x="4034" y="3236"/>
                </a:lnTo>
                <a:lnTo>
                  <a:pt x="4008" y="3280"/>
                </a:lnTo>
                <a:lnTo>
                  <a:pt x="3980" y="3324"/>
                </a:lnTo>
                <a:lnTo>
                  <a:pt x="3952" y="3369"/>
                </a:lnTo>
                <a:lnTo>
                  <a:pt x="3922" y="3410"/>
                </a:lnTo>
                <a:lnTo>
                  <a:pt x="3891" y="3453"/>
                </a:lnTo>
                <a:lnTo>
                  <a:pt x="3860" y="3494"/>
                </a:lnTo>
                <a:lnTo>
                  <a:pt x="3827" y="3534"/>
                </a:lnTo>
                <a:lnTo>
                  <a:pt x="3793" y="3574"/>
                </a:lnTo>
                <a:lnTo>
                  <a:pt x="3759" y="3613"/>
                </a:lnTo>
                <a:lnTo>
                  <a:pt x="3724" y="3651"/>
                </a:lnTo>
                <a:lnTo>
                  <a:pt x="3688" y="3688"/>
                </a:lnTo>
                <a:lnTo>
                  <a:pt x="3651" y="3724"/>
                </a:lnTo>
                <a:lnTo>
                  <a:pt x="3613" y="3759"/>
                </a:lnTo>
                <a:lnTo>
                  <a:pt x="3574" y="3793"/>
                </a:lnTo>
                <a:lnTo>
                  <a:pt x="3534" y="3827"/>
                </a:lnTo>
                <a:lnTo>
                  <a:pt x="3494" y="3860"/>
                </a:lnTo>
                <a:lnTo>
                  <a:pt x="3453" y="3891"/>
                </a:lnTo>
                <a:lnTo>
                  <a:pt x="3412" y="3922"/>
                </a:lnTo>
                <a:lnTo>
                  <a:pt x="3369" y="3952"/>
                </a:lnTo>
                <a:lnTo>
                  <a:pt x="3324" y="3980"/>
                </a:lnTo>
                <a:lnTo>
                  <a:pt x="3280" y="4008"/>
                </a:lnTo>
                <a:lnTo>
                  <a:pt x="3236" y="4034"/>
                </a:lnTo>
                <a:lnTo>
                  <a:pt x="3190" y="4060"/>
                </a:lnTo>
                <a:lnTo>
                  <a:pt x="3144" y="4085"/>
                </a:lnTo>
                <a:lnTo>
                  <a:pt x="3096" y="4107"/>
                </a:lnTo>
                <a:lnTo>
                  <a:pt x="3049" y="4129"/>
                </a:lnTo>
                <a:lnTo>
                  <a:pt x="3002" y="4151"/>
                </a:lnTo>
                <a:lnTo>
                  <a:pt x="2953" y="4171"/>
                </a:lnTo>
                <a:lnTo>
                  <a:pt x="2903" y="4190"/>
                </a:lnTo>
                <a:lnTo>
                  <a:pt x="2854" y="4208"/>
                </a:lnTo>
                <a:lnTo>
                  <a:pt x="2804" y="4224"/>
                </a:lnTo>
                <a:lnTo>
                  <a:pt x="2752" y="4239"/>
                </a:lnTo>
                <a:lnTo>
                  <a:pt x="2700" y="4252"/>
                </a:lnTo>
                <a:lnTo>
                  <a:pt x="2648" y="4265"/>
                </a:lnTo>
                <a:lnTo>
                  <a:pt x="2596" y="4277"/>
                </a:lnTo>
                <a:lnTo>
                  <a:pt x="2543" y="4287"/>
                </a:lnTo>
                <a:lnTo>
                  <a:pt x="2490" y="4296"/>
                </a:lnTo>
                <a:lnTo>
                  <a:pt x="2435" y="4304"/>
                </a:lnTo>
                <a:lnTo>
                  <a:pt x="2382" y="4310"/>
                </a:lnTo>
                <a:lnTo>
                  <a:pt x="2327" y="4314"/>
                </a:lnTo>
                <a:lnTo>
                  <a:pt x="2271" y="4317"/>
                </a:lnTo>
                <a:lnTo>
                  <a:pt x="2216" y="4320"/>
                </a:lnTo>
                <a:lnTo>
                  <a:pt x="2160" y="4320"/>
                </a:lnTo>
                <a:lnTo>
                  <a:pt x="2160" y="4320"/>
                </a:lnTo>
                <a:lnTo>
                  <a:pt x="2105" y="4320"/>
                </a:lnTo>
                <a:lnTo>
                  <a:pt x="2049" y="4317"/>
                </a:lnTo>
                <a:lnTo>
                  <a:pt x="1994" y="4314"/>
                </a:lnTo>
                <a:lnTo>
                  <a:pt x="1940" y="4310"/>
                </a:lnTo>
                <a:lnTo>
                  <a:pt x="1885" y="4304"/>
                </a:lnTo>
                <a:lnTo>
                  <a:pt x="1832" y="4296"/>
                </a:lnTo>
                <a:lnTo>
                  <a:pt x="1778" y="4287"/>
                </a:lnTo>
                <a:lnTo>
                  <a:pt x="1725" y="4277"/>
                </a:lnTo>
                <a:lnTo>
                  <a:pt x="1673" y="4265"/>
                </a:lnTo>
                <a:lnTo>
                  <a:pt x="1620" y="4252"/>
                </a:lnTo>
                <a:lnTo>
                  <a:pt x="1570" y="4239"/>
                </a:lnTo>
                <a:lnTo>
                  <a:pt x="1518" y="4224"/>
                </a:lnTo>
                <a:lnTo>
                  <a:pt x="1468" y="4208"/>
                </a:lnTo>
                <a:lnTo>
                  <a:pt x="1417" y="4190"/>
                </a:lnTo>
                <a:lnTo>
                  <a:pt x="1368" y="4171"/>
                </a:lnTo>
                <a:lnTo>
                  <a:pt x="1320" y="4151"/>
                </a:lnTo>
                <a:lnTo>
                  <a:pt x="1271" y="4129"/>
                </a:lnTo>
                <a:lnTo>
                  <a:pt x="1224" y="4107"/>
                </a:lnTo>
                <a:lnTo>
                  <a:pt x="1178" y="4085"/>
                </a:lnTo>
                <a:lnTo>
                  <a:pt x="1130" y="4060"/>
                </a:lnTo>
                <a:lnTo>
                  <a:pt x="1086" y="4034"/>
                </a:lnTo>
                <a:lnTo>
                  <a:pt x="1040" y="4008"/>
                </a:lnTo>
                <a:lnTo>
                  <a:pt x="996" y="3980"/>
                </a:lnTo>
                <a:lnTo>
                  <a:pt x="953" y="3952"/>
                </a:lnTo>
                <a:lnTo>
                  <a:pt x="910" y="3922"/>
                </a:lnTo>
                <a:lnTo>
                  <a:pt x="868" y="3891"/>
                </a:lnTo>
                <a:lnTo>
                  <a:pt x="827" y="3860"/>
                </a:lnTo>
                <a:lnTo>
                  <a:pt x="787" y="3827"/>
                </a:lnTo>
                <a:lnTo>
                  <a:pt x="747" y="3793"/>
                </a:lnTo>
                <a:lnTo>
                  <a:pt x="709" y="3759"/>
                </a:lnTo>
                <a:lnTo>
                  <a:pt x="670" y="3724"/>
                </a:lnTo>
                <a:lnTo>
                  <a:pt x="633" y="3688"/>
                </a:lnTo>
                <a:lnTo>
                  <a:pt x="596" y="3651"/>
                </a:lnTo>
                <a:lnTo>
                  <a:pt x="561" y="3613"/>
                </a:lnTo>
                <a:lnTo>
                  <a:pt x="527" y="3574"/>
                </a:lnTo>
                <a:lnTo>
                  <a:pt x="494" y="3534"/>
                </a:lnTo>
                <a:lnTo>
                  <a:pt x="462" y="3494"/>
                </a:lnTo>
                <a:lnTo>
                  <a:pt x="429" y="3453"/>
                </a:lnTo>
                <a:lnTo>
                  <a:pt x="399" y="3410"/>
                </a:lnTo>
                <a:lnTo>
                  <a:pt x="370" y="3369"/>
                </a:lnTo>
                <a:lnTo>
                  <a:pt x="340" y="3324"/>
                </a:lnTo>
                <a:lnTo>
                  <a:pt x="314" y="3280"/>
                </a:lnTo>
                <a:lnTo>
                  <a:pt x="287" y="3236"/>
                </a:lnTo>
                <a:lnTo>
                  <a:pt x="260" y="3190"/>
                </a:lnTo>
                <a:lnTo>
                  <a:pt x="237" y="3144"/>
                </a:lnTo>
                <a:lnTo>
                  <a:pt x="213" y="3096"/>
                </a:lnTo>
                <a:lnTo>
                  <a:pt x="191" y="3049"/>
                </a:lnTo>
                <a:lnTo>
                  <a:pt x="170" y="3002"/>
                </a:lnTo>
                <a:lnTo>
                  <a:pt x="149" y="2953"/>
                </a:lnTo>
                <a:lnTo>
                  <a:pt x="132" y="2903"/>
                </a:lnTo>
                <a:lnTo>
                  <a:pt x="114" y="2854"/>
                </a:lnTo>
                <a:lnTo>
                  <a:pt x="98" y="2802"/>
                </a:lnTo>
                <a:lnTo>
                  <a:pt x="83" y="2752"/>
                </a:lnTo>
                <a:lnTo>
                  <a:pt x="68" y="2700"/>
                </a:lnTo>
                <a:lnTo>
                  <a:pt x="56" y="2648"/>
                </a:lnTo>
                <a:lnTo>
                  <a:pt x="44" y="2595"/>
                </a:lnTo>
                <a:lnTo>
                  <a:pt x="34" y="2543"/>
                </a:lnTo>
                <a:lnTo>
                  <a:pt x="25" y="2490"/>
                </a:lnTo>
                <a:lnTo>
                  <a:pt x="18" y="2435"/>
                </a:lnTo>
                <a:lnTo>
                  <a:pt x="12" y="2380"/>
                </a:lnTo>
                <a:lnTo>
                  <a:pt x="6" y="2327"/>
                </a:lnTo>
                <a:lnTo>
                  <a:pt x="3" y="2271"/>
                </a:lnTo>
                <a:lnTo>
                  <a:pt x="1" y="2216"/>
                </a:lnTo>
                <a:lnTo>
                  <a:pt x="0" y="2160"/>
                </a:lnTo>
                <a:lnTo>
                  <a:pt x="0" y="2160"/>
                </a:lnTo>
                <a:lnTo>
                  <a:pt x="1" y="2105"/>
                </a:lnTo>
                <a:lnTo>
                  <a:pt x="3" y="2049"/>
                </a:lnTo>
                <a:lnTo>
                  <a:pt x="6" y="1994"/>
                </a:lnTo>
                <a:lnTo>
                  <a:pt x="12" y="1940"/>
                </a:lnTo>
                <a:lnTo>
                  <a:pt x="18" y="1885"/>
                </a:lnTo>
                <a:lnTo>
                  <a:pt x="25" y="1832"/>
                </a:lnTo>
                <a:lnTo>
                  <a:pt x="34" y="1778"/>
                </a:lnTo>
                <a:lnTo>
                  <a:pt x="44" y="1725"/>
                </a:lnTo>
                <a:lnTo>
                  <a:pt x="56" y="1672"/>
                </a:lnTo>
                <a:lnTo>
                  <a:pt x="68" y="1620"/>
                </a:lnTo>
                <a:lnTo>
                  <a:pt x="83" y="1568"/>
                </a:lnTo>
                <a:lnTo>
                  <a:pt x="98" y="1518"/>
                </a:lnTo>
                <a:lnTo>
                  <a:pt x="114" y="1468"/>
                </a:lnTo>
                <a:lnTo>
                  <a:pt x="132" y="1417"/>
                </a:lnTo>
                <a:lnTo>
                  <a:pt x="149" y="1368"/>
                </a:lnTo>
                <a:lnTo>
                  <a:pt x="170" y="1320"/>
                </a:lnTo>
                <a:lnTo>
                  <a:pt x="191" y="1271"/>
                </a:lnTo>
                <a:lnTo>
                  <a:pt x="213" y="1224"/>
                </a:lnTo>
                <a:lnTo>
                  <a:pt x="237" y="1176"/>
                </a:lnTo>
                <a:lnTo>
                  <a:pt x="260" y="1130"/>
                </a:lnTo>
                <a:lnTo>
                  <a:pt x="287" y="1084"/>
                </a:lnTo>
                <a:lnTo>
                  <a:pt x="314" y="1040"/>
                </a:lnTo>
                <a:lnTo>
                  <a:pt x="340" y="996"/>
                </a:lnTo>
                <a:lnTo>
                  <a:pt x="370" y="953"/>
                </a:lnTo>
                <a:lnTo>
                  <a:pt x="399" y="910"/>
                </a:lnTo>
                <a:lnTo>
                  <a:pt x="429" y="868"/>
                </a:lnTo>
                <a:lnTo>
                  <a:pt x="462" y="827"/>
                </a:lnTo>
                <a:lnTo>
                  <a:pt x="494" y="786"/>
                </a:lnTo>
                <a:lnTo>
                  <a:pt x="527" y="747"/>
                </a:lnTo>
                <a:lnTo>
                  <a:pt x="561" y="707"/>
                </a:lnTo>
                <a:lnTo>
                  <a:pt x="596" y="670"/>
                </a:lnTo>
                <a:lnTo>
                  <a:pt x="633" y="633"/>
                </a:lnTo>
                <a:lnTo>
                  <a:pt x="670" y="596"/>
                </a:lnTo>
                <a:lnTo>
                  <a:pt x="709" y="561"/>
                </a:lnTo>
                <a:lnTo>
                  <a:pt x="747" y="527"/>
                </a:lnTo>
                <a:lnTo>
                  <a:pt x="787" y="493"/>
                </a:lnTo>
                <a:lnTo>
                  <a:pt x="827" y="460"/>
                </a:lnTo>
                <a:lnTo>
                  <a:pt x="868" y="429"/>
                </a:lnTo>
                <a:lnTo>
                  <a:pt x="910" y="398"/>
                </a:lnTo>
                <a:lnTo>
                  <a:pt x="953" y="368"/>
                </a:lnTo>
                <a:lnTo>
                  <a:pt x="996" y="340"/>
                </a:lnTo>
                <a:lnTo>
                  <a:pt x="1040" y="312"/>
                </a:lnTo>
                <a:lnTo>
                  <a:pt x="1086" y="287"/>
                </a:lnTo>
                <a:lnTo>
                  <a:pt x="1130" y="260"/>
                </a:lnTo>
                <a:lnTo>
                  <a:pt x="1178" y="237"/>
                </a:lnTo>
                <a:lnTo>
                  <a:pt x="1224" y="213"/>
                </a:lnTo>
                <a:lnTo>
                  <a:pt x="1271" y="191"/>
                </a:lnTo>
                <a:lnTo>
                  <a:pt x="1320" y="170"/>
                </a:lnTo>
                <a:lnTo>
                  <a:pt x="1368" y="149"/>
                </a:lnTo>
                <a:lnTo>
                  <a:pt x="1417" y="132"/>
                </a:lnTo>
                <a:lnTo>
                  <a:pt x="1468" y="114"/>
                </a:lnTo>
                <a:lnTo>
                  <a:pt x="1518" y="98"/>
                </a:lnTo>
                <a:lnTo>
                  <a:pt x="1570" y="81"/>
                </a:lnTo>
                <a:lnTo>
                  <a:pt x="1620" y="68"/>
                </a:lnTo>
                <a:lnTo>
                  <a:pt x="1673" y="55"/>
                </a:lnTo>
                <a:lnTo>
                  <a:pt x="1725" y="44"/>
                </a:lnTo>
                <a:lnTo>
                  <a:pt x="1778" y="34"/>
                </a:lnTo>
                <a:lnTo>
                  <a:pt x="1832" y="25"/>
                </a:lnTo>
                <a:lnTo>
                  <a:pt x="1885" y="18"/>
                </a:lnTo>
                <a:lnTo>
                  <a:pt x="1940" y="12"/>
                </a:lnTo>
                <a:lnTo>
                  <a:pt x="1994" y="6"/>
                </a:lnTo>
                <a:lnTo>
                  <a:pt x="2049" y="3"/>
                </a:lnTo>
                <a:lnTo>
                  <a:pt x="2105" y="1"/>
                </a:lnTo>
                <a:lnTo>
                  <a:pt x="2160" y="0"/>
                </a:lnTo>
                <a:lnTo>
                  <a:pt x="2160" y="0"/>
                </a:lnTo>
                <a:lnTo>
                  <a:pt x="2216" y="1"/>
                </a:lnTo>
                <a:lnTo>
                  <a:pt x="2271" y="3"/>
                </a:lnTo>
                <a:lnTo>
                  <a:pt x="2327" y="6"/>
                </a:lnTo>
                <a:lnTo>
                  <a:pt x="2382" y="12"/>
                </a:lnTo>
                <a:lnTo>
                  <a:pt x="2435" y="18"/>
                </a:lnTo>
                <a:lnTo>
                  <a:pt x="2490" y="25"/>
                </a:lnTo>
                <a:lnTo>
                  <a:pt x="2543" y="34"/>
                </a:lnTo>
                <a:lnTo>
                  <a:pt x="2596" y="44"/>
                </a:lnTo>
                <a:lnTo>
                  <a:pt x="2648" y="55"/>
                </a:lnTo>
                <a:lnTo>
                  <a:pt x="2700" y="68"/>
                </a:lnTo>
                <a:lnTo>
                  <a:pt x="2752" y="81"/>
                </a:lnTo>
                <a:lnTo>
                  <a:pt x="2804" y="98"/>
                </a:lnTo>
                <a:lnTo>
                  <a:pt x="2854" y="114"/>
                </a:lnTo>
                <a:lnTo>
                  <a:pt x="2903" y="132"/>
                </a:lnTo>
                <a:lnTo>
                  <a:pt x="2953" y="149"/>
                </a:lnTo>
                <a:lnTo>
                  <a:pt x="3002" y="170"/>
                </a:lnTo>
                <a:lnTo>
                  <a:pt x="3049" y="191"/>
                </a:lnTo>
                <a:lnTo>
                  <a:pt x="3096" y="213"/>
                </a:lnTo>
                <a:lnTo>
                  <a:pt x="3144" y="237"/>
                </a:lnTo>
                <a:lnTo>
                  <a:pt x="3190" y="260"/>
                </a:lnTo>
                <a:lnTo>
                  <a:pt x="3236" y="287"/>
                </a:lnTo>
                <a:lnTo>
                  <a:pt x="3280" y="312"/>
                </a:lnTo>
                <a:lnTo>
                  <a:pt x="3324" y="340"/>
                </a:lnTo>
                <a:lnTo>
                  <a:pt x="3369" y="368"/>
                </a:lnTo>
                <a:lnTo>
                  <a:pt x="3412" y="398"/>
                </a:lnTo>
                <a:lnTo>
                  <a:pt x="3453" y="429"/>
                </a:lnTo>
                <a:lnTo>
                  <a:pt x="3494" y="460"/>
                </a:lnTo>
                <a:lnTo>
                  <a:pt x="3534" y="493"/>
                </a:lnTo>
                <a:lnTo>
                  <a:pt x="3574" y="527"/>
                </a:lnTo>
                <a:lnTo>
                  <a:pt x="3613" y="561"/>
                </a:lnTo>
                <a:lnTo>
                  <a:pt x="3651" y="596"/>
                </a:lnTo>
                <a:lnTo>
                  <a:pt x="3688" y="633"/>
                </a:lnTo>
                <a:lnTo>
                  <a:pt x="3724" y="670"/>
                </a:lnTo>
                <a:lnTo>
                  <a:pt x="3759" y="707"/>
                </a:lnTo>
                <a:lnTo>
                  <a:pt x="3793" y="747"/>
                </a:lnTo>
                <a:lnTo>
                  <a:pt x="3827" y="786"/>
                </a:lnTo>
                <a:lnTo>
                  <a:pt x="3860" y="827"/>
                </a:lnTo>
                <a:lnTo>
                  <a:pt x="3891" y="868"/>
                </a:lnTo>
                <a:lnTo>
                  <a:pt x="3922" y="910"/>
                </a:lnTo>
                <a:lnTo>
                  <a:pt x="3952" y="953"/>
                </a:lnTo>
                <a:lnTo>
                  <a:pt x="3980" y="996"/>
                </a:lnTo>
                <a:lnTo>
                  <a:pt x="4008" y="1040"/>
                </a:lnTo>
                <a:lnTo>
                  <a:pt x="4034" y="1084"/>
                </a:lnTo>
                <a:lnTo>
                  <a:pt x="4060" y="1130"/>
                </a:lnTo>
                <a:lnTo>
                  <a:pt x="4085" y="1176"/>
                </a:lnTo>
                <a:lnTo>
                  <a:pt x="4107" y="1224"/>
                </a:lnTo>
                <a:lnTo>
                  <a:pt x="4129" y="1271"/>
                </a:lnTo>
                <a:lnTo>
                  <a:pt x="4151" y="1320"/>
                </a:lnTo>
                <a:lnTo>
                  <a:pt x="4171" y="1368"/>
                </a:lnTo>
                <a:lnTo>
                  <a:pt x="4190" y="1417"/>
                </a:lnTo>
                <a:lnTo>
                  <a:pt x="4208" y="1468"/>
                </a:lnTo>
                <a:lnTo>
                  <a:pt x="4224" y="1518"/>
                </a:lnTo>
                <a:lnTo>
                  <a:pt x="4239" y="1568"/>
                </a:lnTo>
                <a:lnTo>
                  <a:pt x="4252" y="1620"/>
                </a:lnTo>
                <a:lnTo>
                  <a:pt x="4265" y="1672"/>
                </a:lnTo>
                <a:lnTo>
                  <a:pt x="4277" y="1725"/>
                </a:lnTo>
                <a:lnTo>
                  <a:pt x="4287" y="1778"/>
                </a:lnTo>
                <a:lnTo>
                  <a:pt x="4296" y="1832"/>
                </a:lnTo>
                <a:lnTo>
                  <a:pt x="4304" y="1885"/>
                </a:lnTo>
                <a:lnTo>
                  <a:pt x="4310" y="1940"/>
                </a:lnTo>
                <a:lnTo>
                  <a:pt x="4314" y="1994"/>
                </a:lnTo>
                <a:lnTo>
                  <a:pt x="4319" y="2049"/>
                </a:lnTo>
                <a:lnTo>
                  <a:pt x="4320" y="2105"/>
                </a:lnTo>
                <a:lnTo>
                  <a:pt x="4320" y="2160"/>
                </a:lnTo>
                <a:lnTo>
                  <a:pt x="4320" y="2160"/>
                </a:lnTo>
                <a:close/>
              </a:path>
            </a:pathLst>
          </a:custGeom>
          <a:gradFill flip="none" rotWithShape="1">
            <a:gsLst>
              <a:gs pos="85000">
                <a:srgbClr val="1F497D"/>
              </a:gs>
              <a:gs pos="47000">
                <a:srgbClr val="FFFFFF"/>
              </a:gs>
            </a:gsLst>
            <a:path path="circle">
              <a:fillToRect l="50000" t="50000" r="50000" b="50000"/>
            </a:path>
            <a:tileRect/>
          </a:gradFill>
          <a:ln w="9525">
            <a:noFill/>
            <a:miter lim="800000"/>
            <a:headEnd/>
            <a:tailEnd/>
          </a:ln>
        </p:spPr>
        <p:txBody>
          <a:bodyPr lIns="18288" tIns="18288" rIns="18288" bIns="18288" anchor="ctr" anchorCtr="1"/>
          <a:lstStyle/>
          <a:p>
            <a:pPr algn="ctr">
              <a:lnSpc>
                <a:spcPct val="85000"/>
              </a:lnSpc>
              <a:spcBef>
                <a:spcPct val="20000"/>
              </a:spcBef>
            </a:pPr>
            <a:endParaRPr lang="en-US" sz="1400" b="1">
              <a:solidFill>
                <a:srgbClr val="FFFFFF"/>
              </a:solidFill>
              <a:latin typeface="Arial Narrow" pitchFamily="112" charset="0"/>
            </a:endParaRPr>
          </a:p>
        </p:txBody>
      </p:sp>
      <p:grpSp>
        <p:nvGrpSpPr>
          <p:cNvPr id="62" name="Group 33"/>
          <p:cNvGrpSpPr/>
          <p:nvPr/>
        </p:nvGrpSpPr>
        <p:grpSpPr>
          <a:xfrm>
            <a:off x="2217273" y="3650627"/>
            <a:ext cx="562439" cy="694274"/>
            <a:chOff x="3195991" y="1051454"/>
            <a:chExt cx="3585809" cy="4419600"/>
          </a:xfrm>
        </p:grpSpPr>
        <p:sp>
          <p:nvSpPr>
            <p:cNvPr id="63" name="Freeform 6"/>
            <p:cNvSpPr>
              <a:spLocks/>
            </p:cNvSpPr>
            <p:nvPr/>
          </p:nvSpPr>
          <p:spPr bwMode="auto">
            <a:xfrm>
              <a:off x="3195991" y="1051454"/>
              <a:ext cx="1376010" cy="4419600"/>
            </a:xfrm>
            <a:custGeom>
              <a:avLst/>
              <a:gdLst/>
              <a:ahLst/>
              <a:cxnLst>
                <a:cxn ang="0">
                  <a:pos x="1345" y="0"/>
                </a:cxn>
                <a:cxn ang="0">
                  <a:pos x="1275" y="3"/>
                </a:cxn>
                <a:cxn ang="0">
                  <a:pos x="1207" y="12"/>
                </a:cxn>
                <a:cxn ang="0">
                  <a:pos x="1141" y="25"/>
                </a:cxn>
                <a:cxn ang="0">
                  <a:pos x="1074" y="44"/>
                </a:cxn>
                <a:cxn ang="0">
                  <a:pos x="1009" y="68"/>
                </a:cxn>
                <a:cxn ang="0">
                  <a:pos x="946" y="98"/>
                </a:cxn>
                <a:cxn ang="0">
                  <a:pos x="882" y="132"/>
                </a:cxn>
                <a:cxn ang="0">
                  <a:pos x="821" y="170"/>
                </a:cxn>
                <a:cxn ang="0">
                  <a:pos x="762" y="213"/>
                </a:cxn>
                <a:cxn ang="0">
                  <a:pos x="704" y="260"/>
                </a:cxn>
                <a:cxn ang="0">
                  <a:pos x="648" y="312"/>
                </a:cxn>
                <a:cxn ang="0">
                  <a:pos x="593" y="368"/>
                </a:cxn>
                <a:cxn ang="0">
                  <a:pos x="540" y="429"/>
                </a:cxn>
                <a:cxn ang="0">
                  <a:pos x="490" y="494"/>
                </a:cxn>
                <a:cxn ang="0">
                  <a:pos x="441" y="561"/>
                </a:cxn>
                <a:cxn ang="0">
                  <a:pos x="394" y="633"/>
                </a:cxn>
                <a:cxn ang="0">
                  <a:pos x="349" y="707"/>
                </a:cxn>
                <a:cxn ang="0">
                  <a:pos x="306" y="786"/>
                </a:cxn>
                <a:cxn ang="0">
                  <a:pos x="229" y="953"/>
                </a:cxn>
                <a:cxn ang="0">
                  <a:pos x="161" y="1130"/>
                </a:cxn>
                <a:cxn ang="0">
                  <a:pos x="105" y="1320"/>
                </a:cxn>
                <a:cxn ang="0">
                  <a:pos x="59" y="1518"/>
                </a:cxn>
                <a:cxn ang="0">
                  <a:pos x="27" y="1725"/>
                </a:cxn>
                <a:cxn ang="0">
                  <a:pos x="6" y="1940"/>
                </a:cxn>
                <a:cxn ang="0">
                  <a:pos x="0" y="2160"/>
                </a:cxn>
                <a:cxn ang="0">
                  <a:pos x="2" y="2271"/>
                </a:cxn>
                <a:cxn ang="0">
                  <a:pos x="15" y="2490"/>
                </a:cxn>
                <a:cxn ang="0">
                  <a:pos x="42" y="2700"/>
                </a:cxn>
                <a:cxn ang="0">
                  <a:pos x="82" y="2903"/>
                </a:cxn>
                <a:cxn ang="0">
                  <a:pos x="132" y="3096"/>
                </a:cxn>
                <a:cxn ang="0">
                  <a:pos x="194" y="3280"/>
                </a:cxn>
                <a:cxn ang="0">
                  <a:pos x="266" y="3453"/>
                </a:cxn>
                <a:cxn ang="0">
                  <a:pos x="327" y="3574"/>
                </a:cxn>
                <a:cxn ang="0">
                  <a:pos x="372" y="3651"/>
                </a:cxn>
                <a:cxn ang="0">
                  <a:pos x="417" y="3724"/>
                </a:cxn>
                <a:cxn ang="0">
                  <a:pos x="465" y="3793"/>
                </a:cxn>
                <a:cxn ang="0">
                  <a:pos x="515" y="3860"/>
                </a:cxn>
                <a:cxn ang="0">
                  <a:pos x="567" y="3922"/>
                </a:cxn>
                <a:cxn ang="0">
                  <a:pos x="620" y="3980"/>
                </a:cxn>
                <a:cxn ang="0">
                  <a:pos x="675" y="4034"/>
                </a:cxn>
                <a:cxn ang="0">
                  <a:pos x="733" y="4085"/>
                </a:cxn>
                <a:cxn ang="0">
                  <a:pos x="792" y="4129"/>
                </a:cxn>
                <a:cxn ang="0">
                  <a:pos x="852" y="4171"/>
                </a:cxn>
                <a:cxn ang="0">
                  <a:pos x="913" y="4208"/>
                </a:cxn>
                <a:cxn ang="0">
                  <a:pos x="977" y="4239"/>
                </a:cxn>
                <a:cxn ang="0">
                  <a:pos x="1042" y="4265"/>
                </a:cxn>
                <a:cxn ang="0">
                  <a:pos x="1107" y="4287"/>
                </a:cxn>
                <a:cxn ang="0">
                  <a:pos x="1173" y="4304"/>
                </a:cxn>
                <a:cxn ang="0">
                  <a:pos x="1241" y="4314"/>
                </a:cxn>
                <a:cxn ang="0">
                  <a:pos x="1311" y="4320"/>
                </a:cxn>
                <a:cxn ang="0">
                  <a:pos x="1345" y="0"/>
                </a:cxn>
              </a:cxnLst>
              <a:rect l="0" t="0" r="r" b="b"/>
              <a:pathLst>
                <a:path w="1345" h="4320">
                  <a:moveTo>
                    <a:pt x="1345" y="0"/>
                  </a:moveTo>
                  <a:lnTo>
                    <a:pt x="1345" y="0"/>
                  </a:lnTo>
                  <a:lnTo>
                    <a:pt x="1311" y="1"/>
                  </a:lnTo>
                  <a:lnTo>
                    <a:pt x="1275" y="3"/>
                  </a:lnTo>
                  <a:lnTo>
                    <a:pt x="1241" y="6"/>
                  </a:lnTo>
                  <a:lnTo>
                    <a:pt x="1207" y="12"/>
                  </a:lnTo>
                  <a:lnTo>
                    <a:pt x="1173" y="18"/>
                  </a:lnTo>
                  <a:lnTo>
                    <a:pt x="1141" y="25"/>
                  </a:lnTo>
                  <a:lnTo>
                    <a:pt x="1107" y="34"/>
                  </a:lnTo>
                  <a:lnTo>
                    <a:pt x="1074" y="44"/>
                  </a:lnTo>
                  <a:lnTo>
                    <a:pt x="1042" y="55"/>
                  </a:lnTo>
                  <a:lnTo>
                    <a:pt x="1009" y="68"/>
                  </a:lnTo>
                  <a:lnTo>
                    <a:pt x="977" y="81"/>
                  </a:lnTo>
                  <a:lnTo>
                    <a:pt x="946" y="98"/>
                  </a:lnTo>
                  <a:lnTo>
                    <a:pt x="913" y="114"/>
                  </a:lnTo>
                  <a:lnTo>
                    <a:pt x="882" y="132"/>
                  </a:lnTo>
                  <a:lnTo>
                    <a:pt x="852" y="149"/>
                  </a:lnTo>
                  <a:lnTo>
                    <a:pt x="821" y="170"/>
                  </a:lnTo>
                  <a:lnTo>
                    <a:pt x="792" y="191"/>
                  </a:lnTo>
                  <a:lnTo>
                    <a:pt x="762" y="213"/>
                  </a:lnTo>
                  <a:lnTo>
                    <a:pt x="733" y="237"/>
                  </a:lnTo>
                  <a:lnTo>
                    <a:pt x="704" y="260"/>
                  </a:lnTo>
                  <a:lnTo>
                    <a:pt x="675" y="287"/>
                  </a:lnTo>
                  <a:lnTo>
                    <a:pt x="648" y="312"/>
                  </a:lnTo>
                  <a:lnTo>
                    <a:pt x="620" y="340"/>
                  </a:lnTo>
                  <a:lnTo>
                    <a:pt x="593" y="368"/>
                  </a:lnTo>
                  <a:lnTo>
                    <a:pt x="567" y="398"/>
                  </a:lnTo>
                  <a:lnTo>
                    <a:pt x="540" y="429"/>
                  </a:lnTo>
                  <a:lnTo>
                    <a:pt x="515" y="462"/>
                  </a:lnTo>
                  <a:lnTo>
                    <a:pt x="490" y="494"/>
                  </a:lnTo>
                  <a:lnTo>
                    <a:pt x="465" y="527"/>
                  </a:lnTo>
                  <a:lnTo>
                    <a:pt x="441" y="561"/>
                  </a:lnTo>
                  <a:lnTo>
                    <a:pt x="417" y="596"/>
                  </a:lnTo>
                  <a:lnTo>
                    <a:pt x="394" y="633"/>
                  </a:lnTo>
                  <a:lnTo>
                    <a:pt x="372" y="670"/>
                  </a:lnTo>
                  <a:lnTo>
                    <a:pt x="349" y="707"/>
                  </a:lnTo>
                  <a:lnTo>
                    <a:pt x="327" y="747"/>
                  </a:lnTo>
                  <a:lnTo>
                    <a:pt x="306" y="786"/>
                  </a:lnTo>
                  <a:lnTo>
                    <a:pt x="266" y="868"/>
                  </a:lnTo>
                  <a:lnTo>
                    <a:pt x="229" y="953"/>
                  </a:lnTo>
                  <a:lnTo>
                    <a:pt x="194" y="1040"/>
                  </a:lnTo>
                  <a:lnTo>
                    <a:pt x="161" y="1130"/>
                  </a:lnTo>
                  <a:lnTo>
                    <a:pt x="132" y="1224"/>
                  </a:lnTo>
                  <a:lnTo>
                    <a:pt x="105" y="1320"/>
                  </a:lnTo>
                  <a:lnTo>
                    <a:pt x="82" y="1417"/>
                  </a:lnTo>
                  <a:lnTo>
                    <a:pt x="59" y="1518"/>
                  </a:lnTo>
                  <a:lnTo>
                    <a:pt x="42" y="1620"/>
                  </a:lnTo>
                  <a:lnTo>
                    <a:pt x="27" y="1725"/>
                  </a:lnTo>
                  <a:lnTo>
                    <a:pt x="15" y="1832"/>
                  </a:lnTo>
                  <a:lnTo>
                    <a:pt x="6" y="1940"/>
                  </a:lnTo>
                  <a:lnTo>
                    <a:pt x="2" y="2049"/>
                  </a:lnTo>
                  <a:lnTo>
                    <a:pt x="0" y="2160"/>
                  </a:lnTo>
                  <a:lnTo>
                    <a:pt x="0" y="2160"/>
                  </a:lnTo>
                  <a:lnTo>
                    <a:pt x="2" y="2271"/>
                  </a:lnTo>
                  <a:lnTo>
                    <a:pt x="6" y="2380"/>
                  </a:lnTo>
                  <a:lnTo>
                    <a:pt x="15" y="2490"/>
                  </a:lnTo>
                  <a:lnTo>
                    <a:pt x="27" y="2595"/>
                  </a:lnTo>
                  <a:lnTo>
                    <a:pt x="42" y="2700"/>
                  </a:lnTo>
                  <a:lnTo>
                    <a:pt x="59" y="2802"/>
                  </a:lnTo>
                  <a:lnTo>
                    <a:pt x="82" y="2903"/>
                  </a:lnTo>
                  <a:lnTo>
                    <a:pt x="105" y="3002"/>
                  </a:lnTo>
                  <a:lnTo>
                    <a:pt x="132" y="3096"/>
                  </a:lnTo>
                  <a:lnTo>
                    <a:pt x="161" y="3190"/>
                  </a:lnTo>
                  <a:lnTo>
                    <a:pt x="194" y="3280"/>
                  </a:lnTo>
                  <a:lnTo>
                    <a:pt x="229" y="3369"/>
                  </a:lnTo>
                  <a:lnTo>
                    <a:pt x="266" y="3453"/>
                  </a:lnTo>
                  <a:lnTo>
                    <a:pt x="306" y="3534"/>
                  </a:lnTo>
                  <a:lnTo>
                    <a:pt x="327" y="3574"/>
                  </a:lnTo>
                  <a:lnTo>
                    <a:pt x="349" y="3613"/>
                  </a:lnTo>
                  <a:lnTo>
                    <a:pt x="372" y="3651"/>
                  </a:lnTo>
                  <a:lnTo>
                    <a:pt x="394" y="3688"/>
                  </a:lnTo>
                  <a:lnTo>
                    <a:pt x="417" y="3724"/>
                  </a:lnTo>
                  <a:lnTo>
                    <a:pt x="441" y="3759"/>
                  </a:lnTo>
                  <a:lnTo>
                    <a:pt x="465" y="3793"/>
                  </a:lnTo>
                  <a:lnTo>
                    <a:pt x="490" y="3827"/>
                  </a:lnTo>
                  <a:lnTo>
                    <a:pt x="515" y="3860"/>
                  </a:lnTo>
                  <a:lnTo>
                    <a:pt x="540" y="3891"/>
                  </a:lnTo>
                  <a:lnTo>
                    <a:pt x="567" y="3922"/>
                  </a:lnTo>
                  <a:lnTo>
                    <a:pt x="593" y="3952"/>
                  </a:lnTo>
                  <a:lnTo>
                    <a:pt x="620" y="3980"/>
                  </a:lnTo>
                  <a:lnTo>
                    <a:pt x="648" y="4008"/>
                  </a:lnTo>
                  <a:lnTo>
                    <a:pt x="675" y="4034"/>
                  </a:lnTo>
                  <a:lnTo>
                    <a:pt x="704" y="4060"/>
                  </a:lnTo>
                  <a:lnTo>
                    <a:pt x="733" y="4085"/>
                  </a:lnTo>
                  <a:lnTo>
                    <a:pt x="762" y="4107"/>
                  </a:lnTo>
                  <a:lnTo>
                    <a:pt x="792" y="4129"/>
                  </a:lnTo>
                  <a:lnTo>
                    <a:pt x="821" y="4151"/>
                  </a:lnTo>
                  <a:lnTo>
                    <a:pt x="852" y="4171"/>
                  </a:lnTo>
                  <a:lnTo>
                    <a:pt x="882" y="4190"/>
                  </a:lnTo>
                  <a:lnTo>
                    <a:pt x="913" y="4208"/>
                  </a:lnTo>
                  <a:lnTo>
                    <a:pt x="946" y="4224"/>
                  </a:lnTo>
                  <a:lnTo>
                    <a:pt x="977" y="4239"/>
                  </a:lnTo>
                  <a:lnTo>
                    <a:pt x="1009" y="4252"/>
                  </a:lnTo>
                  <a:lnTo>
                    <a:pt x="1042" y="4265"/>
                  </a:lnTo>
                  <a:lnTo>
                    <a:pt x="1074" y="4277"/>
                  </a:lnTo>
                  <a:lnTo>
                    <a:pt x="1107" y="4287"/>
                  </a:lnTo>
                  <a:lnTo>
                    <a:pt x="1141" y="4296"/>
                  </a:lnTo>
                  <a:lnTo>
                    <a:pt x="1173" y="4304"/>
                  </a:lnTo>
                  <a:lnTo>
                    <a:pt x="1207" y="4310"/>
                  </a:lnTo>
                  <a:lnTo>
                    <a:pt x="1241" y="4314"/>
                  </a:lnTo>
                  <a:lnTo>
                    <a:pt x="1275" y="4317"/>
                  </a:lnTo>
                  <a:lnTo>
                    <a:pt x="1311" y="4320"/>
                  </a:lnTo>
                  <a:lnTo>
                    <a:pt x="1345" y="4320"/>
                  </a:lnTo>
                  <a:lnTo>
                    <a:pt x="1345" y="0"/>
                  </a:lnTo>
                  <a:close/>
                </a:path>
              </a:pathLst>
            </a:custGeom>
            <a:gradFill rotWithShape="0">
              <a:gsLst>
                <a:gs pos="0">
                  <a:srgbClr val="061F4C"/>
                </a:gs>
                <a:gs pos="100000">
                  <a:srgbClr val="061F4C"/>
                </a:gs>
              </a:gsLst>
              <a:lin ang="2700000" scaled="1"/>
            </a:gradFill>
            <a:ln w="9525">
              <a:noFill/>
              <a:miter lim="800000"/>
              <a:headEnd/>
              <a:tailEnd/>
            </a:ln>
          </p:spPr>
          <p:txBody>
            <a:bodyPr lIns="18288" tIns="18288" rIns="18288" bIns="18288" anchor="ctr" anchorCtr="1"/>
            <a:lstStyle/>
            <a:p>
              <a:pPr algn="ctr">
                <a:lnSpc>
                  <a:spcPct val="85000"/>
                </a:lnSpc>
                <a:spcBef>
                  <a:spcPct val="20000"/>
                </a:spcBef>
              </a:pPr>
              <a:endParaRPr lang="en-US" sz="1400" b="1">
                <a:solidFill>
                  <a:srgbClr val="FFFFFF"/>
                </a:solidFill>
                <a:latin typeface="Arial Narrow" pitchFamily="112" charset="0"/>
              </a:endParaRPr>
            </a:p>
          </p:txBody>
        </p:sp>
        <p:sp>
          <p:nvSpPr>
            <p:cNvPr id="64" name="Freeform 8"/>
            <p:cNvSpPr>
              <a:spLocks/>
            </p:cNvSpPr>
            <p:nvPr/>
          </p:nvSpPr>
          <p:spPr bwMode="auto">
            <a:xfrm>
              <a:off x="4572000" y="1051454"/>
              <a:ext cx="2209800" cy="4419600"/>
            </a:xfrm>
            <a:custGeom>
              <a:avLst/>
              <a:gdLst/>
              <a:ahLst/>
              <a:cxnLst>
                <a:cxn ang="0">
                  <a:pos x="0" y="0"/>
                </a:cxn>
                <a:cxn ang="0">
                  <a:pos x="0" y="4320"/>
                </a:cxn>
                <a:cxn ang="0">
                  <a:pos x="111" y="4317"/>
                </a:cxn>
                <a:cxn ang="0">
                  <a:pos x="275" y="4304"/>
                </a:cxn>
                <a:cxn ang="0">
                  <a:pos x="436" y="4277"/>
                </a:cxn>
                <a:cxn ang="0">
                  <a:pos x="592" y="4239"/>
                </a:cxn>
                <a:cxn ang="0">
                  <a:pos x="743" y="4190"/>
                </a:cxn>
                <a:cxn ang="0">
                  <a:pos x="889" y="4129"/>
                </a:cxn>
                <a:cxn ang="0">
                  <a:pos x="1030" y="4060"/>
                </a:cxn>
                <a:cxn ang="0">
                  <a:pos x="1164" y="3980"/>
                </a:cxn>
                <a:cxn ang="0">
                  <a:pos x="1293" y="3891"/>
                </a:cxn>
                <a:cxn ang="0">
                  <a:pos x="1414" y="3793"/>
                </a:cxn>
                <a:cxn ang="0">
                  <a:pos x="1528" y="3688"/>
                </a:cxn>
                <a:cxn ang="0">
                  <a:pos x="1633" y="3574"/>
                </a:cxn>
                <a:cxn ang="0">
                  <a:pos x="1731" y="3453"/>
                </a:cxn>
                <a:cxn ang="0">
                  <a:pos x="1820" y="3324"/>
                </a:cxn>
                <a:cxn ang="0">
                  <a:pos x="1900" y="3190"/>
                </a:cxn>
                <a:cxn ang="0">
                  <a:pos x="1969" y="3049"/>
                </a:cxn>
                <a:cxn ang="0">
                  <a:pos x="2030" y="2903"/>
                </a:cxn>
                <a:cxn ang="0">
                  <a:pos x="2079" y="2752"/>
                </a:cxn>
                <a:cxn ang="0">
                  <a:pos x="2117" y="2595"/>
                </a:cxn>
                <a:cxn ang="0">
                  <a:pos x="2144" y="2435"/>
                </a:cxn>
                <a:cxn ang="0">
                  <a:pos x="2159" y="2271"/>
                </a:cxn>
                <a:cxn ang="0">
                  <a:pos x="2160" y="2160"/>
                </a:cxn>
                <a:cxn ang="0">
                  <a:pos x="2154" y="1994"/>
                </a:cxn>
                <a:cxn ang="0">
                  <a:pos x="2136" y="1832"/>
                </a:cxn>
                <a:cxn ang="0">
                  <a:pos x="2105" y="1672"/>
                </a:cxn>
                <a:cxn ang="0">
                  <a:pos x="2064" y="1518"/>
                </a:cxn>
                <a:cxn ang="0">
                  <a:pos x="2011" y="1368"/>
                </a:cxn>
                <a:cxn ang="0">
                  <a:pos x="1947" y="1224"/>
                </a:cxn>
                <a:cxn ang="0">
                  <a:pos x="1874" y="1084"/>
                </a:cxn>
                <a:cxn ang="0">
                  <a:pos x="1792" y="953"/>
                </a:cxn>
                <a:cxn ang="0">
                  <a:pos x="1700" y="827"/>
                </a:cxn>
                <a:cxn ang="0">
                  <a:pos x="1599" y="707"/>
                </a:cxn>
                <a:cxn ang="0">
                  <a:pos x="1491" y="596"/>
                </a:cxn>
                <a:cxn ang="0">
                  <a:pos x="1374" y="493"/>
                </a:cxn>
                <a:cxn ang="0">
                  <a:pos x="1252" y="398"/>
                </a:cxn>
                <a:cxn ang="0">
                  <a:pos x="1120" y="312"/>
                </a:cxn>
                <a:cxn ang="0">
                  <a:pos x="984" y="237"/>
                </a:cxn>
                <a:cxn ang="0">
                  <a:pos x="842" y="170"/>
                </a:cxn>
                <a:cxn ang="0">
                  <a:pos x="694" y="114"/>
                </a:cxn>
                <a:cxn ang="0">
                  <a:pos x="540" y="68"/>
                </a:cxn>
                <a:cxn ang="0">
                  <a:pos x="383" y="34"/>
                </a:cxn>
                <a:cxn ang="0">
                  <a:pos x="222" y="12"/>
                </a:cxn>
                <a:cxn ang="0">
                  <a:pos x="56" y="1"/>
                </a:cxn>
              </a:cxnLst>
              <a:rect l="0" t="0" r="r" b="b"/>
              <a:pathLst>
                <a:path w="2160" h="4320">
                  <a:moveTo>
                    <a:pt x="0" y="0"/>
                  </a:moveTo>
                  <a:lnTo>
                    <a:pt x="0" y="0"/>
                  </a:lnTo>
                  <a:lnTo>
                    <a:pt x="0" y="0"/>
                  </a:lnTo>
                  <a:lnTo>
                    <a:pt x="0" y="4320"/>
                  </a:lnTo>
                  <a:lnTo>
                    <a:pt x="0" y="4320"/>
                  </a:lnTo>
                  <a:lnTo>
                    <a:pt x="0" y="4320"/>
                  </a:lnTo>
                  <a:lnTo>
                    <a:pt x="0" y="4320"/>
                  </a:lnTo>
                  <a:lnTo>
                    <a:pt x="56" y="4320"/>
                  </a:lnTo>
                  <a:lnTo>
                    <a:pt x="111" y="4317"/>
                  </a:lnTo>
                  <a:lnTo>
                    <a:pt x="167" y="4314"/>
                  </a:lnTo>
                  <a:lnTo>
                    <a:pt x="222" y="4310"/>
                  </a:lnTo>
                  <a:lnTo>
                    <a:pt x="275" y="4304"/>
                  </a:lnTo>
                  <a:lnTo>
                    <a:pt x="330" y="4296"/>
                  </a:lnTo>
                  <a:lnTo>
                    <a:pt x="383" y="4287"/>
                  </a:lnTo>
                  <a:lnTo>
                    <a:pt x="436" y="4277"/>
                  </a:lnTo>
                  <a:lnTo>
                    <a:pt x="488" y="4265"/>
                  </a:lnTo>
                  <a:lnTo>
                    <a:pt x="540" y="4252"/>
                  </a:lnTo>
                  <a:lnTo>
                    <a:pt x="592" y="4239"/>
                  </a:lnTo>
                  <a:lnTo>
                    <a:pt x="644" y="4224"/>
                  </a:lnTo>
                  <a:lnTo>
                    <a:pt x="694" y="4208"/>
                  </a:lnTo>
                  <a:lnTo>
                    <a:pt x="743" y="4190"/>
                  </a:lnTo>
                  <a:lnTo>
                    <a:pt x="793" y="4171"/>
                  </a:lnTo>
                  <a:lnTo>
                    <a:pt x="842" y="4151"/>
                  </a:lnTo>
                  <a:lnTo>
                    <a:pt x="889" y="4129"/>
                  </a:lnTo>
                  <a:lnTo>
                    <a:pt x="936" y="4107"/>
                  </a:lnTo>
                  <a:lnTo>
                    <a:pt x="984" y="4085"/>
                  </a:lnTo>
                  <a:lnTo>
                    <a:pt x="1030" y="4060"/>
                  </a:lnTo>
                  <a:lnTo>
                    <a:pt x="1076" y="4034"/>
                  </a:lnTo>
                  <a:lnTo>
                    <a:pt x="1120" y="4008"/>
                  </a:lnTo>
                  <a:lnTo>
                    <a:pt x="1164" y="3980"/>
                  </a:lnTo>
                  <a:lnTo>
                    <a:pt x="1209" y="3952"/>
                  </a:lnTo>
                  <a:lnTo>
                    <a:pt x="1252" y="3922"/>
                  </a:lnTo>
                  <a:lnTo>
                    <a:pt x="1293" y="3891"/>
                  </a:lnTo>
                  <a:lnTo>
                    <a:pt x="1334" y="3860"/>
                  </a:lnTo>
                  <a:lnTo>
                    <a:pt x="1374" y="3827"/>
                  </a:lnTo>
                  <a:lnTo>
                    <a:pt x="1414" y="3793"/>
                  </a:lnTo>
                  <a:lnTo>
                    <a:pt x="1453" y="3759"/>
                  </a:lnTo>
                  <a:lnTo>
                    <a:pt x="1491" y="3724"/>
                  </a:lnTo>
                  <a:lnTo>
                    <a:pt x="1528" y="3688"/>
                  </a:lnTo>
                  <a:lnTo>
                    <a:pt x="1564" y="3651"/>
                  </a:lnTo>
                  <a:lnTo>
                    <a:pt x="1599" y="3613"/>
                  </a:lnTo>
                  <a:lnTo>
                    <a:pt x="1633" y="3574"/>
                  </a:lnTo>
                  <a:lnTo>
                    <a:pt x="1667" y="3534"/>
                  </a:lnTo>
                  <a:lnTo>
                    <a:pt x="1700" y="3494"/>
                  </a:lnTo>
                  <a:lnTo>
                    <a:pt x="1731" y="3453"/>
                  </a:lnTo>
                  <a:lnTo>
                    <a:pt x="1762" y="3410"/>
                  </a:lnTo>
                  <a:lnTo>
                    <a:pt x="1792" y="3369"/>
                  </a:lnTo>
                  <a:lnTo>
                    <a:pt x="1820" y="3324"/>
                  </a:lnTo>
                  <a:lnTo>
                    <a:pt x="1848" y="3280"/>
                  </a:lnTo>
                  <a:lnTo>
                    <a:pt x="1874" y="3236"/>
                  </a:lnTo>
                  <a:lnTo>
                    <a:pt x="1900" y="3190"/>
                  </a:lnTo>
                  <a:lnTo>
                    <a:pt x="1925" y="3144"/>
                  </a:lnTo>
                  <a:lnTo>
                    <a:pt x="1947" y="3096"/>
                  </a:lnTo>
                  <a:lnTo>
                    <a:pt x="1969" y="3049"/>
                  </a:lnTo>
                  <a:lnTo>
                    <a:pt x="1991" y="3002"/>
                  </a:lnTo>
                  <a:lnTo>
                    <a:pt x="2011" y="2953"/>
                  </a:lnTo>
                  <a:lnTo>
                    <a:pt x="2030" y="2903"/>
                  </a:lnTo>
                  <a:lnTo>
                    <a:pt x="2048" y="2854"/>
                  </a:lnTo>
                  <a:lnTo>
                    <a:pt x="2064" y="2802"/>
                  </a:lnTo>
                  <a:lnTo>
                    <a:pt x="2079" y="2752"/>
                  </a:lnTo>
                  <a:lnTo>
                    <a:pt x="2092" y="2700"/>
                  </a:lnTo>
                  <a:lnTo>
                    <a:pt x="2105" y="2648"/>
                  </a:lnTo>
                  <a:lnTo>
                    <a:pt x="2117" y="2595"/>
                  </a:lnTo>
                  <a:lnTo>
                    <a:pt x="2127" y="2543"/>
                  </a:lnTo>
                  <a:lnTo>
                    <a:pt x="2136" y="2490"/>
                  </a:lnTo>
                  <a:lnTo>
                    <a:pt x="2144" y="2435"/>
                  </a:lnTo>
                  <a:lnTo>
                    <a:pt x="2150" y="2380"/>
                  </a:lnTo>
                  <a:lnTo>
                    <a:pt x="2154" y="2327"/>
                  </a:lnTo>
                  <a:lnTo>
                    <a:pt x="2159" y="2271"/>
                  </a:lnTo>
                  <a:lnTo>
                    <a:pt x="2160" y="2216"/>
                  </a:lnTo>
                  <a:lnTo>
                    <a:pt x="2160" y="2160"/>
                  </a:lnTo>
                  <a:lnTo>
                    <a:pt x="2160" y="2160"/>
                  </a:lnTo>
                  <a:lnTo>
                    <a:pt x="2160" y="2105"/>
                  </a:lnTo>
                  <a:lnTo>
                    <a:pt x="2159" y="2049"/>
                  </a:lnTo>
                  <a:lnTo>
                    <a:pt x="2154" y="1994"/>
                  </a:lnTo>
                  <a:lnTo>
                    <a:pt x="2150" y="1940"/>
                  </a:lnTo>
                  <a:lnTo>
                    <a:pt x="2144" y="1885"/>
                  </a:lnTo>
                  <a:lnTo>
                    <a:pt x="2136" y="1832"/>
                  </a:lnTo>
                  <a:lnTo>
                    <a:pt x="2127" y="1778"/>
                  </a:lnTo>
                  <a:lnTo>
                    <a:pt x="2117" y="1725"/>
                  </a:lnTo>
                  <a:lnTo>
                    <a:pt x="2105" y="1672"/>
                  </a:lnTo>
                  <a:lnTo>
                    <a:pt x="2092" y="1620"/>
                  </a:lnTo>
                  <a:lnTo>
                    <a:pt x="2079" y="1568"/>
                  </a:lnTo>
                  <a:lnTo>
                    <a:pt x="2064" y="1518"/>
                  </a:lnTo>
                  <a:lnTo>
                    <a:pt x="2048" y="1468"/>
                  </a:lnTo>
                  <a:lnTo>
                    <a:pt x="2030" y="1417"/>
                  </a:lnTo>
                  <a:lnTo>
                    <a:pt x="2011" y="1368"/>
                  </a:lnTo>
                  <a:lnTo>
                    <a:pt x="1991" y="1320"/>
                  </a:lnTo>
                  <a:lnTo>
                    <a:pt x="1969" y="1271"/>
                  </a:lnTo>
                  <a:lnTo>
                    <a:pt x="1947" y="1224"/>
                  </a:lnTo>
                  <a:lnTo>
                    <a:pt x="1925" y="1176"/>
                  </a:lnTo>
                  <a:lnTo>
                    <a:pt x="1900" y="1130"/>
                  </a:lnTo>
                  <a:lnTo>
                    <a:pt x="1874" y="1084"/>
                  </a:lnTo>
                  <a:lnTo>
                    <a:pt x="1848" y="1040"/>
                  </a:lnTo>
                  <a:lnTo>
                    <a:pt x="1820" y="996"/>
                  </a:lnTo>
                  <a:lnTo>
                    <a:pt x="1792" y="953"/>
                  </a:lnTo>
                  <a:lnTo>
                    <a:pt x="1762" y="910"/>
                  </a:lnTo>
                  <a:lnTo>
                    <a:pt x="1731" y="868"/>
                  </a:lnTo>
                  <a:lnTo>
                    <a:pt x="1700" y="827"/>
                  </a:lnTo>
                  <a:lnTo>
                    <a:pt x="1667" y="786"/>
                  </a:lnTo>
                  <a:lnTo>
                    <a:pt x="1633" y="747"/>
                  </a:lnTo>
                  <a:lnTo>
                    <a:pt x="1599" y="707"/>
                  </a:lnTo>
                  <a:lnTo>
                    <a:pt x="1564" y="670"/>
                  </a:lnTo>
                  <a:lnTo>
                    <a:pt x="1528" y="633"/>
                  </a:lnTo>
                  <a:lnTo>
                    <a:pt x="1491" y="596"/>
                  </a:lnTo>
                  <a:lnTo>
                    <a:pt x="1453" y="561"/>
                  </a:lnTo>
                  <a:lnTo>
                    <a:pt x="1414" y="527"/>
                  </a:lnTo>
                  <a:lnTo>
                    <a:pt x="1374" y="493"/>
                  </a:lnTo>
                  <a:lnTo>
                    <a:pt x="1334" y="460"/>
                  </a:lnTo>
                  <a:lnTo>
                    <a:pt x="1293" y="429"/>
                  </a:lnTo>
                  <a:lnTo>
                    <a:pt x="1252" y="398"/>
                  </a:lnTo>
                  <a:lnTo>
                    <a:pt x="1209" y="368"/>
                  </a:lnTo>
                  <a:lnTo>
                    <a:pt x="1164" y="340"/>
                  </a:lnTo>
                  <a:lnTo>
                    <a:pt x="1120" y="312"/>
                  </a:lnTo>
                  <a:lnTo>
                    <a:pt x="1076" y="287"/>
                  </a:lnTo>
                  <a:lnTo>
                    <a:pt x="1030" y="260"/>
                  </a:lnTo>
                  <a:lnTo>
                    <a:pt x="984" y="237"/>
                  </a:lnTo>
                  <a:lnTo>
                    <a:pt x="936" y="213"/>
                  </a:lnTo>
                  <a:lnTo>
                    <a:pt x="889" y="191"/>
                  </a:lnTo>
                  <a:lnTo>
                    <a:pt x="842" y="170"/>
                  </a:lnTo>
                  <a:lnTo>
                    <a:pt x="793" y="149"/>
                  </a:lnTo>
                  <a:lnTo>
                    <a:pt x="743" y="132"/>
                  </a:lnTo>
                  <a:lnTo>
                    <a:pt x="694" y="114"/>
                  </a:lnTo>
                  <a:lnTo>
                    <a:pt x="644" y="98"/>
                  </a:lnTo>
                  <a:lnTo>
                    <a:pt x="592" y="81"/>
                  </a:lnTo>
                  <a:lnTo>
                    <a:pt x="540" y="68"/>
                  </a:lnTo>
                  <a:lnTo>
                    <a:pt x="488" y="55"/>
                  </a:lnTo>
                  <a:lnTo>
                    <a:pt x="436" y="44"/>
                  </a:lnTo>
                  <a:lnTo>
                    <a:pt x="383" y="34"/>
                  </a:lnTo>
                  <a:lnTo>
                    <a:pt x="330" y="25"/>
                  </a:lnTo>
                  <a:lnTo>
                    <a:pt x="275" y="18"/>
                  </a:lnTo>
                  <a:lnTo>
                    <a:pt x="222" y="12"/>
                  </a:lnTo>
                  <a:lnTo>
                    <a:pt x="167" y="6"/>
                  </a:lnTo>
                  <a:lnTo>
                    <a:pt x="111" y="3"/>
                  </a:lnTo>
                  <a:lnTo>
                    <a:pt x="56" y="1"/>
                  </a:lnTo>
                  <a:lnTo>
                    <a:pt x="0" y="0"/>
                  </a:lnTo>
                  <a:lnTo>
                    <a:pt x="0" y="0"/>
                  </a:lnTo>
                  <a:close/>
                </a:path>
              </a:pathLst>
            </a:custGeom>
            <a:gradFill rotWithShape="0">
              <a:gsLst>
                <a:gs pos="0">
                  <a:srgbClr val="061F4C"/>
                </a:gs>
                <a:gs pos="100000">
                  <a:srgbClr val="061F4C"/>
                </a:gs>
              </a:gsLst>
              <a:lin ang="2700000" scaled="1"/>
            </a:gradFill>
            <a:ln w="9525">
              <a:noFill/>
              <a:miter lim="800000"/>
              <a:headEnd/>
              <a:tailEnd/>
            </a:ln>
          </p:spPr>
          <p:txBody>
            <a:bodyPr lIns="18288" tIns="18288" rIns="18288" bIns="18288" anchor="ctr" anchorCtr="1"/>
            <a:lstStyle/>
            <a:p>
              <a:pPr algn="ctr">
                <a:lnSpc>
                  <a:spcPct val="85000"/>
                </a:lnSpc>
                <a:spcBef>
                  <a:spcPct val="20000"/>
                </a:spcBef>
              </a:pPr>
              <a:endParaRPr lang="en-US" sz="1400" b="1">
                <a:solidFill>
                  <a:srgbClr val="FFFFFF"/>
                </a:solidFill>
                <a:latin typeface="Arial Narrow" pitchFamily="112" charset="0"/>
              </a:endParaRPr>
            </a:p>
          </p:txBody>
        </p:sp>
      </p:grpSp>
      <p:grpSp>
        <p:nvGrpSpPr>
          <p:cNvPr id="65" name="Group 32"/>
          <p:cNvGrpSpPr/>
          <p:nvPr/>
        </p:nvGrpSpPr>
        <p:grpSpPr>
          <a:xfrm>
            <a:off x="2222247" y="3653037"/>
            <a:ext cx="555379" cy="689452"/>
            <a:chOff x="3227705" y="1066800"/>
            <a:chExt cx="3540796" cy="4388908"/>
          </a:xfrm>
        </p:grpSpPr>
        <p:sp>
          <p:nvSpPr>
            <p:cNvPr id="66" name="Freeform 7"/>
            <p:cNvSpPr>
              <a:spLocks/>
            </p:cNvSpPr>
            <p:nvPr/>
          </p:nvSpPr>
          <p:spPr bwMode="auto">
            <a:xfrm>
              <a:off x="3227705" y="1069869"/>
              <a:ext cx="1344295" cy="4385839"/>
            </a:xfrm>
            <a:custGeom>
              <a:avLst/>
              <a:gdLst/>
              <a:ahLst/>
              <a:cxnLst>
                <a:cxn ang="0">
                  <a:pos x="1314" y="0"/>
                </a:cxn>
                <a:cxn ang="0">
                  <a:pos x="1246" y="3"/>
                </a:cxn>
                <a:cxn ang="0">
                  <a:pos x="1179" y="12"/>
                </a:cxn>
                <a:cxn ang="0">
                  <a:pos x="1114" y="25"/>
                </a:cxn>
                <a:cxn ang="0">
                  <a:pos x="1049" y="44"/>
                </a:cxn>
                <a:cxn ang="0">
                  <a:pos x="986" y="68"/>
                </a:cxn>
                <a:cxn ang="0">
                  <a:pos x="923" y="96"/>
                </a:cxn>
                <a:cxn ang="0">
                  <a:pos x="861" y="130"/>
                </a:cxn>
                <a:cxn ang="0">
                  <a:pos x="802" y="168"/>
                </a:cxn>
                <a:cxn ang="0">
                  <a:pos x="744" y="211"/>
                </a:cxn>
                <a:cxn ang="0">
                  <a:pos x="688" y="259"/>
                </a:cxn>
                <a:cxn ang="0">
                  <a:pos x="632" y="310"/>
                </a:cxn>
                <a:cxn ang="0">
                  <a:pos x="579" y="367"/>
                </a:cxn>
                <a:cxn ang="0">
                  <a:pos x="527" y="426"/>
                </a:cxn>
                <a:cxn ang="0">
                  <a:pos x="478" y="489"/>
                </a:cxn>
                <a:cxn ang="0">
                  <a:pos x="431" y="558"/>
                </a:cxn>
                <a:cxn ang="0">
                  <a:pos x="385" y="629"/>
                </a:cxn>
                <a:cxn ang="0">
                  <a:pos x="341" y="702"/>
                </a:cxn>
                <a:cxn ang="0">
                  <a:pos x="261" y="861"/>
                </a:cxn>
                <a:cxn ang="0">
                  <a:pos x="190" y="1032"/>
                </a:cxn>
                <a:cxn ang="0">
                  <a:pos x="129" y="1214"/>
                </a:cxn>
                <a:cxn ang="0">
                  <a:pos x="80" y="1407"/>
                </a:cxn>
                <a:cxn ang="0">
                  <a:pos x="42" y="1608"/>
                </a:cxn>
                <a:cxn ang="0">
                  <a:pos x="15" y="1818"/>
                </a:cxn>
                <a:cxn ang="0">
                  <a:pos x="2" y="2034"/>
                </a:cxn>
                <a:cxn ang="0">
                  <a:pos x="0" y="2143"/>
                </a:cxn>
                <a:cxn ang="0">
                  <a:pos x="6" y="2362"/>
                </a:cxn>
                <a:cxn ang="0">
                  <a:pos x="27" y="2575"/>
                </a:cxn>
                <a:cxn ang="0">
                  <a:pos x="59" y="2781"/>
                </a:cxn>
                <a:cxn ang="0">
                  <a:pos x="102" y="2978"/>
                </a:cxn>
                <a:cxn ang="0">
                  <a:pos x="159" y="3166"/>
                </a:cxn>
                <a:cxn ang="0">
                  <a:pos x="224" y="3342"/>
                </a:cxn>
                <a:cxn ang="0">
                  <a:pos x="299" y="3508"/>
                </a:cxn>
                <a:cxn ang="0">
                  <a:pos x="363" y="3623"/>
                </a:cxn>
                <a:cxn ang="0">
                  <a:pos x="407" y="3695"/>
                </a:cxn>
                <a:cxn ang="0">
                  <a:pos x="454" y="3765"/>
                </a:cxn>
                <a:cxn ang="0">
                  <a:pos x="502" y="3830"/>
                </a:cxn>
                <a:cxn ang="0">
                  <a:pos x="554" y="3892"/>
                </a:cxn>
                <a:cxn ang="0">
                  <a:pos x="605" y="3950"/>
                </a:cxn>
                <a:cxn ang="0">
                  <a:pos x="660" y="4003"/>
                </a:cxn>
                <a:cxn ang="0">
                  <a:pos x="716" y="4053"/>
                </a:cxn>
                <a:cxn ang="0">
                  <a:pos x="773" y="4098"/>
                </a:cxn>
                <a:cxn ang="0">
                  <a:pos x="832" y="4139"/>
                </a:cxn>
                <a:cxn ang="0">
                  <a:pos x="892" y="4175"/>
                </a:cxn>
                <a:cxn ang="0">
                  <a:pos x="954" y="4206"/>
                </a:cxn>
                <a:cxn ang="0">
                  <a:pos x="1017" y="4232"/>
                </a:cxn>
                <a:cxn ang="0">
                  <a:pos x="1082" y="4255"/>
                </a:cxn>
                <a:cxn ang="0">
                  <a:pos x="1147" y="4271"/>
                </a:cxn>
                <a:cxn ang="0">
                  <a:pos x="1213" y="4281"/>
                </a:cxn>
                <a:cxn ang="0">
                  <a:pos x="1280" y="4287"/>
                </a:cxn>
                <a:cxn ang="0">
                  <a:pos x="1314" y="0"/>
                </a:cxn>
              </a:cxnLst>
              <a:rect l="0" t="0" r="r" b="b"/>
              <a:pathLst>
                <a:path w="1314" h="4287">
                  <a:moveTo>
                    <a:pt x="1314" y="0"/>
                  </a:moveTo>
                  <a:lnTo>
                    <a:pt x="1314" y="0"/>
                  </a:lnTo>
                  <a:lnTo>
                    <a:pt x="1280" y="1"/>
                  </a:lnTo>
                  <a:lnTo>
                    <a:pt x="1246" y="3"/>
                  </a:lnTo>
                  <a:lnTo>
                    <a:pt x="1213" y="7"/>
                  </a:lnTo>
                  <a:lnTo>
                    <a:pt x="1179" y="12"/>
                  </a:lnTo>
                  <a:lnTo>
                    <a:pt x="1147" y="18"/>
                  </a:lnTo>
                  <a:lnTo>
                    <a:pt x="1114" y="25"/>
                  </a:lnTo>
                  <a:lnTo>
                    <a:pt x="1082" y="34"/>
                  </a:lnTo>
                  <a:lnTo>
                    <a:pt x="1049" y="44"/>
                  </a:lnTo>
                  <a:lnTo>
                    <a:pt x="1017" y="54"/>
                  </a:lnTo>
                  <a:lnTo>
                    <a:pt x="986" y="68"/>
                  </a:lnTo>
                  <a:lnTo>
                    <a:pt x="954" y="81"/>
                  </a:lnTo>
                  <a:lnTo>
                    <a:pt x="923" y="96"/>
                  </a:lnTo>
                  <a:lnTo>
                    <a:pt x="892" y="112"/>
                  </a:lnTo>
                  <a:lnTo>
                    <a:pt x="861" y="130"/>
                  </a:lnTo>
                  <a:lnTo>
                    <a:pt x="832" y="149"/>
                  </a:lnTo>
                  <a:lnTo>
                    <a:pt x="802" y="168"/>
                  </a:lnTo>
                  <a:lnTo>
                    <a:pt x="773" y="189"/>
                  </a:lnTo>
                  <a:lnTo>
                    <a:pt x="744" y="211"/>
                  </a:lnTo>
                  <a:lnTo>
                    <a:pt x="716" y="235"/>
                  </a:lnTo>
                  <a:lnTo>
                    <a:pt x="688" y="259"/>
                  </a:lnTo>
                  <a:lnTo>
                    <a:pt x="660" y="284"/>
                  </a:lnTo>
                  <a:lnTo>
                    <a:pt x="632" y="310"/>
                  </a:lnTo>
                  <a:lnTo>
                    <a:pt x="605" y="339"/>
                  </a:lnTo>
                  <a:lnTo>
                    <a:pt x="579" y="367"/>
                  </a:lnTo>
                  <a:lnTo>
                    <a:pt x="554" y="396"/>
                  </a:lnTo>
                  <a:lnTo>
                    <a:pt x="527" y="426"/>
                  </a:lnTo>
                  <a:lnTo>
                    <a:pt x="502" y="457"/>
                  </a:lnTo>
                  <a:lnTo>
                    <a:pt x="478" y="489"/>
                  </a:lnTo>
                  <a:lnTo>
                    <a:pt x="454" y="523"/>
                  </a:lnTo>
                  <a:lnTo>
                    <a:pt x="431" y="558"/>
                  </a:lnTo>
                  <a:lnTo>
                    <a:pt x="407" y="592"/>
                  </a:lnTo>
                  <a:lnTo>
                    <a:pt x="385" y="629"/>
                  </a:lnTo>
                  <a:lnTo>
                    <a:pt x="363" y="666"/>
                  </a:lnTo>
                  <a:lnTo>
                    <a:pt x="341" y="702"/>
                  </a:lnTo>
                  <a:lnTo>
                    <a:pt x="299" y="781"/>
                  </a:lnTo>
                  <a:lnTo>
                    <a:pt x="261" y="861"/>
                  </a:lnTo>
                  <a:lnTo>
                    <a:pt x="224" y="945"/>
                  </a:lnTo>
                  <a:lnTo>
                    <a:pt x="190" y="1032"/>
                  </a:lnTo>
                  <a:lnTo>
                    <a:pt x="159" y="1123"/>
                  </a:lnTo>
                  <a:lnTo>
                    <a:pt x="129" y="1214"/>
                  </a:lnTo>
                  <a:lnTo>
                    <a:pt x="102" y="1309"/>
                  </a:lnTo>
                  <a:lnTo>
                    <a:pt x="80" y="1407"/>
                  </a:lnTo>
                  <a:lnTo>
                    <a:pt x="59" y="1506"/>
                  </a:lnTo>
                  <a:lnTo>
                    <a:pt x="42" y="1608"/>
                  </a:lnTo>
                  <a:lnTo>
                    <a:pt x="27" y="1711"/>
                  </a:lnTo>
                  <a:lnTo>
                    <a:pt x="15" y="1818"/>
                  </a:lnTo>
                  <a:lnTo>
                    <a:pt x="6" y="1925"/>
                  </a:lnTo>
                  <a:lnTo>
                    <a:pt x="2" y="2034"/>
                  </a:lnTo>
                  <a:lnTo>
                    <a:pt x="0" y="2143"/>
                  </a:lnTo>
                  <a:lnTo>
                    <a:pt x="0" y="2143"/>
                  </a:lnTo>
                  <a:lnTo>
                    <a:pt x="2" y="2254"/>
                  </a:lnTo>
                  <a:lnTo>
                    <a:pt x="6" y="2362"/>
                  </a:lnTo>
                  <a:lnTo>
                    <a:pt x="15" y="2470"/>
                  </a:lnTo>
                  <a:lnTo>
                    <a:pt x="27" y="2575"/>
                  </a:lnTo>
                  <a:lnTo>
                    <a:pt x="42" y="2679"/>
                  </a:lnTo>
                  <a:lnTo>
                    <a:pt x="59" y="2781"/>
                  </a:lnTo>
                  <a:lnTo>
                    <a:pt x="80" y="2880"/>
                  </a:lnTo>
                  <a:lnTo>
                    <a:pt x="102" y="2978"/>
                  </a:lnTo>
                  <a:lnTo>
                    <a:pt x="129" y="3073"/>
                  </a:lnTo>
                  <a:lnTo>
                    <a:pt x="159" y="3166"/>
                  </a:lnTo>
                  <a:lnTo>
                    <a:pt x="190" y="3256"/>
                  </a:lnTo>
                  <a:lnTo>
                    <a:pt x="224" y="3342"/>
                  </a:lnTo>
                  <a:lnTo>
                    <a:pt x="261" y="3426"/>
                  </a:lnTo>
                  <a:lnTo>
                    <a:pt x="299" y="3508"/>
                  </a:lnTo>
                  <a:lnTo>
                    <a:pt x="341" y="3584"/>
                  </a:lnTo>
                  <a:lnTo>
                    <a:pt x="363" y="3623"/>
                  </a:lnTo>
                  <a:lnTo>
                    <a:pt x="385" y="3660"/>
                  </a:lnTo>
                  <a:lnTo>
                    <a:pt x="407" y="3695"/>
                  </a:lnTo>
                  <a:lnTo>
                    <a:pt x="431" y="3731"/>
                  </a:lnTo>
                  <a:lnTo>
                    <a:pt x="454" y="3765"/>
                  </a:lnTo>
                  <a:lnTo>
                    <a:pt x="478" y="3798"/>
                  </a:lnTo>
                  <a:lnTo>
                    <a:pt x="502" y="3830"/>
                  </a:lnTo>
                  <a:lnTo>
                    <a:pt x="527" y="3861"/>
                  </a:lnTo>
                  <a:lnTo>
                    <a:pt x="554" y="3892"/>
                  </a:lnTo>
                  <a:lnTo>
                    <a:pt x="579" y="3922"/>
                  </a:lnTo>
                  <a:lnTo>
                    <a:pt x="605" y="3950"/>
                  </a:lnTo>
                  <a:lnTo>
                    <a:pt x="632" y="3977"/>
                  </a:lnTo>
                  <a:lnTo>
                    <a:pt x="660" y="4003"/>
                  </a:lnTo>
                  <a:lnTo>
                    <a:pt x="688" y="4028"/>
                  </a:lnTo>
                  <a:lnTo>
                    <a:pt x="716" y="4053"/>
                  </a:lnTo>
                  <a:lnTo>
                    <a:pt x="744" y="4076"/>
                  </a:lnTo>
                  <a:lnTo>
                    <a:pt x="773" y="4098"/>
                  </a:lnTo>
                  <a:lnTo>
                    <a:pt x="802" y="4119"/>
                  </a:lnTo>
                  <a:lnTo>
                    <a:pt x="832" y="4139"/>
                  </a:lnTo>
                  <a:lnTo>
                    <a:pt x="861" y="4157"/>
                  </a:lnTo>
                  <a:lnTo>
                    <a:pt x="892" y="4175"/>
                  </a:lnTo>
                  <a:lnTo>
                    <a:pt x="923" y="4191"/>
                  </a:lnTo>
                  <a:lnTo>
                    <a:pt x="954" y="4206"/>
                  </a:lnTo>
                  <a:lnTo>
                    <a:pt x="986" y="4221"/>
                  </a:lnTo>
                  <a:lnTo>
                    <a:pt x="1017" y="4232"/>
                  </a:lnTo>
                  <a:lnTo>
                    <a:pt x="1049" y="4244"/>
                  </a:lnTo>
                  <a:lnTo>
                    <a:pt x="1082" y="4255"/>
                  </a:lnTo>
                  <a:lnTo>
                    <a:pt x="1114" y="4264"/>
                  </a:lnTo>
                  <a:lnTo>
                    <a:pt x="1147" y="4271"/>
                  </a:lnTo>
                  <a:lnTo>
                    <a:pt x="1179" y="4277"/>
                  </a:lnTo>
                  <a:lnTo>
                    <a:pt x="1213" y="4281"/>
                  </a:lnTo>
                  <a:lnTo>
                    <a:pt x="1246" y="4284"/>
                  </a:lnTo>
                  <a:lnTo>
                    <a:pt x="1280" y="4287"/>
                  </a:lnTo>
                  <a:lnTo>
                    <a:pt x="1314" y="4287"/>
                  </a:lnTo>
                  <a:lnTo>
                    <a:pt x="1314" y="0"/>
                  </a:lnTo>
                  <a:close/>
                </a:path>
              </a:pathLst>
            </a:custGeom>
            <a:gradFill rotWithShape="0">
              <a:gsLst>
                <a:gs pos="0">
                  <a:srgbClr val="1F497D"/>
                </a:gs>
                <a:gs pos="100000">
                  <a:srgbClr val="1C3758"/>
                </a:gs>
              </a:gsLst>
              <a:lin ang="2700000" scaled="1"/>
            </a:gradFill>
            <a:ln w="9525">
              <a:noFill/>
              <a:miter lim="800000"/>
              <a:headEnd/>
              <a:tailEnd/>
            </a:ln>
          </p:spPr>
          <p:txBody>
            <a:bodyPr lIns="18288" tIns="18288" rIns="18288" bIns="18288" anchor="ctr" anchorCtr="1"/>
            <a:lstStyle/>
            <a:p>
              <a:pPr algn="ctr">
                <a:lnSpc>
                  <a:spcPct val="85000"/>
                </a:lnSpc>
                <a:spcBef>
                  <a:spcPct val="20000"/>
                </a:spcBef>
              </a:pPr>
              <a:endParaRPr lang="en-US" sz="1400" b="1">
                <a:solidFill>
                  <a:srgbClr val="FFFFFF"/>
                </a:solidFill>
                <a:latin typeface="Arial Narrow" pitchFamily="112" charset="0"/>
              </a:endParaRPr>
            </a:p>
          </p:txBody>
        </p:sp>
        <p:sp>
          <p:nvSpPr>
            <p:cNvPr id="67" name="Freeform 9"/>
            <p:cNvSpPr>
              <a:spLocks/>
            </p:cNvSpPr>
            <p:nvPr/>
          </p:nvSpPr>
          <p:spPr bwMode="auto">
            <a:xfrm>
              <a:off x="4572000" y="1066800"/>
              <a:ext cx="2196501" cy="4388908"/>
            </a:xfrm>
            <a:custGeom>
              <a:avLst/>
              <a:gdLst/>
              <a:ahLst/>
              <a:cxnLst>
                <a:cxn ang="0">
                  <a:pos x="0" y="0"/>
                </a:cxn>
                <a:cxn ang="0">
                  <a:pos x="0" y="4290"/>
                </a:cxn>
                <a:cxn ang="0">
                  <a:pos x="111" y="4287"/>
                </a:cxn>
                <a:cxn ang="0">
                  <a:pos x="274" y="4274"/>
                </a:cxn>
                <a:cxn ang="0">
                  <a:pos x="433" y="4247"/>
                </a:cxn>
                <a:cxn ang="0">
                  <a:pos x="587" y="4209"/>
                </a:cxn>
                <a:cxn ang="0">
                  <a:pos x="738" y="4160"/>
                </a:cxn>
                <a:cxn ang="0">
                  <a:pos x="883" y="4101"/>
                </a:cxn>
                <a:cxn ang="0">
                  <a:pos x="1024" y="4031"/>
                </a:cxn>
                <a:cxn ang="0">
                  <a:pos x="1157" y="3953"/>
                </a:cxn>
                <a:cxn ang="0">
                  <a:pos x="1284" y="3864"/>
                </a:cxn>
                <a:cxn ang="0">
                  <a:pos x="1404" y="3768"/>
                </a:cxn>
                <a:cxn ang="0">
                  <a:pos x="1518" y="3663"/>
                </a:cxn>
                <a:cxn ang="0">
                  <a:pos x="1623" y="3549"/>
                </a:cxn>
                <a:cxn ang="0">
                  <a:pos x="1719" y="3429"/>
                </a:cxn>
                <a:cxn ang="0">
                  <a:pos x="1808" y="3302"/>
                </a:cxn>
                <a:cxn ang="0">
                  <a:pos x="1888" y="3167"/>
                </a:cxn>
                <a:cxn ang="0">
                  <a:pos x="1956" y="3028"/>
                </a:cxn>
                <a:cxn ang="0">
                  <a:pos x="2016" y="2883"/>
                </a:cxn>
                <a:cxn ang="0">
                  <a:pos x="2065" y="2732"/>
                </a:cxn>
                <a:cxn ang="0">
                  <a:pos x="2102" y="2577"/>
                </a:cxn>
                <a:cxn ang="0">
                  <a:pos x="2129" y="2419"/>
                </a:cxn>
                <a:cxn ang="0">
                  <a:pos x="2144" y="2256"/>
                </a:cxn>
                <a:cxn ang="0">
                  <a:pos x="2147" y="2145"/>
                </a:cxn>
                <a:cxn ang="0">
                  <a:pos x="2139" y="1981"/>
                </a:cxn>
                <a:cxn ang="0">
                  <a:pos x="2122" y="1818"/>
                </a:cxn>
                <a:cxn ang="0">
                  <a:pos x="2090" y="1661"/>
                </a:cxn>
                <a:cxn ang="0">
                  <a:pos x="2049" y="1507"/>
                </a:cxn>
                <a:cxn ang="0">
                  <a:pos x="1997" y="1358"/>
                </a:cxn>
                <a:cxn ang="0">
                  <a:pos x="1935" y="1214"/>
                </a:cxn>
                <a:cxn ang="0">
                  <a:pos x="1861" y="1077"/>
                </a:cxn>
                <a:cxn ang="0">
                  <a:pos x="1780" y="945"/>
                </a:cxn>
                <a:cxn ang="0">
                  <a:pos x="1688" y="821"/>
                </a:cxn>
                <a:cxn ang="0">
                  <a:pos x="1589" y="703"/>
                </a:cxn>
                <a:cxn ang="0">
                  <a:pos x="1481" y="592"/>
                </a:cxn>
                <a:cxn ang="0">
                  <a:pos x="1366" y="489"/>
                </a:cxn>
                <a:cxn ang="0">
                  <a:pos x="1243" y="396"/>
                </a:cxn>
                <a:cxn ang="0">
                  <a:pos x="1113" y="310"/>
                </a:cxn>
                <a:cxn ang="0">
                  <a:pos x="978" y="235"/>
                </a:cxn>
                <a:cxn ang="0">
                  <a:pos x="836" y="168"/>
                </a:cxn>
                <a:cxn ang="0">
                  <a:pos x="689" y="112"/>
                </a:cxn>
                <a:cxn ang="0">
                  <a:pos x="537" y="68"/>
                </a:cxn>
                <a:cxn ang="0">
                  <a:pos x="380" y="34"/>
                </a:cxn>
                <a:cxn ang="0">
                  <a:pos x="220" y="12"/>
                </a:cxn>
                <a:cxn ang="0">
                  <a:pos x="56" y="0"/>
                </a:cxn>
              </a:cxnLst>
              <a:rect l="0" t="0" r="r" b="b"/>
              <a:pathLst>
                <a:path w="2147" h="4290">
                  <a:moveTo>
                    <a:pt x="0" y="0"/>
                  </a:moveTo>
                  <a:lnTo>
                    <a:pt x="0" y="0"/>
                  </a:lnTo>
                  <a:lnTo>
                    <a:pt x="0" y="0"/>
                  </a:lnTo>
                  <a:lnTo>
                    <a:pt x="0" y="4290"/>
                  </a:lnTo>
                  <a:lnTo>
                    <a:pt x="0" y="4290"/>
                  </a:lnTo>
                  <a:lnTo>
                    <a:pt x="0" y="4290"/>
                  </a:lnTo>
                  <a:lnTo>
                    <a:pt x="0" y="4290"/>
                  </a:lnTo>
                  <a:lnTo>
                    <a:pt x="56" y="4290"/>
                  </a:lnTo>
                  <a:lnTo>
                    <a:pt x="111" y="4287"/>
                  </a:lnTo>
                  <a:lnTo>
                    <a:pt x="166" y="4284"/>
                  </a:lnTo>
                  <a:lnTo>
                    <a:pt x="220" y="4280"/>
                  </a:lnTo>
                  <a:lnTo>
                    <a:pt x="274" y="4274"/>
                  </a:lnTo>
                  <a:lnTo>
                    <a:pt x="327" y="4267"/>
                  </a:lnTo>
                  <a:lnTo>
                    <a:pt x="380" y="4258"/>
                  </a:lnTo>
                  <a:lnTo>
                    <a:pt x="433" y="4247"/>
                  </a:lnTo>
                  <a:lnTo>
                    <a:pt x="485" y="4235"/>
                  </a:lnTo>
                  <a:lnTo>
                    <a:pt x="537" y="4224"/>
                  </a:lnTo>
                  <a:lnTo>
                    <a:pt x="587" y="4209"/>
                  </a:lnTo>
                  <a:lnTo>
                    <a:pt x="639" y="4194"/>
                  </a:lnTo>
                  <a:lnTo>
                    <a:pt x="689" y="4178"/>
                  </a:lnTo>
                  <a:lnTo>
                    <a:pt x="738" y="4160"/>
                  </a:lnTo>
                  <a:lnTo>
                    <a:pt x="787" y="4142"/>
                  </a:lnTo>
                  <a:lnTo>
                    <a:pt x="836" y="4122"/>
                  </a:lnTo>
                  <a:lnTo>
                    <a:pt x="883" y="4101"/>
                  </a:lnTo>
                  <a:lnTo>
                    <a:pt x="931" y="4079"/>
                  </a:lnTo>
                  <a:lnTo>
                    <a:pt x="978" y="4056"/>
                  </a:lnTo>
                  <a:lnTo>
                    <a:pt x="1024" y="4031"/>
                  </a:lnTo>
                  <a:lnTo>
                    <a:pt x="1068" y="4006"/>
                  </a:lnTo>
                  <a:lnTo>
                    <a:pt x="1113" y="3980"/>
                  </a:lnTo>
                  <a:lnTo>
                    <a:pt x="1157" y="3953"/>
                  </a:lnTo>
                  <a:lnTo>
                    <a:pt x="1200" y="3925"/>
                  </a:lnTo>
                  <a:lnTo>
                    <a:pt x="1243" y="3895"/>
                  </a:lnTo>
                  <a:lnTo>
                    <a:pt x="1284" y="3864"/>
                  </a:lnTo>
                  <a:lnTo>
                    <a:pt x="1326" y="3833"/>
                  </a:lnTo>
                  <a:lnTo>
                    <a:pt x="1366" y="3801"/>
                  </a:lnTo>
                  <a:lnTo>
                    <a:pt x="1404" y="3768"/>
                  </a:lnTo>
                  <a:lnTo>
                    <a:pt x="1442" y="3734"/>
                  </a:lnTo>
                  <a:lnTo>
                    <a:pt x="1481" y="3698"/>
                  </a:lnTo>
                  <a:lnTo>
                    <a:pt x="1518" y="3663"/>
                  </a:lnTo>
                  <a:lnTo>
                    <a:pt x="1553" y="3626"/>
                  </a:lnTo>
                  <a:lnTo>
                    <a:pt x="1589" y="3587"/>
                  </a:lnTo>
                  <a:lnTo>
                    <a:pt x="1623" y="3549"/>
                  </a:lnTo>
                  <a:lnTo>
                    <a:pt x="1656" y="3511"/>
                  </a:lnTo>
                  <a:lnTo>
                    <a:pt x="1688" y="3471"/>
                  </a:lnTo>
                  <a:lnTo>
                    <a:pt x="1719" y="3429"/>
                  </a:lnTo>
                  <a:lnTo>
                    <a:pt x="1750" y="3388"/>
                  </a:lnTo>
                  <a:lnTo>
                    <a:pt x="1780" y="3345"/>
                  </a:lnTo>
                  <a:lnTo>
                    <a:pt x="1808" y="3302"/>
                  </a:lnTo>
                  <a:lnTo>
                    <a:pt x="1836" y="3258"/>
                  </a:lnTo>
                  <a:lnTo>
                    <a:pt x="1861" y="3213"/>
                  </a:lnTo>
                  <a:lnTo>
                    <a:pt x="1888" y="3167"/>
                  </a:lnTo>
                  <a:lnTo>
                    <a:pt x="1911" y="3121"/>
                  </a:lnTo>
                  <a:lnTo>
                    <a:pt x="1935" y="3076"/>
                  </a:lnTo>
                  <a:lnTo>
                    <a:pt x="1956" y="3028"/>
                  </a:lnTo>
                  <a:lnTo>
                    <a:pt x="1978" y="2981"/>
                  </a:lnTo>
                  <a:lnTo>
                    <a:pt x="1997" y="2932"/>
                  </a:lnTo>
                  <a:lnTo>
                    <a:pt x="2016" y="2883"/>
                  </a:lnTo>
                  <a:lnTo>
                    <a:pt x="2033" y="2833"/>
                  </a:lnTo>
                  <a:lnTo>
                    <a:pt x="2049" y="2783"/>
                  </a:lnTo>
                  <a:lnTo>
                    <a:pt x="2065" y="2732"/>
                  </a:lnTo>
                  <a:lnTo>
                    <a:pt x="2079" y="2682"/>
                  </a:lnTo>
                  <a:lnTo>
                    <a:pt x="2090" y="2630"/>
                  </a:lnTo>
                  <a:lnTo>
                    <a:pt x="2102" y="2577"/>
                  </a:lnTo>
                  <a:lnTo>
                    <a:pt x="2113" y="2525"/>
                  </a:lnTo>
                  <a:lnTo>
                    <a:pt x="2122" y="2472"/>
                  </a:lnTo>
                  <a:lnTo>
                    <a:pt x="2129" y="2419"/>
                  </a:lnTo>
                  <a:lnTo>
                    <a:pt x="2135" y="2364"/>
                  </a:lnTo>
                  <a:lnTo>
                    <a:pt x="2139" y="2311"/>
                  </a:lnTo>
                  <a:lnTo>
                    <a:pt x="2144" y="2256"/>
                  </a:lnTo>
                  <a:lnTo>
                    <a:pt x="2145" y="2201"/>
                  </a:lnTo>
                  <a:lnTo>
                    <a:pt x="2147" y="2145"/>
                  </a:lnTo>
                  <a:lnTo>
                    <a:pt x="2147" y="2145"/>
                  </a:lnTo>
                  <a:lnTo>
                    <a:pt x="2145" y="2090"/>
                  </a:lnTo>
                  <a:lnTo>
                    <a:pt x="2144" y="2036"/>
                  </a:lnTo>
                  <a:lnTo>
                    <a:pt x="2139" y="1981"/>
                  </a:lnTo>
                  <a:lnTo>
                    <a:pt x="2135" y="1926"/>
                  </a:lnTo>
                  <a:lnTo>
                    <a:pt x="2129" y="1873"/>
                  </a:lnTo>
                  <a:lnTo>
                    <a:pt x="2122" y="1818"/>
                  </a:lnTo>
                  <a:lnTo>
                    <a:pt x="2113" y="1765"/>
                  </a:lnTo>
                  <a:lnTo>
                    <a:pt x="2102" y="1713"/>
                  </a:lnTo>
                  <a:lnTo>
                    <a:pt x="2090" y="1661"/>
                  </a:lnTo>
                  <a:lnTo>
                    <a:pt x="2079" y="1609"/>
                  </a:lnTo>
                  <a:lnTo>
                    <a:pt x="2065" y="1558"/>
                  </a:lnTo>
                  <a:lnTo>
                    <a:pt x="2049" y="1507"/>
                  </a:lnTo>
                  <a:lnTo>
                    <a:pt x="2033" y="1457"/>
                  </a:lnTo>
                  <a:lnTo>
                    <a:pt x="2016" y="1408"/>
                  </a:lnTo>
                  <a:lnTo>
                    <a:pt x="1997" y="1358"/>
                  </a:lnTo>
                  <a:lnTo>
                    <a:pt x="1978" y="1311"/>
                  </a:lnTo>
                  <a:lnTo>
                    <a:pt x="1956" y="1262"/>
                  </a:lnTo>
                  <a:lnTo>
                    <a:pt x="1935" y="1214"/>
                  </a:lnTo>
                  <a:lnTo>
                    <a:pt x="1911" y="1169"/>
                  </a:lnTo>
                  <a:lnTo>
                    <a:pt x="1888" y="1123"/>
                  </a:lnTo>
                  <a:lnTo>
                    <a:pt x="1861" y="1077"/>
                  </a:lnTo>
                  <a:lnTo>
                    <a:pt x="1836" y="1032"/>
                  </a:lnTo>
                  <a:lnTo>
                    <a:pt x="1808" y="990"/>
                  </a:lnTo>
                  <a:lnTo>
                    <a:pt x="1780" y="945"/>
                  </a:lnTo>
                  <a:lnTo>
                    <a:pt x="1750" y="904"/>
                  </a:lnTo>
                  <a:lnTo>
                    <a:pt x="1719" y="862"/>
                  </a:lnTo>
                  <a:lnTo>
                    <a:pt x="1688" y="821"/>
                  </a:lnTo>
                  <a:lnTo>
                    <a:pt x="1656" y="781"/>
                  </a:lnTo>
                  <a:lnTo>
                    <a:pt x="1623" y="741"/>
                  </a:lnTo>
                  <a:lnTo>
                    <a:pt x="1589" y="703"/>
                  </a:lnTo>
                  <a:lnTo>
                    <a:pt x="1553" y="666"/>
                  </a:lnTo>
                  <a:lnTo>
                    <a:pt x="1518" y="629"/>
                  </a:lnTo>
                  <a:lnTo>
                    <a:pt x="1481" y="592"/>
                  </a:lnTo>
                  <a:lnTo>
                    <a:pt x="1442" y="558"/>
                  </a:lnTo>
                  <a:lnTo>
                    <a:pt x="1404" y="524"/>
                  </a:lnTo>
                  <a:lnTo>
                    <a:pt x="1366" y="489"/>
                  </a:lnTo>
                  <a:lnTo>
                    <a:pt x="1326" y="457"/>
                  </a:lnTo>
                  <a:lnTo>
                    <a:pt x="1284" y="426"/>
                  </a:lnTo>
                  <a:lnTo>
                    <a:pt x="1243" y="396"/>
                  </a:lnTo>
                  <a:lnTo>
                    <a:pt x="1200" y="367"/>
                  </a:lnTo>
                  <a:lnTo>
                    <a:pt x="1157" y="337"/>
                  </a:lnTo>
                  <a:lnTo>
                    <a:pt x="1113" y="310"/>
                  </a:lnTo>
                  <a:lnTo>
                    <a:pt x="1068" y="284"/>
                  </a:lnTo>
                  <a:lnTo>
                    <a:pt x="1024" y="259"/>
                  </a:lnTo>
                  <a:lnTo>
                    <a:pt x="978" y="235"/>
                  </a:lnTo>
                  <a:lnTo>
                    <a:pt x="931" y="211"/>
                  </a:lnTo>
                  <a:lnTo>
                    <a:pt x="883" y="189"/>
                  </a:lnTo>
                  <a:lnTo>
                    <a:pt x="836" y="168"/>
                  </a:lnTo>
                  <a:lnTo>
                    <a:pt x="787" y="149"/>
                  </a:lnTo>
                  <a:lnTo>
                    <a:pt x="738" y="130"/>
                  </a:lnTo>
                  <a:lnTo>
                    <a:pt x="689" y="112"/>
                  </a:lnTo>
                  <a:lnTo>
                    <a:pt x="639" y="96"/>
                  </a:lnTo>
                  <a:lnTo>
                    <a:pt x="587" y="81"/>
                  </a:lnTo>
                  <a:lnTo>
                    <a:pt x="537" y="68"/>
                  </a:lnTo>
                  <a:lnTo>
                    <a:pt x="485" y="55"/>
                  </a:lnTo>
                  <a:lnTo>
                    <a:pt x="433" y="43"/>
                  </a:lnTo>
                  <a:lnTo>
                    <a:pt x="380" y="34"/>
                  </a:lnTo>
                  <a:lnTo>
                    <a:pt x="327" y="25"/>
                  </a:lnTo>
                  <a:lnTo>
                    <a:pt x="274" y="18"/>
                  </a:lnTo>
                  <a:lnTo>
                    <a:pt x="220" y="12"/>
                  </a:lnTo>
                  <a:lnTo>
                    <a:pt x="166" y="6"/>
                  </a:lnTo>
                  <a:lnTo>
                    <a:pt x="111" y="3"/>
                  </a:lnTo>
                  <a:lnTo>
                    <a:pt x="56" y="0"/>
                  </a:lnTo>
                  <a:lnTo>
                    <a:pt x="0" y="0"/>
                  </a:lnTo>
                  <a:lnTo>
                    <a:pt x="0" y="0"/>
                  </a:lnTo>
                  <a:close/>
                </a:path>
              </a:pathLst>
            </a:custGeom>
            <a:gradFill rotWithShape="0">
              <a:gsLst>
                <a:gs pos="0">
                  <a:srgbClr val="30639C"/>
                </a:gs>
                <a:gs pos="100000">
                  <a:srgbClr val="29507F"/>
                </a:gs>
              </a:gsLst>
              <a:lin ang="2700000" scaled="1"/>
            </a:gradFill>
            <a:ln w="9525">
              <a:noFill/>
              <a:miter lim="800000"/>
              <a:headEnd/>
              <a:tailEnd/>
            </a:ln>
          </p:spPr>
          <p:txBody>
            <a:bodyPr lIns="18288" tIns="18288" rIns="18288" bIns="18288" anchor="ctr" anchorCtr="1"/>
            <a:lstStyle/>
            <a:p>
              <a:pPr algn="ctr">
                <a:lnSpc>
                  <a:spcPct val="85000"/>
                </a:lnSpc>
                <a:spcBef>
                  <a:spcPct val="20000"/>
                </a:spcBef>
              </a:pPr>
              <a:endParaRPr lang="en-US" sz="1400" b="1">
                <a:solidFill>
                  <a:srgbClr val="FFFFFF"/>
                </a:solidFill>
                <a:latin typeface="Arial Narrow" pitchFamily="112" charset="0"/>
              </a:endParaRPr>
            </a:p>
          </p:txBody>
        </p:sp>
      </p:grpSp>
      <p:grpSp>
        <p:nvGrpSpPr>
          <p:cNvPr id="68" name="Group 30"/>
          <p:cNvGrpSpPr/>
          <p:nvPr/>
        </p:nvGrpSpPr>
        <p:grpSpPr>
          <a:xfrm>
            <a:off x="2316618" y="3760924"/>
            <a:ext cx="340846" cy="472470"/>
            <a:chOff x="3829362" y="1753581"/>
            <a:chExt cx="2173053" cy="3007644"/>
          </a:xfrm>
        </p:grpSpPr>
        <p:sp>
          <p:nvSpPr>
            <p:cNvPr id="69" name="Freeform 15"/>
            <p:cNvSpPr>
              <a:spLocks/>
            </p:cNvSpPr>
            <p:nvPr/>
          </p:nvSpPr>
          <p:spPr bwMode="auto">
            <a:xfrm>
              <a:off x="3829362" y="1753581"/>
              <a:ext cx="745418" cy="3007644"/>
            </a:xfrm>
            <a:custGeom>
              <a:avLst/>
              <a:gdLst/>
              <a:ahLst/>
              <a:cxnLst>
                <a:cxn ang="0">
                  <a:pos x="861" y="0"/>
                </a:cxn>
                <a:cxn ang="0">
                  <a:pos x="817" y="3"/>
                </a:cxn>
                <a:cxn ang="0">
                  <a:pos x="773" y="9"/>
                </a:cxn>
                <a:cxn ang="0">
                  <a:pos x="730" y="20"/>
                </a:cxn>
                <a:cxn ang="0">
                  <a:pos x="688" y="35"/>
                </a:cxn>
                <a:cxn ang="0">
                  <a:pos x="646" y="55"/>
                </a:cxn>
                <a:cxn ang="0">
                  <a:pos x="605" y="79"/>
                </a:cxn>
                <a:cxn ang="0">
                  <a:pos x="565" y="105"/>
                </a:cxn>
                <a:cxn ang="0">
                  <a:pos x="526" y="137"/>
                </a:cxn>
                <a:cxn ang="0">
                  <a:pos x="488" y="172"/>
                </a:cxn>
                <a:cxn ang="0">
                  <a:pos x="451" y="210"/>
                </a:cxn>
                <a:cxn ang="0">
                  <a:pos x="415" y="252"/>
                </a:cxn>
                <a:cxn ang="0">
                  <a:pos x="346" y="345"/>
                </a:cxn>
                <a:cxn ang="0">
                  <a:pos x="283" y="452"/>
                </a:cxn>
                <a:cxn ang="0">
                  <a:pos x="224" y="569"/>
                </a:cxn>
                <a:cxn ang="0">
                  <a:pos x="171" y="699"/>
                </a:cxn>
                <a:cxn ang="0">
                  <a:pos x="125" y="837"/>
                </a:cxn>
                <a:cxn ang="0">
                  <a:pos x="86" y="985"/>
                </a:cxn>
                <a:cxn ang="0">
                  <a:pos x="53" y="1140"/>
                </a:cxn>
                <a:cxn ang="0">
                  <a:pos x="28" y="1303"/>
                </a:cxn>
                <a:cxn ang="0">
                  <a:pos x="10" y="1472"/>
                </a:cxn>
                <a:cxn ang="0">
                  <a:pos x="2" y="1648"/>
                </a:cxn>
                <a:cxn ang="0">
                  <a:pos x="0" y="1737"/>
                </a:cxn>
                <a:cxn ang="0">
                  <a:pos x="5" y="1915"/>
                </a:cxn>
                <a:cxn ang="0">
                  <a:pos x="18" y="2087"/>
                </a:cxn>
                <a:cxn ang="0">
                  <a:pos x="39" y="2254"/>
                </a:cxn>
                <a:cxn ang="0">
                  <a:pos x="68" y="2413"/>
                </a:cxn>
                <a:cxn ang="0">
                  <a:pos x="104" y="2565"/>
                </a:cxn>
                <a:cxn ang="0">
                  <a:pos x="147" y="2709"/>
                </a:cxn>
                <a:cxn ang="0">
                  <a:pos x="197" y="2842"/>
                </a:cxn>
                <a:cxn ang="0">
                  <a:pos x="252" y="2966"/>
                </a:cxn>
                <a:cxn ang="0">
                  <a:pos x="314" y="3077"/>
                </a:cxn>
                <a:cxn ang="0">
                  <a:pos x="380" y="3178"/>
                </a:cxn>
                <a:cxn ang="0">
                  <a:pos x="433" y="3244"/>
                </a:cxn>
                <a:cxn ang="0">
                  <a:pos x="469" y="3284"/>
                </a:cxn>
                <a:cxn ang="0">
                  <a:pos x="507" y="3321"/>
                </a:cxn>
                <a:cxn ang="0">
                  <a:pos x="546" y="3353"/>
                </a:cxn>
                <a:cxn ang="0">
                  <a:pos x="585" y="3382"/>
                </a:cxn>
                <a:cxn ang="0">
                  <a:pos x="625" y="3408"/>
                </a:cxn>
                <a:cxn ang="0">
                  <a:pos x="666" y="3430"/>
                </a:cxn>
                <a:cxn ang="0">
                  <a:pos x="709" y="3447"/>
                </a:cxn>
                <a:cxn ang="0">
                  <a:pos x="751" y="3460"/>
                </a:cxn>
                <a:cxn ang="0">
                  <a:pos x="795" y="3469"/>
                </a:cxn>
                <a:cxn ang="0">
                  <a:pos x="839" y="3474"/>
                </a:cxn>
                <a:cxn ang="0">
                  <a:pos x="861" y="0"/>
                </a:cxn>
              </a:cxnLst>
              <a:rect l="0" t="0" r="r" b="b"/>
              <a:pathLst>
                <a:path w="861" h="3474">
                  <a:moveTo>
                    <a:pt x="861" y="0"/>
                  </a:moveTo>
                  <a:lnTo>
                    <a:pt x="861" y="0"/>
                  </a:lnTo>
                  <a:lnTo>
                    <a:pt x="839" y="1"/>
                  </a:lnTo>
                  <a:lnTo>
                    <a:pt x="817" y="3"/>
                  </a:lnTo>
                  <a:lnTo>
                    <a:pt x="795" y="5"/>
                  </a:lnTo>
                  <a:lnTo>
                    <a:pt x="773" y="9"/>
                  </a:lnTo>
                  <a:lnTo>
                    <a:pt x="751" y="14"/>
                  </a:lnTo>
                  <a:lnTo>
                    <a:pt x="730" y="20"/>
                  </a:lnTo>
                  <a:lnTo>
                    <a:pt x="709" y="28"/>
                  </a:lnTo>
                  <a:lnTo>
                    <a:pt x="688" y="35"/>
                  </a:lnTo>
                  <a:lnTo>
                    <a:pt x="666" y="45"/>
                  </a:lnTo>
                  <a:lnTo>
                    <a:pt x="646" y="55"/>
                  </a:lnTo>
                  <a:lnTo>
                    <a:pt x="625" y="67"/>
                  </a:lnTo>
                  <a:lnTo>
                    <a:pt x="605" y="79"/>
                  </a:lnTo>
                  <a:lnTo>
                    <a:pt x="585" y="92"/>
                  </a:lnTo>
                  <a:lnTo>
                    <a:pt x="565" y="105"/>
                  </a:lnTo>
                  <a:lnTo>
                    <a:pt x="546" y="121"/>
                  </a:lnTo>
                  <a:lnTo>
                    <a:pt x="526" y="137"/>
                  </a:lnTo>
                  <a:lnTo>
                    <a:pt x="507" y="154"/>
                  </a:lnTo>
                  <a:lnTo>
                    <a:pt x="488" y="172"/>
                  </a:lnTo>
                  <a:lnTo>
                    <a:pt x="469" y="191"/>
                  </a:lnTo>
                  <a:lnTo>
                    <a:pt x="451" y="210"/>
                  </a:lnTo>
                  <a:lnTo>
                    <a:pt x="433" y="231"/>
                  </a:lnTo>
                  <a:lnTo>
                    <a:pt x="415" y="252"/>
                  </a:lnTo>
                  <a:lnTo>
                    <a:pt x="380" y="297"/>
                  </a:lnTo>
                  <a:lnTo>
                    <a:pt x="346" y="345"/>
                  </a:lnTo>
                  <a:lnTo>
                    <a:pt x="314" y="398"/>
                  </a:lnTo>
                  <a:lnTo>
                    <a:pt x="283" y="452"/>
                  </a:lnTo>
                  <a:lnTo>
                    <a:pt x="252" y="509"/>
                  </a:lnTo>
                  <a:lnTo>
                    <a:pt x="224" y="569"/>
                  </a:lnTo>
                  <a:lnTo>
                    <a:pt x="197" y="632"/>
                  </a:lnTo>
                  <a:lnTo>
                    <a:pt x="171" y="699"/>
                  </a:lnTo>
                  <a:lnTo>
                    <a:pt x="147" y="766"/>
                  </a:lnTo>
                  <a:lnTo>
                    <a:pt x="125" y="837"/>
                  </a:lnTo>
                  <a:lnTo>
                    <a:pt x="104" y="909"/>
                  </a:lnTo>
                  <a:lnTo>
                    <a:pt x="86" y="985"/>
                  </a:lnTo>
                  <a:lnTo>
                    <a:pt x="68" y="1061"/>
                  </a:lnTo>
                  <a:lnTo>
                    <a:pt x="53" y="1140"/>
                  </a:lnTo>
                  <a:lnTo>
                    <a:pt x="39" y="1220"/>
                  </a:lnTo>
                  <a:lnTo>
                    <a:pt x="28" y="1303"/>
                  </a:lnTo>
                  <a:lnTo>
                    <a:pt x="18" y="1387"/>
                  </a:lnTo>
                  <a:lnTo>
                    <a:pt x="10" y="1472"/>
                  </a:lnTo>
                  <a:lnTo>
                    <a:pt x="5" y="1560"/>
                  </a:lnTo>
                  <a:lnTo>
                    <a:pt x="2" y="1648"/>
                  </a:lnTo>
                  <a:lnTo>
                    <a:pt x="0" y="1737"/>
                  </a:lnTo>
                  <a:lnTo>
                    <a:pt x="0" y="1737"/>
                  </a:lnTo>
                  <a:lnTo>
                    <a:pt x="2" y="1827"/>
                  </a:lnTo>
                  <a:lnTo>
                    <a:pt x="5" y="1915"/>
                  </a:lnTo>
                  <a:lnTo>
                    <a:pt x="10" y="2002"/>
                  </a:lnTo>
                  <a:lnTo>
                    <a:pt x="18" y="2087"/>
                  </a:lnTo>
                  <a:lnTo>
                    <a:pt x="28" y="2171"/>
                  </a:lnTo>
                  <a:lnTo>
                    <a:pt x="39" y="2254"/>
                  </a:lnTo>
                  <a:lnTo>
                    <a:pt x="53" y="2334"/>
                  </a:lnTo>
                  <a:lnTo>
                    <a:pt x="68" y="2413"/>
                  </a:lnTo>
                  <a:lnTo>
                    <a:pt x="86" y="2491"/>
                  </a:lnTo>
                  <a:lnTo>
                    <a:pt x="104" y="2565"/>
                  </a:lnTo>
                  <a:lnTo>
                    <a:pt x="125" y="2637"/>
                  </a:lnTo>
                  <a:lnTo>
                    <a:pt x="147" y="2709"/>
                  </a:lnTo>
                  <a:lnTo>
                    <a:pt x="171" y="2776"/>
                  </a:lnTo>
                  <a:lnTo>
                    <a:pt x="197" y="2842"/>
                  </a:lnTo>
                  <a:lnTo>
                    <a:pt x="224" y="2906"/>
                  </a:lnTo>
                  <a:lnTo>
                    <a:pt x="252" y="2966"/>
                  </a:lnTo>
                  <a:lnTo>
                    <a:pt x="283" y="3022"/>
                  </a:lnTo>
                  <a:lnTo>
                    <a:pt x="314" y="3077"/>
                  </a:lnTo>
                  <a:lnTo>
                    <a:pt x="346" y="3129"/>
                  </a:lnTo>
                  <a:lnTo>
                    <a:pt x="380" y="3178"/>
                  </a:lnTo>
                  <a:lnTo>
                    <a:pt x="415" y="3223"/>
                  </a:lnTo>
                  <a:lnTo>
                    <a:pt x="433" y="3244"/>
                  </a:lnTo>
                  <a:lnTo>
                    <a:pt x="451" y="3264"/>
                  </a:lnTo>
                  <a:lnTo>
                    <a:pt x="469" y="3284"/>
                  </a:lnTo>
                  <a:lnTo>
                    <a:pt x="488" y="3303"/>
                  </a:lnTo>
                  <a:lnTo>
                    <a:pt x="507" y="3321"/>
                  </a:lnTo>
                  <a:lnTo>
                    <a:pt x="526" y="3337"/>
                  </a:lnTo>
                  <a:lnTo>
                    <a:pt x="546" y="3353"/>
                  </a:lnTo>
                  <a:lnTo>
                    <a:pt x="565" y="3368"/>
                  </a:lnTo>
                  <a:lnTo>
                    <a:pt x="585" y="3382"/>
                  </a:lnTo>
                  <a:lnTo>
                    <a:pt x="605" y="3396"/>
                  </a:lnTo>
                  <a:lnTo>
                    <a:pt x="625" y="3408"/>
                  </a:lnTo>
                  <a:lnTo>
                    <a:pt x="646" y="3420"/>
                  </a:lnTo>
                  <a:lnTo>
                    <a:pt x="666" y="3430"/>
                  </a:lnTo>
                  <a:lnTo>
                    <a:pt x="688" y="3439"/>
                  </a:lnTo>
                  <a:lnTo>
                    <a:pt x="709" y="3447"/>
                  </a:lnTo>
                  <a:lnTo>
                    <a:pt x="730" y="3454"/>
                  </a:lnTo>
                  <a:lnTo>
                    <a:pt x="751" y="3460"/>
                  </a:lnTo>
                  <a:lnTo>
                    <a:pt x="773" y="3465"/>
                  </a:lnTo>
                  <a:lnTo>
                    <a:pt x="795" y="3469"/>
                  </a:lnTo>
                  <a:lnTo>
                    <a:pt x="817" y="3471"/>
                  </a:lnTo>
                  <a:lnTo>
                    <a:pt x="839" y="3474"/>
                  </a:lnTo>
                  <a:lnTo>
                    <a:pt x="861" y="3474"/>
                  </a:lnTo>
                  <a:lnTo>
                    <a:pt x="861" y="0"/>
                  </a:lnTo>
                  <a:close/>
                </a:path>
              </a:pathLst>
            </a:custGeom>
            <a:gradFill rotWithShape="0">
              <a:gsLst>
                <a:gs pos="0">
                  <a:srgbClr val="5E7DB6"/>
                </a:gs>
                <a:gs pos="100000">
                  <a:srgbClr val="264B78"/>
                </a:gs>
              </a:gsLst>
              <a:lin ang="2700000" scaled="1"/>
            </a:gradFill>
            <a:ln w="9525">
              <a:noFill/>
              <a:miter lim="800000"/>
              <a:headEnd/>
              <a:tailEnd/>
            </a:ln>
          </p:spPr>
          <p:txBody>
            <a:bodyPr lIns="18288" tIns="18288" rIns="18288" bIns="18288" anchor="ctr" anchorCtr="1"/>
            <a:lstStyle/>
            <a:p>
              <a:pPr algn="ctr">
                <a:lnSpc>
                  <a:spcPct val="85000"/>
                </a:lnSpc>
                <a:spcBef>
                  <a:spcPct val="20000"/>
                </a:spcBef>
              </a:pPr>
              <a:endParaRPr lang="en-US" sz="1400" b="1">
                <a:solidFill>
                  <a:srgbClr val="FFFFFF"/>
                </a:solidFill>
                <a:latin typeface="Arial Narrow" pitchFamily="112" charset="0"/>
              </a:endParaRPr>
            </a:p>
          </p:txBody>
        </p:sp>
        <p:sp>
          <p:nvSpPr>
            <p:cNvPr id="70" name="Freeform 16"/>
            <p:cNvSpPr>
              <a:spLocks/>
            </p:cNvSpPr>
            <p:nvPr/>
          </p:nvSpPr>
          <p:spPr bwMode="auto">
            <a:xfrm>
              <a:off x="4574780" y="1753581"/>
              <a:ext cx="1427635" cy="3007644"/>
            </a:xfrm>
            <a:custGeom>
              <a:avLst/>
              <a:gdLst/>
              <a:ahLst/>
              <a:cxnLst>
                <a:cxn ang="0">
                  <a:pos x="0" y="0"/>
                </a:cxn>
                <a:cxn ang="0">
                  <a:pos x="1" y="3474"/>
                </a:cxn>
                <a:cxn ang="0">
                  <a:pos x="85" y="3472"/>
                </a:cxn>
                <a:cxn ang="0">
                  <a:pos x="210" y="3460"/>
                </a:cxn>
                <a:cxn ang="0">
                  <a:pos x="333" y="3439"/>
                </a:cxn>
                <a:cxn ang="0">
                  <a:pos x="451" y="3408"/>
                </a:cxn>
                <a:cxn ang="0">
                  <a:pos x="568" y="3368"/>
                </a:cxn>
                <a:cxn ang="0">
                  <a:pos x="678" y="3321"/>
                </a:cxn>
                <a:cxn ang="0">
                  <a:pos x="786" y="3264"/>
                </a:cxn>
                <a:cxn ang="0">
                  <a:pos x="889" y="3200"/>
                </a:cxn>
                <a:cxn ang="0">
                  <a:pos x="986" y="3129"/>
                </a:cxn>
                <a:cxn ang="0">
                  <a:pos x="1079" y="3051"/>
                </a:cxn>
                <a:cxn ang="0">
                  <a:pos x="1166" y="2966"/>
                </a:cxn>
                <a:cxn ang="0">
                  <a:pos x="1246" y="2874"/>
                </a:cxn>
                <a:cxn ang="0">
                  <a:pos x="1321" y="2776"/>
                </a:cxn>
                <a:cxn ang="0">
                  <a:pos x="1389" y="2674"/>
                </a:cxn>
                <a:cxn ang="0">
                  <a:pos x="1449" y="2566"/>
                </a:cxn>
                <a:cxn ang="0">
                  <a:pos x="1502" y="2452"/>
                </a:cxn>
                <a:cxn ang="0">
                  <a:pos x="1548" y="2335"/>
                </a:cxn>
                <a:cxn ang="0">
                  <a:pos x="1586" y="2212"/>
                </a:cxn>
                <a:cxn ang="0">
                  <a:pos x="1615" y="2087"/>
                </a:cxn>
                <a:cxn ang="0">
                  <a:pos x="1635" y="1959"/>
                </a:cxn>
                <a:cxn ang="0">
                  <a:pos x="1646" y="1827"/>
                </a:cxn>
                <a:cxn ang="0">
                  <a:pos x="1649" y="1737"/>
                </a:cxn>
                <a:cxn ang="0">
                  <a:pos x="1643" y="1604"/>
                </a:cxn>
                <a:cxn ang="0">
                  <a:pos x="1628" y="1472"/>
                </a:cxn>
                <a:cxn ang="0">
                  <a:pos x="1606" y="1344"/>
                </a:cxn>
                <a:cxn ang="0">
                  <a:pos x="1573" y="1220"/>
                </a:cxn>
                <a:cxn ang="0">
                  <a:pos x="1533" y="1100"/>
                </a:cxn>
                <a:cxn ang="0">
                  <a:pos x="1485" y="985"/>
                </a:cxn>
                <a:cxn ang="0">
                  <a:pos x="1429" y="873"/>
                </a:cxn>
                <a:cxn ang="0">
                  <a:pos x="1366" y="766"/>
                </a:cxn>
                <a:cxn ang="0">
                  <a:pos x="1296" y="665"/>
                </a:cxn>
                <a:cxn ang="0">
                  <a:pos x="1220" y="569"/>
                </a:cxn>
                <a:cxn ang="0">
                  <a:pos x="1137" y="480"/>
                </a:cxn>
                <a:cxn ang="0">
                  <a:pos x="1048" y="396"/>
                </a:cxn>
                <a:cxn ang="0">
                  <a:pos x="954" y="321"/>
                </a:cxn>
                <a:cxn ang="0">
                  <a:pos x="855" y="252"/>
                </a:cxn>
                <a:cxn ang="0">
                  <a:pos x="751" y="191"/>
                </a:cxn>
                <a:cxn ang="0">
                  <a:pos x="642" y="137"/>
                </a:cxn>
                <a:cxn ang="0">
                  <a:pos x="529" y="92"/>
                </a:cxn>
                <a:cxn ang="0">
                  <a:pos x="412" y="55"/>
                </a:cxn>
                <a:cxn ang="0">
                  <a:pos x="292" y="28"/>
                </a:cxn>
                <a:cxn ang="0">
                  <a:pos x="169" y="9"/>
                </a:cxn>
                <a:cxn ang="0">
                  <a:pos x="43" y="0"/>
                </a:cxn>
              </a:cxnLst>
              <a:rect l="0" t="0" r="r" b="b"/>
              <a:pathLst>
                <a:path w="1649" h="3474">
                  <a:moveTo>
                    <a:pt x="1" y="0"/>
                  </a:moveTo>
                  <a:lnTo>
                    <a:pt x="1" y="0"/>
                  </a:lnTo>
                  <a:lnTo>
                    <a:pt x="0" y="0"/>
                  </a:lnTo>
                  <a:lnTo>
                    <a:pt x="0" y="3474"/>
                  </a:lnTo>
                  <a:lnTo>
                    <a:pt x="0" y="3474"/>
                  </a:lnTo>
                  <a:lnTo>
                    <a:pt x="1" y="3474"/>
                  </a:lnTo>
                  <a:lnTo>
                    <a:pt x="1" y="3474"/>
                  </a:lnTo>
                  <a:lnTo>
                    <a:pt x="43" y="3474"/>
                  </a:lnTo>
                  <a:lnTo>
                    <a:pt x="85" y="3472"/>
                  </a:lnTo>
                  <a:lnTo>
                    <a:pt x="127" y="3469"/>
                  </a:lnTo>
                  <a:lnTo>
                    <a:pt x="169" y="3465"/>
                  </a:lnTo>
                  <a:lnTo>
                    <a:pt x="210" y="3460"/>
                  </a:lnTo>
                  <a:lnTo>
                    <a:pt x="252" y="3454"/>
                  </a:lnTo>
                  <a:lnTo>
                    <a:pt x="292" y="3447"/>
                  </a:lnTo>
                  <a:lnTo>
                    <a:pt x="333" y="3439"/>
                  </a:lnTo>
                  <a:lnTo>
                    <a:pt x="372" y="3430"/>
                  </a:lnTo>
                  <a:lnTo>
                    <a:pt x="412" y="3420"/>
                  </a:lnTo>
                  <a:lnTo>
                    <a:pt x="451" y="3408"/>
                  </a:lnTo>
                  <a:lnTo>
                    <a:pt x="490" y="3396"/>
                  </a:lnTo>
                  <a:lnTo>
                    <a:pt x="529" y="3383"/>
                  </a:lnTo>
                  <a:lnTo>
                    <a:pt x="568" y="3368"/>
                  </a:lnTo>
                  <a:lnTo>
                    <a:pt x="605" y="3353"/>
                  </a:lnTo>
                  <a:lnTo>
                    <a:pt x="642" y="3338"/>
                  </a:lnTo>
                  <a:lnTo>
                    <a:pt x="678" y="3321"/>
                  </a:lnTo>
                  <a:lnTo>
                    <a:pt x="714" y="3303"/>
                  </a:lnTo>
                  <a:lnTo>
                    <a:pt x="751" y="3284"/>
                  </a:lnTo>
                  <a:lnTo>
                    <a:pt x="786" y="3264"/>
                  </a:lnTo>
                  <a:lnTo>
                    <a:pt x="821" y="3244"/>
                  </a:lnTo>
                  <a:lnTo>
                    <a:pt x="855" y="3223"/>
                  </a:lnTo>
                  <a:lnTo>
                    <a:pt x="889" y="3200"/>
                  </a:lnTo>
                  <a:lnTo>
                    <a:pt x="921" y="3178"/>
                  </a:lnTo>
                  <a:lnTo>
                    <a:pt x="954" y="3154"/>
                  </a:lnTo>
                  <a:lnTo>
                    <a:pt x="986" y="3129"/>
                  </a:lnTo>
                  <a:lnTo>
                    <a:pt x="1018" y="3104"/>
                  </a:lnTo>
                  <a:lnTo>
                    <a:pt x="1048" y="3077"/>
                  </a:lnTo>
                  <a:lnTo>
                    <a:pt x="1079" y="3051"/>
                  </a:lnTo>
                  <a:lnTo>
                    <a:pt x="1108" y="3024"/>
                  </a:lnTo>
                  <a:lnTo>
                    <a:pt x="1137" y="2995"/>
                  </a:lnTo>
                  <a:lnTo>
                    <a:pt x="1166" y="2966"/>
                  </a:lnTo>
                  <a:lnTo>
                    <a:pt x="1193" y="2936"/>
                  </a:lnTo>
                  <a:lnTo>
                    <a:pt x="1220" y="2906"/>
                  </a:lnTo>
                  <a:lnTo>
                    <a:pt x="1246" y="2874"/>
                  </a:lnTo>
                  <a:lnTo>
                    <a:pt x="1272" y="2842"/>
                  </a:lnTo>
                  <a:lnTo>
                    <a:pt x="1296" y="2809"/>
                  </a:lnTo>
                  <a:lnTo>
                    <a:pt x="1321" y="2776"/>
                  </a:lnTo>
                  <a:lnTo>
                    <a:pt x="1344" y="2743"/>
                  </a:lnTo>
                  <a:lnTo>
                    <a:pt x="1366" y="2709"/>
                  </a:lnTo>
                  <a:lnTo>
                    <a:pt x="1389" y="2674"/>
                  </a:lnTo>
                  <a:lnTo>
                    <a:pt x="1409" y="2639"/>
                  </a:lnTo>
                  <a:lnTo>
                    <a:pt x="1429" y="2602"/>
                  </a:lnTo>
                  <a:lnTo>
                    <a:pt x="1449" y="2566"/>
                  </a:lnTo>
                  <a:lnTo>
                    <a:pt x="1468" y="2528"/>
                  </a:lnTo>
                  <a:lnTo>
                    <a:pt x="1485" y="2491"/>
                  </a:lnTo>
                  <a:lnTo>
                    <a:pt x="1502" y="2452"/>
                  </a:lnTo>
                  <a:lnTo>
                    <a:pt x="1518" y="2413"/>
                  </a:lnTo>
                  <a:lnTo>
                    <a:pt x="1533" y="2374"/>
                  </a:lnTo>
                  <a:lnTo>
                    <a:pt x="1548" y="2335"/>
                  </a:lnTo>
                  <a:lnTo>
                    <a:pt x="1562" y="2295"/>
                  </a:lnTo>
                  <a:lnTo>
                    <a:pt x="1573" y="2254"/>
                  </a:lnTo>
                  <a:lnTo>
                    <a:pt x="1586" y="2212"/>
                  </a:lnTo>
                  <a:lnTo>
                    <a:pt x="1596" y="2171"/>
                  </a:lnTo>
                  <a:lnTo>
                    <a:pt x="1606" y="2129"/>
                  </a:lnTo>
                  <a:lnTo>
                    <a:pt x="1615" y="2087"/>
                  </a:lnTo>
                  <a:lnTo>
                    <a:pt x="1622" y="2044"/>
                  </a:lnTo>
                  <a:lnTo>
                    <a:pt x="1628" y="2002"/>
                  </a:lnTo>
                  <a:lnTo>
                    <a:pt x="1635" y="1959"/>
                  </a:lnTo>
                  <a:lnTo>
                    <a:pt x="1640" y="1915"/>
                  </a:lnTo>
                  <a:lnTo>
                    <a:pt x="1643" y="1871"/>
                  </a:lnTo>
                  <a:lnTo>
                    <a:pt x="1646" y="1827"/>
                  </a:lnTo>
                  <a:lnTo>
                    <a:pt x="1647" y="1782"/>
                  </a:lnTo>
                  <a:lnTo>
                    <a:pt x="1649" y="1737"/>
                  </a:lnTo>
                  <a:lnTo>
                    <a:pt x="1649" y="1737"/>
                  </a:lnTo>
                  <a:lnTo>
                    <a:pt x="1647" y="1692"/>
                  </a:lnTo>
                  <a:lnTo>
                    <a:pt x="1646" y="1648"/>
                  </a:lnTo>
                  <a:lnTo>
                    <a:pt x="1643" y="1604"/>
                  </a:lnTo>
                  <a:lnTo>
                    <a:pt x="1640" y="1560"/>
                  </a:lnTo>
                  <a:lnTo>
                    <a:pt x="1635" y="1516"/>
                  </a:lnTo>
                  <a:lnTo>
                    <a:pt x="1628" y="1472"/>
                  </a:lnTo>
                  <a:lnTo>
                    <a:pt x="1622" y="1430"/>
                  </a:lnTo>
                  <a:lnTo>
                    <a:pt x="1615" y="1387"/>
                  </a:lnTo>
                  <a:lnTo>
                    <a:pt x="1606" y="1344"/>
                  </a:lnTo>
                  <a:lnTo>
                    <a:pt x="1596" y="1303"/>
                  </a:lnTo>
                  <a:lnTo>
                    <a:pt x="1586" y="1262"/>
                  </a:lnTo>
                  <a:lnTo>
                    <a:pt x="1573" y="1220"/>
                  </a:lnTo>
                  <a:lnTo>
                    <a:pt x="1562" y="1180"/>
                  </a:lnTo>
                  <a:lnTo>
                    <a:pt x="1548" y="1140"/>
                  </a:lnTo>
                  <a:lnTo>
                    <a:pt x="1533" y="1100"/>
                  </a:lnTo>
                  <a:lnTo>
                    <a:pt x="1518" y="1061"/>
                  </a:lnTo>
                  <a:lnTo>
                    <a:pt x="1502" y="1022"/>
                  </a:lnTo>
                  <a:lnTo>
                    <a:pt x="1485" y="985"/>
                  </a:lnTo>
                  <a:lnTo>
                    <a:pt x="1468" y="947"/>
                  </a:lnTo>
                  <a:lnTo>
                    <a:pt x="1449" y="909"/>
                  </a:lnTo>
                  <a:lnTo>
                    <a:pt x="1429" y="873"/>
                  </a:lnTo>
                  <a:lnTo>
                    <a:pt x="1409" y="837"/>
                  </a:lnTo>
                  <a:lnTo>
                    <a:pt x="1389" y="801"/>
                  </a:lnTo>
                  <a:lnTo>
                    <a:pt x="1366" y="766"/>
                  </a:lnTo>
                  <a:lnTo>
                    <a:pt x="1344" y="731"/>
                  </a:lnTo>
                  <a:lnTo>
                    <a:pt x="1321" y="697"/>
                  </a:lnTo>
                  <a:lnTo>
                    <a:pt x="1296" y="665"/>
                  </a:lnTo>
                  <a:lnTo>
                    <a:pt x="1272" y="632"/>
                  </a:lnTo>
                  <a:lnTo>
                    <a:pt x="1246" y="601"/>
                  </a:lnTo>
                  <a:lnTo>
                    <a:pt x="1220" y="569"/>
                  </a:lnTo>
                  <a:lnTo>
                    <a:pt x="1193" y="539"/>
                  </a:lnTo>
                  <a:lnTo>
                    <a:pt x="1166" y="509"/>
                  </a:lnTo>
                  <a:lnTo>
                    <a:pt x="1137" y="480"/>
                  </a:lnTo>
                  <a:lnTo>
                    <a:pt x="1108" y="452"/>
                  </a:lnTo>
                  <a:lnTo>
                    <a:pt x="1079" y="424"/>
                  </a:lnTo>
                  <a:lnTo>
                    <a:pt x="1048" y="396"/>
                  </a:lnTo>
                  <a:lnTo>
                    <a:pt x="1018" y="370"/>
                  </a:lnTo>
                  <a:lnTo>
                    <a:pt x="986" y="345"/>
                  </a:lnTo>
                  <a:lnTo>
                    <a:pt x="954" y="321"/>
                  </a:lnTo>
                  <a:lnTo>
                    <a:pt x="921" y="297"/>
                  </a:lnTo>
                  <a:lnTo>
                    <a:pt x="889" y="274"/>
                  </a:lnTo>
                  <a:lnTo>
                    <a:pt x="855" y="252"/>
                  </a:lnTo>
                  <a:lnTo>
                    <a:pt x="821" y="231"/>
                  </a:lnTo>
                  <a:lnTo>
                    <a:pt x="786" y="210"/>
                  </a:lnTo>
                  <a:lnTo>
                    <a:pt x="751" y="191"/>
                  </a:lnTo>
                  <a:lnTo>
                    <a:pt x="714" y="172"/>
                  </a:lnTo>
                  <a:lnTo>
                    <a:pt x="678" y="153"/>
                  </a:lnTo>
                  <a:lnTo>
                    <a:pt x="642" y="137"/>
                  </a:lnTo>
                  <a:lnTo>
                    <a:pt x="605" y="121"/>
                  </a:lnTo>
                  <a:lnTo>
                    <a:pt x="568" y="105"/>
                  </a:lnTo>
                  <a:lnTo>
                    <a:pt x="529" y="92"/>
                  </a:lnTo>
                  <a:lnTo>
                    <a:pt x="490" y="78"/>
                  </a:lnTo>
                  <a:lnTo>
                    <a:pt x="451" y="67"/>
                  </a:lnTo>
                  <a:lnTo>
                    <a:pt x="412" y="55"/>
                  </a:lnTo>
                  <a:lnTo>
                    <a:pt x="372" y="44"/>
                  </a:lnTo>
                  <a:lnTo>
                    <a:pt x="333" y="35"/>
                  </a:lnTo>
                  <a:lnTo>
                    <a:pt x="292" y="28"/>
                  </a:lnTo>
                  <a:lnTo>
                    <a:pt x="252" y="20"/>
                  </a:lnTo>
                  <a:lnTo>
                    <a:pt x="210" y="14"/>
                  </a:lnTo>
                  <a:lnTo>
                    <a:pt x="169" y="9"/>
                  </a:lnTo>
                  <a:lnTo>
                    <a:pt x="127" y="5"/>
                  </a:lnTo>
                  <a:lnTo>
                    <a:pt x="85" y="3"/>
                  </a:lnTo>
                  <a:lnTo>
                    <a:pt x="43" y="0"/>
                  </a:lnTo>
                  <a:lnTo>
                    <a:pt x="1" y="0"/>
                  </a:lnTo>
                  <a:lnTo>
                    <a:pt x="1" y="0"/>
                  </a:lnTo>
                  <a:close/>
                </a:path>
              </a:pathLst>
            </a:custGeom>
            <a:gradFill flip="none" rotWithShape="1">
              <a:gsLst>
                <a:gs pos="47000">
                  <a:srgbClr val="84AAD8"/>
                </a:gs>
                <a:gs pos="100000">
                  <a:srgbClr val="4B82C5"/>
                </a:gs>
              </a:gsLst>
              <a:lin ang="10200000" scaled="0"/>
              <a:tileRect/>
            </a:gradFill>
            <a:ln w="9525">
              <a:noFill/>
              <a:miter lim="800000"/>
              <a:headEnd/>
              <a:tailEnd/>
            </a:ln>
          </p:spPr>
          <p:txBody>
            <a:bodyPr lIns="18288" tIns="18288" rIns="18288" bIns="18288" anchor="ctr" anchorCtr="1"/>
            <a:lstStyle/>
            <a:p>
              <a:pPr algn="ctr">
                <a:lnSpc>
                  <a:spcPct val="85000"/>
                </a:lnSpc>
                <a:spcBef>
                  <a:spcPct val="20000"/>
                </a:spcBef>
              </a:pPr>
              <a:endParaRPr lang="en-US" sz="1400" b="1">
                <a:solidFill>
                  <a:srgbClr val="000000"/>
                </a:solidFill>
                <a:latin typeface="Arial Narrow" pitchFamily="112" charset="0"/>
              </a:endParaRPr>
            </a:p>
          </p:txBody>
        </p:sp>
      </p:grpSp>
      <p:sp>
        <p:nvSpPr>
          <p:cNvPr id="71" name="Freeform 19"/>
          <p:cNvSpPr>
            <a:spLocks/>
          </p:cNvSpPr>
          <p:nvPr/>
        </p:nvSpPr>
        <p:spPr bwMode="auto">
          <a:xfrm>
            <a:off x="2394293" y="3876933"/>
            <a:ext cx="39381" cy="240587"/>
          </a:xfrm>
          <a:custGeom>
            <a:avLst/>
            <a:gdLst/>
            <a:ahLst/>
            <a:cxnLst>
              <a:cxn ang="0">
                <a:pos x="290" y="0"/>
              </a:cxn>
              <a:cxn ang="0">
                <a:pos x="290" y="0"/>
              </a:cxn>
              <a:cxn ang="0">
                <a:pos x="275" y="1"/>
              </a:cxn>
              <a:cxn ang="0">
                <a:pos x="260" y="4"/>
              </a:cxn>
              <a:cxn ang="0">
                <a:pos x="245" y="10"/>
              </a:cxn>
              <a:cxn ang="0">
                <a:pos x="231" y="17"/>
              </a:cxn>
              <a:cxn ang="0">
                <a:pos x="217" y="27"/>
              </a:cxn>
              <a:cxn ang="0">
                <a:pos x="203" y="39"/>
              </a:cxn>
              <a:cxn ang="0">
                <a:pos x="190" y="53"/>
              </a:cxn>
              <a:cxn ang="0">
                <a:pos x="177" y="69"/>
              </a:cxn>
              <a:cxn ang="0">
                <a:pos x="163" y="86"/>
              </a:cxn>
              <a:cxn ang="0">
                <a:pos x="151" y="106"/>
              </a:cxn>
              <a:cxn ang="0">
                <a:pos x="139" y="128"/>
              </a:cxn>
              <a:cxn ang="0">
                <a:pos x="127" y="150"/>
              </a:cxn>
              <a:cxn ang="0">
                <a:pos x="116" y="175"/>
              </a:cxn>
              <a:cxn ang="0">
                <a:pos x="106" y="202"/>
              </a:cxn>
              <a:cxn ang="0">
                <a:pos x="94" y="229"/>
              </a:cxn>
              <a:cxn ang="0">
                <a:pos x="84" y="258"/>
              </a:cxn>
              <a:cxn ang="0">
                <a:pos x="75" y="290"/>
              </a:cxn>
              <a:cxn ang="0">
                <a:pos x="65" y="321"/>
              </a:cxn>
              <a:cxn ang="0">
                <a:pos x="57" y="355"/>
              </a:cxn>
              <a:cxn ang="0">
                <a:pos x="49" y="390"/>
              </a:cxn>
              <a:cxn ang="0">
                <a:pos x="42" y="425"/>
              </a:cxn>
              <a:cxn ang="0">
                <a:pos x="34" y="463"/>
              </a:cxn>
              <a:cxn ang="0">
                <a:pos x="28" y="500"/>
              </a:cxn>
              <a:cxn ang="0">
                <a:pos x="23" y="540"/>
              </a:cxn>
              <a:cxn ang="0">
                <a:pos x="13" y="621"/>
              </a:cxn>
              <a:cxn ang="0">
                <a:pos x="5" y="706"/>
              </a:cxn>
              <a:cxn ang="0">
                <a:pos x="1" y="794"/>
              </a:cxn>
              <a:cxn ang="0">
                <a:pos x="0" y="839"/>
              </a:cxn>
              <a:cxn ang="0">
                <a:pos x="0" y="884"/>
              </a:cxn>
              <a:cxn ang="0">
                <a:pos x="0" y="884"/>
              </a:cxn>
              <a:cxn ang="0">
                <a:pos x="0" y="930"/>
              </a:cxn>
              <a:cxn ang="0">
                <a:pos x="1" y="974"/>
              </a:cxn>
              <a:cxn ang="0">
                <a:pos x="5" y="1062"/>
              </a:cxn>
              <a:cxn ang="0">
                <a:pos x="13" y="1147"/>
              </a:cxn>
              <a:cxn ang="0">
                <a:pos x="23" y="1229"/>
              </a:cxn>
              <a:cxn ang="0">
                <a:pos x="28" y="1268"/>
              </a:cxn>
              <a:cxn ang="0">
                <a:pos x="34" y="1307"/>
              </a:cxn>
              <a:cxn ang="0">
                <a:pos x="42" y="1343"/>
              </a:cxn>
              <a:cxn ang="0">
                <a:pos x="49" y="1379"/>
              </a:cxn>
              <a:cxn ang="0">
                <a:pos x="57" y="1413"/>
              </a:cxn>
              <a:cxn ang="0">
                <a:pos x="65" y="1447"/>
              </a:cxn>
              <a:cxn ang="0">
                <a:pos x="75" y="1480"/>
              </a:cxn>
              <a:cxn ang="0">
                <a:pos x="84" y="1510"/>
              </a:cxn>
              <a:cxn ang="0">
                <a:pos x="94" y="1540"/>
              </a:cxn>
              <a:cxn ang="0">
                <a:pos x="106" y="1567"/>
              </a:cxn>
              <a:cxn ang="0">
                <a:pos x="116" y="1594"/>
              </a:cxn>
              <a:cxn ang="0">
                <a:pos x="127" y="1617"/>
              </a:cxn>
              <a:cxn ang="0">
                <a:pos x="139" y="1641"/>
              </a:cxn>
              <a:cxn ang="0">
                <a:pos x="151" y="1663"/>
              </a:cxn>
              <a:cxn ang="0">
                <a:pos x="163" y="1681"/>
              </a:cxn>
              <a:cxn ang="0">
                <a:pos x="177" y="1699"/>
              </a:cxn>
              <a:cxn ang="0">
                <a:pos x="190" y="1715"/>
              </a:cxn>
              <a:cxn ang="0">
                <a:pos x="203" y="1729"/>
              </a:cxn>
              <a:cxn ang="0">
                <a:pos x="217" y="1742"/>
              </a:cxn>
              <a:cxn ang="0">
                <a:pos x="231" y="1752"/>
              </a:cxn>
              <a:cxn ang="0">
                <a:pos x="245" y="1759"/>
              </a:cxn>
              <a:cxn ang="0">
                <a:pos x="260" y="1764"/>
              </a:cxn>
              <a:cxn ang="0">
                <a:pos x="275" y="1768"/>
              </a:cxn>
              <a:cxn ang="0">
                <a:pos x="290" y="1769"/>
              </a:cxn>
              <a:cxn ang="0">
                <a:pos x="290" y="0"/>
              </a:cxn>
            </a:cxnLst>
            <a:rect l="0" t="0" r="r" b="b"/>
            <a:pathLst>
              <a:path w="290" h="1769">
                <a:moveTo>
                  <a:pt x="290" y="0"/>
                </a:moveTo>
                <a:lnTo>
                  <a:pt x="290" y="0"/>
                </a:lnTo>
                <a:lnTo>
                  <a:pt x="275" y="1"/>
                </a:lnTo>
                <a:lnTo>
                  <a:pt x="260" y="4"/>
                </a:lnTo>
                <a:lnTo>
                  <a:pt x="245" y="10"/>
                </a:lnTo>
                <a:lnTo>
                  <a:pt x="231" y="17"/>
                </a:lnTo>
                <a:lnTo>
                  <a:pt x="217" y="27"/>
                </a:lnTo>
                <a:lnTo>
                  <a:pt x="203" y="39"/>
                </a:lnTo>
                <a:lnTo>
                  <a:pt x="190" y="53"/>
                </a:lnTo>
                <a:lnTo>
                  <a:pt x="177" y="69"/>
                </a:lnTo>
                <a:lnTo>
                  <a:pt x="163" y="86"/>
                </a:lnTo>
                <a:lnTo>
                  <a:pt x="151" y="106"/>
                </a:lnTo>
                <a:lnTo>
                  <a:pt x="139" y="128"/>
                </a:lnTo>
                <a:lnTo>
                  <a:pt x="127" y="150"/>
                </a:lnTo>
                <a:lnTo>
                  <a:pt x="116" y="175"/>
                </a:lnTo>
                <a:lnTo>
                  <a:pt x="106" y="202"/>
                </a:lnTo>
                <a:lnTo>
                  <a:pt x="94" y="229"/>
                </a:lnTo>
                <a:lnTo>
                  <a:pt x="84" y="258"/>
                </a:lnTo>
                <a:lnTo>
                  <a:pt x="75" y="290"/>
                </a:lnTo>
                <a:lnTo>
                  <a:pt x="65" y="321"/>
                </a:lnTo>
                <a:lnTo>
                  <a:pt x="57" y="355"/>
                </a:lnTo>
                <a:lnTo>
                  <a:pt x="49" y="390"/>
                </a:lnTo>
                <a:lnTo>
                  <a:pt x="42" y="425"/>
                </a:lnTo>
                <a:lnTo>
                  <a:pt x="34" y="463"/>
                </a:lnTo>
                <a:lnTo>
                  <a:pt x="28" y="500"/>
                </a:lnTo>
                <a:lnTo>
                  <a:pt x="23" y="540"/>
                </a:lnTo>
                <a:lnTo>
                  <a:pt x="13" y="621"/>
                </a:lnTo>
                <a:lnTo>
                  <a:pt x="5" y="706"/>
                </a:lnTo>
                <a:lnTo>
                  <a:pt x="1" y="794"/>
                </a:lnTo>
                <a:lnTo>
                  <a:pt x="0" y="839"/>
                </a:lnTo>
                <a:lnTo>
                  <a:pt x="0" y="884"/>
                </a:lnTo>
                <a:lnTo>
                  <a:pt x="0" y="884"/>
                </a:lnTo>
                <a:lnTo>
                  <a:pt x="0" y="930"/>
                </a:lnTo>
                <a:lnTo>
                  <a:pt x="1" y="974"/>
                </a:lnTo>
                <a:lnTo>
                  <a:pt x="5" y="1062"/>
                </a:lnTo>
                <a:lnTo>
                  <a:pt x="13" y="1147"/>
                </a:lnTo>
                <a:lnTo>
                  <a:pt x="23" y="1229"/>
                </a:lnTo>
                <a:lnTo>
                  <a:pt x="28" y="1268"/>
                </a:lnTo>
                <a:lnTo>
                  <a:pt x="34" y="1307"/>
                </a:lnTo>
                <a:lnTo>
                  <a:pt x="42" y="1343"/>
                </a:lnTo>
                <a:lnTo>
                  <a:pt x="49" y="1379"/>
                </a:lnTo>
                <a:lnTo>
                  <a:pt x="57" y="1413"/>
                </a:lnTo>
                <a:lnTo>
                  <a:pt x="65" y="1447"/>
                </a:lnTo>
                <a:lnTo>
                  <a:pt x="75" y="1480"/>
                </a:lnTo>
                <a:lnTo>
                  <a:pt x="84" y="1510"/>
                </a:lnTo>
                <a:lnTo>
                  <a:pt x="94" y="1540"/>
                </a:lnTo>
                <a:lnTo>
                  <a:pt x="106" y="1567"/>
                </a:lnTo>
                <a:lnTo>
                  <a:pt x="116" y="1594"/>
                </a:lnTo>
                <a:lnTo>
                  <a:pt x="127" y="1617"/>
                </a:lnTo>
                <a:lnTo>
                  <a:pt x="139" y="1641"/>
                </a:lnTo>
                <a:lnTo>
                  <a:pt x="151" y="1663"/>
                </a:lnTo>
                <a:lnTo>
                  <a:pt x="163" y="1681"/>
                </a:lnTo>
                <a:lnTo>
                  <a:pt x="177" y="1699"/>
                </a:lnTo>
                <a:lnTo>
                  <a:pt x="190" y="1715"/>
                </a:lnTo>
                <a:lnTo>
                  <a:pt x="203" y="1729"/>
                </a:lnTo>
                <a:lnTo>
                  <a:pt x="217" y="1742"/>
                </a:lnTo>
                <a:lnTo>
                  <a:pt x="231" y="1752"/>
                </a:lnTo>
                <a:lnTo>
                  <a:pt x="245" y="1759"/>
                </a:lnTo>
                <a:lnTo>
                  <a:pt x="260" y="1764"/>
                </a:lnTo>
                <a:lnTo>
                  <a:pt x="275" y="1768"/>
                </a:lnTo>
                <a:lnTo>
                  <a:pt x="290" y="1769"/>
                </a:lnTo>
                <a:lnTo>
                  <a:pt x="290" y="0"/>
                </a:lnTo>
                <a:close/>
              </a:path>
            </a:pathLst>
          </a:custGeom>
          <a:gradFill rotWithShape="0">
            <a:gsLst>
              <a:gs pos="0">
                <a:srgbClr val="93B8E5"/>
              </a:gs>
              <a:gs pos="100000">
                <a:srgbClr val="5E90C6"/>
              </a:gs>
            </a:gsLst>
            <a:lin ang="2700000" scaled="1"/>
          </a:gradFill>
          <a:ln w="9525">
            <a:noFill/>
            <a:miter lim="800000"/>
            <a:headEnd/>
            <a:tailEnd/>
          </a:ln>
        </p:spPr>
        <p:txBody>
          <a:bodyPr lIns="18288" tIns="18288" rIns="18288" bIns="18288" anchor="ctr" anchorCtr="1"/>
          <a:lstStyle/>
          <a:p>
            <a:pPr algn="ctr">
              <a:lnSpc>
                <a:spcPct val="85000"/>
              </a:lnSpc>
              <a:spcBef>
                <a:spcPct val="20000"/>
              </a:spcBef>
            </a:pPr>
            <a:endParaRPr lang="en-US" sz="1400" b="1">
              <a:solidFill>
                <a:srgbClr val="FFFFFF"/>
              </a:solidFill>
              <a:latin typeface="Arial Narrow" pitchFamily="112" charset="0"/>
            </a:endParaRPr>
          </a:p>
        </p:txBody>
      </p:sp>
      <p:sp>
        <p:nvSpPr>
          <p:cNvPr id="72" name="Freeform 20"/>
          <p:cNvSpPr>
            <a:spLocks/>
          </p:cNvSpPr>
          <p:nvPr/>
        </p:nvSpPr>
        <p:spPr bwMode="auto">
          <a:xfrm>
            <a:off x="2433673" y="3876933"/>
            <a:ext cx="113932" cy="240587"/>
          </a:xfrm>
          <a:custGeom>
            <a:avLst/>
            <a:gdLst/>
            <a:ahLst/>
            <a:cxnLst>
              <a:cxn ang="0">
                <a:pos x="0" y="0"/>
              </a:cxn>
              <a:cxn ang="0">
                <a:pos x="0" y="1769"/>
              </a:cxn>
              <a:cxn ang="0">
                <a:pos x="0" y="1769"/>
              </a:cxn>
              <a:cxn ang="0">
                <a:pos x="42" y="1768"/>
              </a:cxn>
              <a:cxn ang="0">
                <a:pos x="128" y="1759"/>
              </a:cxn>
              <a:cxn ang="0">
                <a:pos x="209" y="1742"/>
              </a:cxn>
              <a:cxn ang="0">
                <a:pos x="288" y="1715"/>
              </a:cxn>
              <a:cxn ang="0">
                <a:pos x="363" y="1681"/>
              </a:cxn>
              <a:cxn ang="0">
                <a:pos x="435" y="1641"/>
              </a:cxn>
              <a:cxn ang="0">
                <a:pos x="501" y="1594"/>
              </a:cxn>
              <a:cxn ang="0">
                <a:pos x="564" y="1540"/>
              </a:cxn>
              <a:cxn ang="0">
                <a:pos x="621" y="1480"/>
              </a:cxn>
              <a:cxn ang="0">
                <a:pos x="672" y="1413"/>
              </a:cxn>
              <a:cxn ang="0">
                <a:pos x="717" y="1343"/>
              </a:cxn>
              <a:cxn ang="0">
                <a:pos x="756" y="1268"/>
              </a:cxn>
              <a:cxn ang="0">
                <a:pos x="787" y="1189"/>
              </a:cxn>
              <a:cxn ang="0">
                <a:pos x="812" y="1106"/>
              </a:cxn>
              <a:cxn ang="0">
                <a:pos x="829" y="1019"/>
              </a:cxn>
              <a:cxn ang="0">
                <a:pos x="837" y="930"/>
              </a:cxn>
              <a:cxn ang="0">
                <a:pos x="839" y="884"/>
              </a:cxn>
              <a:cxn ang="0">
                <a:pos x="835" y="794"/>
              </a:cxn>
              <a:cxn ang="0">
                <a:pos x="822" y="706"/>
              </a:cxn>
              <a:cxn ang="0">
                <a:pos x="801" y="621"/>
              </a:cxn>
              <a:cxn ang="0">
                <a:pos x="774" y="540"/>
              </a:cxn>
              <a:cxn ang="0">
                <a:pos x="737" y="463"/>
              </a:cxn>
              <a:cxn ang="0">
                <a:pos x="696" y="390"/>
              </a:cxn>
              <a:cxn ang="0">
                <a:pos x="647" y="321"/>
              </a:cxn>
              <a:cxn ang="0">
                <a:pos x="593" y="258"/>
              </a:cxn>
              <a:cxn ang="0">
                <a:pos x="534" y="202"/>
              </a:cxn>
              <a:cxn ang="0">
                <a:pos x="469" y="150"/>
              </a:cxn>
              <a:cxn ang="0">
                <a:pos x="400" y="106"/>
              </a:cxn>
              <a:cxn ang="0">
                <a:pos x="326" y="69"/>
              </a:cxn>
              <a:cxn ang="0">
                <a:pos x="249" y="39"/>
              </a:cxn>
              <a:cxn ang="0">
                <a:pos x="169" y="17"/>
              </a:cxn>
              <a:cxn ang="0">
                <a:pos x="85" y="4"/>
              </a:cxn>
              <a:cxn ang="0">
                <a:pos x="0" y="0"/>
              </a:cxn>
            </a:cxnLst>
            <a:rect l="0" t="0" r="r" b="b"/>
            <a:pathLst>
              <a:path w="839" h="1769">
                <a:moveTo>
                  <a:pt x="0" y="0"/>
                </a:moveTo>
                <a:lnTo>
                  <a:pt x="0" y="0"/>
                </a:lnTo>
                <a:lnTo>
                  <a:pt x="0" y="0"/>
                </a:lnTo>
                <a:lnTo>
                  <a:pt x="0" y="1769"/>
                </a:lnTo>
                <a:lnTo>
                  <a:pt x="0" y="1769"/>
                </a:lnTo>
                <a:lnTo>
                  <a:pt x="0" y="1769"/>
                </a:lnTo>
                <a:lnTo>
                  <a:pt x="0" y="1769"/>
                </a:lnTo>
                <a:lnTo>
                  <a:pt x="42" y="1768"/>
                </a:lnTo>
                <a:lnTo>
                  <a:pt x="85" y="1764"/>
                </a:lnTo>
                <a:lnTo>
                  <a:pt x="128" y="1759"/>
                </a:lnTo>
                <a:lnTo>
                  <a:pt x="169" y="1752"/>
                </a:lnTo>
                <a:lnTo>
                  <a:pt x="209" y="1742"/>
                </a:lnTo>
                <a:lnTo>
                  <a:pt x="249" y="1729"/>
                </a:lnTo>
                <a:lnTo>
                  <a:pt x="288" y="1715"/>
                </a:lnTo>
                <a:lnTo>
                  <a:pt x="326" y="1699"/>
                </a:lnTo>
                <a:lnTo>
                  <a:pt x="363" y="1681"/>
                </a:lnTo>
                <a:lnTo>
                  <a:pt x="400" y="1663"/>
                </a:lnTo>
                <a:lnTo>
                  <a:pt x="435" y="1641"/>
                </a:lnTo>
                <a:lnTo>
                  <a:pt x="469" y="1617"/>
                </a:lnTo>
                <a:lnTo>
                  <a:pt x="501" y="1594"/>
                </a:lnTo>
                <a:lnTo>
                  <a:pt x="534" y="1567"/>
                </a:lnTo>
                <a:lnTo>
                  <a:pt x="564" y="1540"/>
                </a:lnTo>
                <a:lnTo>
                  <a:pt x="593" y="1510"/>
                </a:lnTo>
                <a:lnTo>
                  <a:pt x="621" y="1480"/>
                </a:lnTo>
                <a:lnTo>
                  <a:pt x="647" y="1447"/>
                </a:lnTo>
                <a:lnTo>
                  <a:pt x="672" y="1413"/>
                </a:lnTo>
                <a:lnTo>
                  <a:pt x="696" y="1379"/>
                </a:lnTo>
                <a:lnTo>
                  <a:pt x="717" y="1343"/>
                </a:lnTo>
                <a:lnTo>
                  <a:pt x="737" y="1307"/>
                </a:lnTo>
                <a:lnTo>
                  <a:pt x="756" y="1268"/>
                </a:lnTo>
                <a:lnTo>
                  <a:pt x="774" y="1229"/>
                </a:lnTo>
                <a:lnTo>
                  <a:pt x="787" y="1189"/>
                </a:lnTo>
                <a:lnTo>
                  <a:pt x="801" y="1147"/>
                </a:lnTo>
                <a:lnTo>
                  <a:pt x="812" y="1106"/>
                </a:lnTo>
                <a:lnTo>
                  <a:pt x="822" y="1062"/>
                </a:lnTo>
                <a:lnTo>
                  <a:pt x="829" y="1019"/>
                </a:lnTo>
                <a:lnTo>
                  <a:pt x="835" y="974"/>
                </a:lnTo>
                <a:lnTo>
                  <a:pt x="837" y="930"/>
                </a:lnTo>
                <a:lnTo>
                  <a:pt x="839" y="884"/>
                </a:lnTo>
                <a:lnTo>
                  <a:pt x="839" y="884"/>
                </a:lnTo>
                <a:lnTo>
                  <a:pt x="837" y="839"/>
                </a:lnTo>
                <a:lnTo>
                  <a:pt x="835" y="794"/>
                </a:lnTo>
                <a:lnTo>
                  <a:pt x="829" y="750"/>
                </a:lnTo>
                <a:lnTo>
                  <a:pt x="822" y="706"/>
                </a:lnTo>
                <a:lnTo>
                  <a:pt x="812" y="663"/>
                </a:lnTo>
                <a:lnTo>
                  <a:pt x="801" y="621"/>
                </a:lnTo>
                <a:lnTo>
                  <a:pt x="787" y="580"/>
                </a:lnTo>
                <a:lnTo>
                  <a:pt x="774" y="540"/>
                </a:lnTo>
                <a:lnTo>
                  <a:pt x="756" y="500"/>
                </a:lnTo>
                <a:lnTo>
                  <a:pt x="737" y="463"/>
                </a:lnTo>
                <a:lnTo>
                  <a:pt x="717" y="425"/>
                </a:lnTo>
                <a:lnTo>
                  <a:pt x="696" y="390"/>
                </a:lnTo>
                <a:lnTo>
                  <a:pt x="672" y="355"/>
                </a:lnTo>
                <a:lnTo>
                  <a:pt x="647" y="321"/>
                </a:lnTo>
                <a:lnTo>
                  <a:pt x="621" y="290"/>
                </a:lnTo>
                <a:lnTo>
                  <a:pt x="593" y="258"/>
                </a:lnTo>
                <a:lnTo>
                  <a:pt x="564" y="229"/>
                </a:lnTo>
                <a:lnTo>
                  <a:pt x="534" y="202"/>
                </a:lnTo>
                <a:lnTo>
                  <a:pt x="501" y="175"/>
                </a:lnTo>
                <a:lnTo>
                  <a:pt x="469" y="150"/>
                </a:lnTo>
                <a:lnTo>
                  <a:pt x="435" y="128"/>
                </a:lnTo>
                <a:lnTo>
                  <a:pt x="400" y="106"/>
                </a:lnTo>
                <a:lnTo>
                  <a:pt x="363" y="86"/>
                </a:lnTo>
                <a:lnTo>
                  <a:pt x="326" y="69"/>
                </a:lnTo>
                <a:lnTo>
                  <a:pt x="288" y="53"/>
                </a:lnTo>
                <a:lnTo>
                  <a:pt x="249" y="39"/>
                </a:lnTo>
                <a:lnTo>
                  <a:pt x="209" y="27"/>
                </a:lnTo>
                <a:lnTo>
                  <a:pt x="169" y="17"/>
                </a:lnTo>
                <a:lnTo>
                  <a:pt x="128" y="10"/>
                </a:lnTo>
                <a:lnTo>
                  <a:pt x="85" y="4"/>
                </a:lnTo>
                <a:lnTo>
                  <a:pt x="42" y="0"/>
                </a:lnTo>
                <a:lnTo>
                  <a:pt x="0" y="0"/>
                </a:lnTo>
                <a:lnTo>
                  <a:pt x="0" y="0"/>
                </a:lnTo>
                <a:close/>
              </a:path>
            </a:pathLst>
          </a:custGeom>
          <a:gradFill flip="none" rotWithShape="1">
            <a:gsLst>
              <a:gs pos="0">
                <a:srgbClr val="DBE9F9"/>
              </a:gs>
              <a:gs pos="100000">
                <a:srgbClr val="AAC4E4"/>
              </a:gs>
            </a:gsLst>
            <a:lin ang="10800000" scaled="1"/>
            <a:tileRect/>
          </a:gradFill>
          <a:ln w="9525">
            <a:noFill/>
            <a:miter lim="800000"/>
            <a:headEnd/>
            <a:tailEnd/>
          </a:ln>
        </p:spPr>
        <p:txBody>
          <a:bodyPr lIns="18288" tIns="18288" rIns="18288" bIns="18288" anchor="ctr" anchorCtr="1"/>
          <a:lstStyle/>
          <a:p>
            <a:pPr algn="ctr">
              <a:lnSpc>
                <a:spcPct val="85000"/>
              </a:lnSpc>
              <a:spcBef>
                <a:spcPct val="20000"/>
              </a:spcBef>
            </a:pPr>
            <a:endParaRPr lang="en-US" sz="1400" b="1">
              <a:solidFill>
                <a:srgbClr val="FFFFFF"/>
              </a:solidFill>
              <a:latin typeface="Arial Narrow" pitchFamily="112" charset="0"/>
            </a:endParaRPr>
          </a:p>
        </p:txBody>
      </p:sp>
      <p:sp>
        <p:nvSpPr>
          <p:cNvPr id="73" name="Freeform 21"/>
          <p:cNvSpPr>
            <a:spLocks/>
          </p:cNvSpPr>
          <p:nvPr/>
        </p:nvSpPr>
        <p:spPr bwMode="auto">
          <a:xfrm>
            <a:off x="2414526" y="3932966"/>
            <a:ext cx="79576" cy="128249"/>
          </a:xfrm>
          <a:custGeom>
            <a:avLst/>
            <a:gdLst/>
            <a:ahLst/>
            <a:cxnLst>
              <a:cxn ang="0">
                <a:pos x="138" y="0"/>
              </a:cxn>
              <a:cxn ang="0">
                <a:pos x="138" y="0"/>
              </a:cxn>
              <a:cxn ang="0">
                <a:pos x="123" y="3"/>
              </a:cxn>
              <a:cxn ang="0">
                <a:pos x="108" y="10"/>
              </a:cxn>
              <a:cxn ang="0">
                <a:pos x="94" y="22"/>
              </a:cxn>
              <a:cxn ang="0">
                <a:pos x="81" y="38"/>
              </a:cxn>
              <a:cxn ang="0">
                <a:pos x="57" y="81"/>
              </a:cxn>
              <a:cxn ang="0">
                <a:pos x="38" y="137"/>
              </a:cxn>
              <a:cxn ang="0">
                <a:pos x="22" y="206"/>
              </a:cxn>
              <a:cxn ang="0">
                <a:pos x="10" y="285"/>
              </a:cxn>
              <a:cxn ang="0">
                <a:pos x="3" y="373"/>
              </a:cxn>
              <a:cxn ang="0">
                <a:pos x="0" y="468"/>
              </a:cxn>
              <a:cxn ang="0">
                <a:pos x="2" y="516"/>
              </a:cxn>
              <a:cxn ang="0">
                <a:pos x="5" y="609"/>
              </a:cxn>
              <a:cxn ang="0">
                <a:pos x="15" y="693"/>
              </a:cxn>
              <a:cxn ang="0">
                <a:pos x="29" y="769"/>
              </a:cxn>
              <a:cxn ang="0">
                <a:pos x="47" y="833"/>
              </a:cxn>
              <a:cxn ang="0">
                <a:pos x="68" y="886"/>
              </a:cxn>
              <a:cxn ang="0">
                <a:pos x="87" y="915"/>
              </a:cxn>
              <a:cxn ang="0">
                <a:pos x="101" y="928"/>
              </a:cxn>
              <a:cxn ang="0">
                <a:pos x="116" y="938"/>
              </a:cxn>
              <a:cxn ang="0">
                <a:pos x="131" y="943"/>
              </a:cxn>
              <a:cxn ang="0">
                <a:pos x="138" y="943"/>
              </a:cxn>
              <a:cxn ang="0">
                <a:pos x="138" y="943"/>
              </a:cxn>
              <a:cxn ang="0">
                <a:pos x="185" y="941"/>
              </a:cxn>
              <a:cxn ang="0">
                <a:pos x="229" y="935"/>
              </a:cxn>
              <a:cxn ang="0">
                <a:pos x="271" y="922"/>
              </a:cxn>
              <a:cxn ang="0">
                <a:pos x="313" y="907"/>
              </a:cxn>
              <a:cxn ang="0">
                <a:pos x="351" y="887"/>
              </a:cxn>
              <a:cxn ang="0">
                <a:pos x="388" y="863"/>
              </a:cxn>
              <a:cxn ang="0">
                <a:pos x="423" y="836"/>
              </a:cxn>
              <a:cxn ang="0">
                <a:pos x="454" y="805"/>
              </a:cxn>
              <a:cxn ang="0">
                <a:pos x="483" y="772"/>
              </a:cxn>
              <a:cxn ang="0">
                <a:pos x="509" y="735"/>
              </a:cxn>
              <a:cxn ang="0">
                <a:pos x="532" y="696"/>
              </a:cxn>
              <a:cxn ang="0">
                <a:pos x="551" y="656"/>
              </a:cxn>
              <a:cxn ang="0">
                <a:pos x="566" y="612"/>
              </a:cxn>
              <a:cxn ang="0">
                <a:pos x="576" y="567"/>
              </a:cxn>
              <a:cxn ang="0">
                <a:pos x="583" y="521"/>
              </a:cxn>
              <a:cxn ang="0">
                <a:pos x="586" y="472"/>
              </a:cxn>
              <a:cxn ang="0">
                <a:pos x="585" y="448"/>
              </a:cxn>
              <a:cxn ang="0">
                <a:pos x="581" y="400"/>
              </a:cxn>
              <a:cxn ang="0">
                <a:pos x="571" y="354"/>
              </a:cxn>
              <a:cxn ang="0">
                <a:pos x="558" y="310"/>
              </a:cxn>
              <a:cxn ang="0">
                <a:pos x="542" y="268"/>
              </a:cxn>
              <a:cxn ang="0">
                <a:pos x="521" y="227"/>
              </a:cxn>
              <a:cxn ang="0">
                <a:pos x="497" y="190"/>
              </a:cxn>
              <a:cxn ang="0">
                <a:pos x="469" y="155"/>
              </a:cxn>
              <a:cxn ang="0">
                <a:pos x="439" y="123"/>
              </a:cxn>
              <a:cxn ang="0">
                <a:pos x="405" y="94"/>
              </a:cxn>
              <a:cxn ang="0">
                <a:pos x="370" y="69"/>
              </a:cxn>
              <a:cxn ang="0">
                <a:pos x="333" y="47"/>
              </a:cxn>
              <a:cxn ang="0">
                <a:pos x="293" y="29"/>
              </a:cxn>
              <a:cxn ang="0">
                <a:pos x="250" y="15"/>
              </a:cxn>
              <a:cxn ang="0">
                <a:pos x="206" y="7"/>
              </a:cxn>
              <a:cxn ang="0">
                <a:pos x="161" y="2"/>
              </a:cxn>
              <a:cxn ang="0">
                <a:pos x="138" y="0"/>
              </a:cxn>
            </a:cxnLst>
            <a:rect l="0" t="0" r="r" b="b"/>
            <a:pathLst>
              <a:path w="586" h="943">
                <a:moveTo>
                  <a:pt x="138" y="0"/>
                </a:moveTo>
                <a:lnTo>
                  <a:pt x="138" y="0"/>
                </a:lnTo>
                <a:lnTo>
                  <a:pt x="138" y="0"/>
                </a:lnTo>
                <a:lnTo>
                  <a:pt x="138" y="0"/>
                </a:lnTo>
                <a:lnTo>
                  <a:pt x="131" y="2"/>
                </a:lnTo>
                <a:lnTo>
                  <a:pt x="123" y="3"/>
                </a:lnTo>
                <a:lnTo>
                  <a:pt x="116" y="7"/>
                </a:lnTo>
                <a:lnTo>
                  <a:pt x="108" y="10"/>
                </a:lnTo>
                <a:lnTo>
                  <a:pt x="101" y="15"/>
                </a:lnTo>
                <a:lnTo>
                  <a:pt x="94" y="22"/>
                </a:lnTo>
                <a:lnTo>
                  <a:pt x="87" y="29"/>
                </a:lnTo>
                <a:lnTo>
                  <a:pt x="81" y="38"/>
                </a:lnTo>
                <a:lnTo>
                  <a:pt x="68" y="57"/>
                </a:lnTo>
                <a:lnTo>
                  <a:pt x="57" y="81"/>
                </a:lnTo>
                <a:lnTo>
                  <a:pt x="47" y="107"/>
                </a:lnTo>
                <a:lnTo>
                  <a:pt x="38" y="137"/>
                </a:lnTo>
                <a:lnTo>
                  <a:pt x="29" y="170"/>
                </a:lnTo>
                <a:lnTo>
                  <a:pt x="22" y="206"/>
                </a:lnTo>
                <a:lnTo>
                  <a:pt x="15" y="245"/>
                </a:lnTo>
                <a:lnTo>
                  <a:pt x="10" y="285"/>
                </a:lnTo>
                <a:lnTo>
                  <a:pt x="5" y="328"/>
                </a:lnTo>
                <a:lnTo>
                  <a:pt x="3" y="373"/>
                </a:lnTo>
                <a:lnTo>
                  <a:pt x="2" y="419"/>
                </a:lnTo>
                <a:lnTo>
                  <a:pt x="0" y="468"/>
                </a:lnTo>
                <a:lnTo>
                  <a:pt x="0" y="468"/>
                </a:lnTo>
                <a:lnTo>
                  <a:pt x="2" y="516"/>
                </a:lnTo>
                <a:lnTo>
                  <a:pt x="3" y="562"/>
                </a:lnTo>
                <a:lnTo>
                  <a:pt x="5" y="609"/>
                </a:lnTo>
                <a:lnTo>
                  <a:pt x="10" y="651"/>
                </a:lnTo>
                <a:lnTo>
                  <a:pt x="15" y="693"/>
                </a:lnTo>
                <a:lnTo>
                  <a:pt x="22" y="733"/>
                </a:lnTo>
                <a:lnTo>
                  <a:pt x="29" y="769"/>
                </a:lnTo>
                <a:lnTo>
                  <a:pt x="38" y="803"/>
                </a:lnTo>
                <a:lnTo>
                  <a:pt x="47" y="833"/>
                </a:lnTo>
                <a:lnTo>
                  <a:pt x="57" y="861"/>
                </a:lnTo>
                <a:lnTo>
                  <a:pt x="68" y="886"/>
                </a:lnTo>
                <a:lnTo>
                  <a:pt x="81" y="906"/>
                </a:lnTo>
                <a:lnTo>
                  <a:pt x="87" y="915"/>
                </a:lnTo>
                <a:lnTo>
                  <a:pt x="94" y="922"/>
                </a:lnTo>
                <a:lnTo>
                  <a:pt x="101" y="928"/>
                </a:lnTo>
                <a:lnTo>
                  <a:pt x="108" y="933"/>
                </a:lnTo>
                <a:lnTo>
                  <a:pt x="116" y="938"/>
                </a:lnTo>
                <a:lnTo>
                  <a:pt x="123" y="941"/>
                </a:lnTo>
                <a:lnTo>
                  <a:pt x="131" y="943"/>
                </a:lnTo>
                <a:lnTo>
                  <a:pt x="138" y="943"/>
                </a:lnTo>
                <a:lnTo>
                  <a:pt x="138" y="943"/>
                </a:lnTo>
                <a:lnTo>
                  <a:pt x="138" y="943"/>
                </a:lnTo>
                <a:lnTo>
                  <a:pt x="138" y="943"/>
                </a:lnTo>
                <a:lnTo>
                  <a:pt x="161" y="943"/>
                </a:lnTo>
                <a:lnTo>
                  <a:pt x="185" y="941"/>
                </a:lnTo>
                <a:lnTo>
                  <a:pt x="206" y="938"/>
                </a:lnTo>
                <a:lnTo>
                  <a:pt x="229" y="935"/>
                </a:lnTo>
                <a:lnTo>
                  <a:pt x="250" y="928"/>
                </a:lnTo>
                <a:lnTo>
                  <a:pt x="271" y="922"/>
                </a:lnTo>
                <a:lnTo>
                  <a:pt x="293" y="915"/>
                </a:lnTo>
                <a:lnTo>
                  <a:pt x="313" y="907"/>
                </a:lnTo>
                <a:lnTo>
                  <a:pt x="333" y="897"/>
                </a:lnTo>
                <a:lnTo>
                  <a:pt x="351" y="887"/>
                </a:lnTo>
                <a:lnTo>
                  <a:pt x="370" y="876"/>
                </a:lnTo>
                <a:lnTo>
                  <a:pt x="388" y="863"/>
                </a:lnTo>
                <a:lnTo>
                  <a:pt x="405" y="851"/>
                </a:lnTo>
                <a:lnTo>
                  <a:pt x="423" y="836"/>
                </a:lnTo>
                <a:lnTo>
                  <a:pt x="439" y="822"/>
                </a:lnTo>
                <a:lnTo>
                  <a:pt x="454" y="805"/>
                </a:lnTo>
                <a:lnTo>
                  <a:pt x="469" y="789"/>
                </a:lnTo>
                <a:lnTo>
                  <a:pt x="483" y="772"/>
                </a:lnTo>
                <a:lnTo>
                  <a:pt x="497" y="754"/>
                </a:lnTo>
                <a:lnTo>
                  <a:pt x="509" y="735"/>
                </a:lnTo>
                <a:lnTo>
                  <a:pt x="521" y="716"/>
                </a:lnTo>
                <a:lnTo>
                  <a:pt x="532" y="696"/>
                </a:lnTo>
                <a:lnTo>
                  <a:pt x="542" y="676"/>
                </a:lnTo>
                <a:lnTo>
                  <a:pt x="551" y="656"/>
                </a:lnTo>
                <a:lnTo>
                  <a:pt x="558" y="635"/>
                </a:lnTo>
                <a:lnTo>
                  <a:pt x="566" y="612"/>
                </a:lnTo>
                <a:lnTo>
                  <a:pt x="571" y="590"/>
                </a:lnTo>
                <a:lnTo>
                  <a:pt x="576" y="567"/>
                </a:lnTo>
                <a:lnTo>
                  <a:pt x="581" y="543"/>
                </a:lnTo>
                <a:lnTo>
                  <a:pt x="583" y="521"/>
                </a:lnTo>
                <a:lnTo>
                  <a:pt x="585" y="497"/>
                </a:lnTo>
                <a:lnTo>
                  <a:pt x="586" y="472"/>
                </a:lnTo>
                <a:lnTo>
                  <a:pt x="586" y="472"/>
                </a:lnTo>
                <a:lnTo>
                  <a:pt x="585" y="448"/>
                </a:lnTo>
                <a:lnTo>
                  <a:pt x="583" y="424"/>
                </a:lnTo>
                <a:lnTo>
                  <a:pt x="581" y="400"/>
                </a:lnTo>
                <a:lnTo>
                  <a:pt x="576" y="377"/>
                </a:lnTo>
                <a:lnTo>
                  <a:pt x="571" y="354"/>
                </a:lnTo>
                <a:lnTo>
                  <a:pt x="566" y="331"/>
                </a:lnTo>
                <a:lnTo>
                  <a:pt x="558" y="310"/>
                </a:lnTo>
                <a:lnTo>
                  <a:pt x="551" y="289"/>
                </a:lnTo>
                <a:lnTo>
                  <a:pt x="542" y="268"/>
                </a:lnTo>
                <a:lnTo>
                  <a:pt x="532" y="247"/>
                </a:lnTo>
                <a:lnTo>
                  <a:pt x="521" y="227"/>
                </a:lnTo>
                <a:lnTo>
                  <a:pt x="509" y="209"/>
                </a:lnTo>
                <a:lnTo>
                  <a:pt x="497" y="190"/>
                </a:lnTo>
                <a:lnTo>
                  <a:pt x="483" y="172"/>
                </a:lnTo>
                <a:lnTo>
                  <a:pt x="469" y="155"/>
                </a:lnTo>
                <a:lnTo>
                  <a:pt x="454" y="138"/>
                </a:lnTo>
                <a:lnTo>
                  <a:pt x="439" y="123"/>
                </a:lnTo>
                <a:lnTo>
                  <a:pt x="423" y="108"/>
                </a:lnTo>
                <a:lnTo>
                  <a:pt x="405" y="94"/>
                </a:lnTo>
                <a:lnTo>
                  <a:pt x="388" y="81"/>
                </a:lnTo>
                <a:lnTo>
                  <a:pt x="370" y="69"/>
                </a:lnTo>
                <a:lnTo>
                  <a:pt x="351" y="58"/>
                </a:lnTo>
                <a:lnTo>
                  <a:pt x="333" y="47"/>
                </a:lnTo>
                <a:lnTo>
                  <a:pt x="313" y="38"/>
                </a:lnTo>
                <a:lnTo>
                  <a:pt x="293" y="29"/>
                </a:lnTo>
                <a:lnTo>
                  <a:pt x="271" y="22"/>
                </a:lnTo>
                <a:lnTo>
                  <a:pt x="250" y="15"/>
                </a:lnTo>
                <a:lnTo>
                  <a:pt x="229" y="10"/>
                </a:lnTo>
                <a:lnTo>
                  <a:pt x="206" y="7"/>
                </a:lnTo>
                <a:lnTo>
                  <a:pt x="185" y="3"/>
                </a:lnTo>
                <a:lnTo>
                  <a:pt x="161" y="2"/>
                </a:lnTo>
                <a:lnTo>
                  <a:pt x="138" y="0"/>
                </a:lnTo>
                <a:lnTo>
                  <a:pt x="138" y="0"/>
                </a:lnTo>
                <a:close/>
              </a:path>
            </a:pathLst>
          </a:custGeom>
          <a:gradFill flip="none" rotWithShape="1">
            <a:gsLst>
              <a:gs pos="0">
                <a:srgbClr val="FAFF2F"/>
              </a:gs>
              <a:gs pos="100000">
                <a:srgbClr val="AD8D03"/>
              </a:gs>
            </a:gsLst>
            <a:lin ang="5400000" scaled="1"/>
            <a:tileRect/>
          </a:grad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sz="1400">
              <a:solidFill>
                <a:srgbClr val="000000"/>
              </a:solidFill>
            </a:endParaRPr>
          </a:p>
        </p:txBody>
      </p:sp>
      <p:sp>
        <p:nvSpPr>
          <p:cNvPr id="74" name="Freeform 21"/>
          <p:cNvSpPr>
            <a:spLocks/>
          </p:cNvSpPr>
          <p:nvPr/>
        </p:nvSpPr>
        <p:spPr bwMode="auto">
          <a:xfrm>
            <a:off x="2421150" y="3938043"/>
            <a:ext cx="62037" cy="98042"/>
          </a:xfrm>
          <a:custGeom>
            <a:avLst/>
            <a:gdLst/>
            <a:ahLst/>
            <a:cxnLst>
              <a:cxn ang="0">
                <a:pos x="138" y="0"/>
              </a:cxn>
              <a:cxn ang="0">
                <a:pos x="138" y="0"/>
              </a:cxn>
              <a:cxn ang="0">
                <a:pos x="123" y="3"/>
              </a:cxn>
              <a:cxn ang="0">
                <a:pos x="108" y="10"/>
              </a:cxn>
              <a:cxn ang="0">
                <a:pos x="94" y="22"/>
              </a:cxn>
              <a:cxn ang="0">
                <a:pos x="81" y="38"/>
              </a:cxn>
              <a:cxn ang="0">
                <a:pos x="57" y="81"/>
              </a:cxn>
              <a:cxn ang="0">
                <a:pos x="38" y="137"/>
              </a:cxn>
              <a:cxn ang="0">
                <a:pos x="22" y="206"/>
              </a:cxn>
              <a:cxn ang="0">
                <a:pos x="10" y="285"/>
              </a:cxn>
              <a:cxn ang="0">
                <a:pos x="3" y="373"/>
              </a:cxn>
              <a:cxn ang="0">
                <a:pos x="0" y="468"/>
              </a:cxn>
              <a:cxn ang="0">
                <a:pos x="2" y="516"/>
              </a:cxn>
              <a:cxn ang="0">
                <a:pos x="5" y="609"/>
              </a:cxn>
              <a:cxn ang="0">
                <a:pos x="15" y="693"/>
              </a:cxn>
              <a:cxn ang="0">
                <a:pos x="29" y="769"/>
              </a:cxn>
              <a:cxn ang="0">
                <a:pos x="47" y="833"/>
              </a:cxn>
              <a:cxn ang="0">
                <a:pos x="68" y="886"/>
              </a:cxn>
              <a:cxn ang="0">
                <a:pos x="87" y="915"/>
              </a:cxn>
              <a:cxn ang="0">
                <a:pos x="101" y="928"/>
              </a:cxn>
              <a:cxn ang="0">
                <a:pos x="116" y="938"/>
              </a:cxn>
              <a:cxn ang="0">
                <a:pos x="131" y="943"/>
              </a:cxn>
              <a:cxn ang="0">
                <a:pos x="138" y="943"/>
              </a:cxn>
              <a:cxn ang="0">
                <a:pos x="138" y="943"/>
              </a:cxn>
              <a:cxn ang="0">
                <a:pos x="185" y="941"/>
              </a:cxn>
              <a:cxn ang="0">
                <a:pos x="229" y="935"/>
              </a:cxn>
              <a:cxn ang="0">
                <a:pos x="271" y="922"/>
              </a:cxn>
              <a:cxn ang="0">
                <a:pos x="313" y="907"/>
              </a:cxn>
              <a:cxn ang="0">
                <a:pos x="351" y="887"/>
              </a:cxn>
              <a:cxn ang="0">
                <a:pos x="388" y="863"/>
              </a:cxn>
              <a:cxn ang="0">
                <a:pos x="423" y="836"/>
              </a:cxn>
              <a:cxn ang="0">
                <a:pos x="454" y="805"/>
              </a:cxn>
              <a:cxn ang="0">
                <a:pos x="483" y="772"/>
              </a:cxn>
              <a:cxn ang="0">
                <a:pos x="509" y="735"/>
              </a:cxn>
              <a:cxn ang="0">
                <a:pos x="532" y="696"/>
              </a:cxn>
              <a:cxn ang="0">
                <a:pos x="551" y="656"/>
              </a:cxn>
              <a:cxn ang="0">
                <a:pos x="566" y="612"/>
              </a:cxn>
              <a:cxn ang="0">
                <a:pos x="576" y="567"/>
              </a:cxn>
              <a:cxn ang="0">
                <a:pos x="583" y="521"/>
              </a:cxn>
              <a:cxn ang="0">
                <a:pos x="586" y="472"/>
              </a:cxn>
              <a:cxn ang="0">
                <a:pos x="585" y="448"/>
              </a:cxn>
              <a:cxn ang="0">
                <a:pos x="581" y="400"/>
              </a:cxn>
              <a:cxn ang="0">
                <a:pos x="571" y="354"/>
              </a:cxn>
              <a:cxn ang="0">
                <a:pos x="558" y="310"/>
              </a:cxn>
              <a:cxn ang="0">
                <a:pos x="542" y="268"/>
              </a:cxn>
              <a:cxn ang="0">
                <a:pos x="521" y="227"/>
              </a:cxn>
              <a:cxn ang="0">
                <a:pos x="497" y="190"/>
              </a:cxn>
              <a:cxn ang="0">
                <a:pos x="469" y="155"/>
              </a:cxn>
              <a:cxn ang="0">
                <a:pos x="439" y="123"/>
              </a:cxn>
              <a:cxn ang="0">
                <a:pos x="405" y="94"/>
              </a:cxn>
              <a:cxn ang="0">
                <a:pos x="370" y="69"/>
              </a:cxn>
              <a:cxn ang="0">
                <a:pos x="333" y="47"/>
              </a:cxn>
              <a:cxn ang="0">
                <a:pos x="293" y="29"/>
              </a:cxn>
              <a:cxn ang="0">
                <a:pos x="250" y="15"/>
              </a:cxn>
              <a:cxn ang="0">
                <a:pos x="206" y="7"/>
              </a:cxn>
              <a:cxn ang="0">
                <a:pos x="161" y="2"/>
              </a:cxn>
              <a:cxn ang="0">
                <a:pos x="138" y="0"/>
              </a:cxn>
            </a:cxnLst>
            <a:rect l="0" t="0" r="r" b="b"/>
            <a:pathLst>
              <a:path w="586" h="943">
                <a:moveTo>
                  <a:pt x="138" y="0"/>
                </a:moveTo>
                <a:lnTo>
                  <a:pt x="138" y="0"/>
                </a:lnTo>
                <a:lnTo>
                  <a:pt x="138" y="0"/>
                </a:lnTo>
                <a:lnTo>
                  <a:pt x="138" y="0"/>
                </a:lnTo>
                <a:lnTo>
                  <a:pt x="131" y="2"/>
                </a:lnTo>
                <a:lnTo>
                  <a:pt x="123" y="3"/>
                </a:lnTo>
                <a:lnTo>
                  <a:pt x="116" y="7"/>
                </a:lnTo>
                <a:lnTo>
                  <a:pt x="108" y="10"/>
                </a:lnTo>
                <a:lnTo>
                  <a:pt x="101" y="15"/>
                </a:lnTo>
                <a:lnTo>
                  <a:pt x="94" y="22"/>
                </a:lnTo>
                <a:lnTo>
                  <a:pt x="87" y="29"/>
                </a:lnTo>
                <a:lnTo>
                  <a:pt x="81" y="38"/>
                </a:lnTo>
                <a:lnTo>
                  <a:pt x="68" y="57"/>
                </a:lnTo>
                <a:lnTo>
                  <a:pt x="57" y="81"/>
                </a:lnTo>
                <a:lnTo>
                  <a:pt x="47" y="107"/>
                </a:lnTo>
                <a:lnTo>
                  <a:pt x="38" y="137"/>
                </a:lnTo>
                <a:lnTo>
                  <a:pt x="29" y="170"/>
                </a:lnTo>
                <a:lnTo>
                  <a:pt x="22" y="206"/>
                </a:lnTo>
                <a:lnTo>
                  <a:pt x="15" y="245"/>
                </a:lnTo>
                <a:lnTo>
                  <a:pt x="10" y="285"/>
                </a:lnTo>
                <a:lnTo>
                  <a:pt x="5" y="328"/>
                </a:lnTo>
                <a:lnTo>
                  <a:pt x="3" y="373"/>
                </a:lnTo>
                <a:lnTo>
                  <a:pt x="2" y="419"/>
                </a:lnTo>
                <a:lnTo>
                  <a:pt x="0" y="468"/>
                </a:lnTo>
                <a:lnTo>
                  <a:pt x="0" y="468"/>
                </a:lnTo>
                <a:lnTo>
                  <a:pt x="2" y="516"/>
                </a:lnTo>
                <a:lnTo>
                  <a:pt x="3" y="562"/>
                </a:lnTo>
                <a:lnTo>
                  <a:pt x="5" y="609"/>
                </a:lnTo>
                <a:lnTo>
                  <a:pt x="10" y="651"/>
                </a:lnTo>
                <a:lnTo>
                  <a:pt x="15" y="693"/>
                </a:lnTo>
                <a:lnTo>
                  <a:pt x="22" y="733"/>
                </a:lnTo>
                <a:lnTo>
                  <a:pt x="29" y="769"/>
                </a:lnTo>
                <a:lnTo>
                  <a:pt x="38" y="803"/>
                </a:lnTo>
                <a:lnTo>
                  <a:pt x="47" y="833"/>
                </a:lnTo>
                <a:lnTo>
                  <a:pt x="57" y="861"/>
                </a:lnTo>
                <a:lnTo>
                  <a:pt x="68" y="886"/>
                </a:lnTo>
                <a:lnTo>
                  <a:pt x="81" y="906"/>
                </a:lnTo>
                <a:lnTo>
                  <a:pt x="87" y="915"/>
                </a:lnTo>
                <a:lnTo>
                  <a:pt x="94" y="922"/>
                </a:lnTo>
                <a:lnTo>
                  <a:pt x="101" y="928"/>
                </a:lnTo>
                <a:lnTo>
                  <a:pt x="108" y="933"/>
                </a:lnTo>
                <a:lnTo>
                  <a:pt x="116" y="938"/>
                </a:lnTo>
                <a:lnTo>
                  <a:pt x="123" y="941"/>
                </a:lnTo>
                <a:lnTo>
                  <a:pt x="131" y="943"/>
                </a:lnTo>
                <a:lnTo>
                  <a:pt x="138" y="943"/>
                </a:lnTo>
                <a:lnTo>
                  <a:pt x="138" y="943"/>
                </a:lnTo>
                <a:lnTo>
                  <a:pt x="138" y="943"/>
                </a:lnTo>
                <a:lnTo>
                  <a:pt x="138" y="943"/>
                </a:lnTo>
                <a:lnTo>
                  <a:pt x="161" y="943"/>
                </a:lnTo>
                <a:lnTo>
                  <a:pt x="185" y="941"/>
                </a:lnTo>
                <a:lnTo>
                  <a:pt x="206" y="938"/>
                </a:lnTo>
                <a:lnTo>
                  <a:pt x="229" y="935"/>
                </a:lnTo>
                <a:lnTo>
                  <a:pt x="250" y="928"/>
                </a:lnTo>
                <a:lnTo>
                  <a:pt x="271" y="922"/>
                </a:lnTo>
                <a:lnTo>
                  <a:pt x="293" y="915"/>
                </a:lnTo>
                <a:lnTo>
                  <a:pt x="313" y="907"/>
                </a:lnTo>
                <a:lnTo>
                  <a:pt x="333" y="897"/>
                </a:lnTo>
                <a:lnTo>
                  <a:pt x="351" y="887"/>
                </a:lnTo>
                <a:lnTo>
                  <a:pt x="370" y="876"/>
                </a:lnTo>
                <a:lnTo>
                  <a:pt x="388" y="863"/>
                </a:lnTo>
                <a:lnTo>
                  <a:pt x="405" y="851"/>
                </a:lnTo>
                <a:lnTo>
                  <a:pt x="423" y="836"/>
                </a:lnTo>
                <a:lnTo>
                  <a:pt x="439" y="822"/>
                </a:lnTo>
                <a:lnTo>
                  <a:pt x="454" y="805"/>
                </a:lnTo>
                <a:lnTo>
                  <a:pt x="469" y="789"/>
                </a:lnTo>
                <a:lnTo>
                  <a:pt x="483" y="772"/>
                </a:lnTo>
                <a:lnTo>
                  <a:pt x="497" y="754"/>
                </a:lnTo>
                <a:lnTo>
                  <a:pt x="509" y="735"/>
                </a:lnTo>
                <a:lnTo>
                  <a:pt x="521" y="716"/>
                </a:lnTo>
                <a:lnTo>
                  <a:pt x="532" y="696"/>
                </a:lnTo>
                <a:lnTo>
                  <a:pt x="542" y="676"/>
                </a:lnTo>
                <a:lnTo>
                  <a:pt x="551" y="656"/>
                </a:lnTo>
                <a:lnTo>
                  <a:pt x="558" y="635"/>
                </a:lnTo>
                <a:lnTo>
                  <a:pt x="566" y="612"/>
                </a:lnTo>
                <a:lnTo>
                  <a:pt x="571" y="590"/>
                </a:lnTo>
                <a:lnTo>
                  <a:pt x="576" y="567"/>
                </a:lnTo>
                <a:lnTo>
                  <a:pt x="581" y="543"/>
                </a:lnTo>
                <a:lnTo>
                  <a:pt x="583" y="521"/>
                </a:lnTo>
                <a:lnTo>
                  <a:pt x="585" y="497"/>
                </a:lnTo>
                <a:lnTo>
                  <a:pt x="586" y="472"/>
                </a:lnTo>
                <a:lnTo>
                  <a:pt x="586" y="472"/>
                </a:lnTo>
                <a:lnTo>
                  <a:pt x="585" y="448"/>
                </a:lnTo>
                <a:lnTo>
                  <a:pt x="583" y="424"/>
                </a:lnTo>
                <a:lnTo>
                  <a:pt x="581" y="400"/>
                </a:lnTo>
                <a:lnTo>
                  <a:pt x="576" y="377"/>
                </a:lnTo>
                <a:lnTo>
                  <a:pt x="571" y="354"/>
                </a:lnTo>
                <a:lnTo>
                  <a:pt x="566" y="331"/>
                </a:lnTo>
                <a:lnTo>
                  <a:pt x="558" y="310"/>
                </a:lnTo>
                <a:lnTo>
                  <a:pt x="551" y="289"/>
                </a:lnTo>
                <a:lnTo>
                  <a:pt x="542" y="268"/>
                </a:lnTo>
                <a:lnTo>
                  <a:pt x="532" y="247"/>
                </a:lnTo>
                <a:lnTo>
                  <a:pt x="521" y="227"/>
                </a:lnTo>
                <a:lnTo>
                  <a:pt x="509" y="209"/>
                </a:lnTo>
                <a:lnTo>
                  <a:pt x="497" y="190"/>
                </a:lnTo>
                <a:lnTo>
                  <a:pt x="483" y="172"/>
                </a:lnTo>
                <a:lnTo>
                  <a:pt x="469" y="155"/>
                </a:lnTo>
                <a:lnTo>
                  <a:pt x="454" y="138"/>
                </a:lnTo>
                <a:lnTo>
                  <a:pt x="439" y="123"/>
                </a:lnTo>
                <a:lnTo>
                  <a:pt x="423" y="108"/>
                </a:lnTo>
                <a:lnTo>
                  <a:pt x="405" y="94"/>
                </a:lnTo>
                <a:lnTo>
                  <a:pt x="388" y="81"/>
                </a:lnTo>
                <a:lnTo>
                  <a:pt x="370" y="69"/>
                </a:lnTo>
                <a:lnTo>
                  <a:pt x="351" y="58"/>
                </a:lnTo>
                <a:lnTo>
                  <a:pt x="333" y="47"/>
                </a:lnTo>
                <a:lnTo>
                  <a:pt x="313" y="38"/>
                </a:lnTo>
                <a:lnTo>
                  <a:pt x="293" y="29"/>
                </a:lnTo>
                <a:lnTo>
                  <a:pt x="271" y="22"/>
                </a:lnTo>
                <a:lnTo>
                  <a:pt x="250" y="15"/>
                </a:lnTo>
                <a:lnTo>
                  <a:pt x="229" y="10"/>
                </a:lnTo>
                <a:lnTo>
                  <a:pt x="206" y="7"/>
                </a:lnTo>
                <a:lnTo>
                  <a:pt x="185" y="3"/>
                </a:lnTo>
                <a:lnTo>
                  <a:pt x="161" y="2"/>
                </a:lnTo>
                <a:lnTo>
                  <a:pt x="138" y="0"/>
                </a:lnTo>
                <a:lnTo>
                  <a:pt x="138" y="0"/>
                </a:lnTo>
                <a:close/>
              </a:path>
            </a:pathLst>
          </a:custGeom>
          <a:gradFill flip="none" rotWithShape="1">
            <a:gsLst>
              <a:gs pos="0">
                <a:srgbClr val="FFFFFF"/>
              </a:gs>
              <a:gs pos="57000">
                <a:schemeClr val="accent1">
                  <a:tint val="44500"/>
                  <a:satMod val="160000"/>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endParaRPr lang="en-US" sz="1400">
              <a:solidFill>
                <a:srgbClr val="FFFFFF"/>
              </a:solidFill>
            </a:endParaRPr>
          </a:p>
        </p:txBody>
      </p:sp>
      <p:sp>
        <p:nvSpPr>
          <p:cNvPr id="75" name="Freeform 5"/>
          <p:cNvSpPr>
            <a:spLocks/>
          </p:cNvSpPr>
          <p:nvPr/>
        </p:nvSpPr>
        <p:spPr bwMode="auto">
          <a:xfrm>
            <a:off x="2086491" y="4575195"/>
            <a:ext cx="693220" cy="694274"/>
          </a:xfrm>
          <a:custGeom>
            <a:avLst/>
            <a:gdLst/>
            <a:ahLst/>
            <a:cxnLst>
              <a:cxn ang="0">
                <a:pos x="4314" y="2327"/>
              </a:cxn>
              <a:cxn ang="0">
                <a:pos x="4277" y="2595"/>
              </a:cxn>
              <a:cxn ang="0">
                <a:pos x="4208" y="2854"/>
              </a:cxn>
              <a:cxn ang="0">
                <a:pos x="4107" y="3096"/>
              </a:cxn>
              <a:cxn ang="0">
                <a:pos x="3980" y="3324"/>
              </a:cxn>
              <a:cxn ang="0">
                <a:pos x="3827" y="3534"/>
              </a:cxn>
              <a:cxn ang="0">
                <a:pos x="3651" y="3724"/>
              </a:cxn>
              <a:cxn ang="0">
                <a:pos x="3453" y="3891"/>
              </a:cxn>
              <a:cxn ang="0">
                <a:pos x="3236" y="4034"/>
              </a:cxn>
              <a:cxn ang="0">
                <a:pos x="3002" y="4151"/>
              </a:cxn>
              <a:cxn ang="0">
                <a:pos x="2752" y="4239"/>
              </a:cxn>
              <a:cxn ang="0">
                <a:pos x="2490" y="4296"/>
              </a:cxn>
              <a:cxn ang="0">
                <a:pos x="2216" y="4320"/>
              </a:cxn>
              <a:cxn ang="0">
                <a:pos x="1994" y="4314"/>
              </a:cxn>
              <a:cxn ang="0">
                <a:pos x="1725" y="4277"/>
              </a:cxn>
              <a:cxn ang="0">
                <a:pos x="1468" y="4208"/>
              </a:cxn>
              <a:cxn ang="0">
                <a:pos x="1224" y="4107"/>
              </a:cxn>
              <a:cxn ang="0">
                <a:pos x="996" y="3980"/>
              </a:cxn>
              <a:cxn ang="0">
                <a:pos x="787" y="3827"/>
              </a:cxn>
              <a:cxn ang="0">
                <a:pos x="596" y="3651"/>
              </a:cxn>
              <a:cxn ang="0">
                <a:pos x="429" y="3453"/>
              </a:cxn>
              <a:cxn ang="0">
                <a:pos x="287" y="3236"/>
              </a:cxn>
              <a:cxn ang="0">
                <a:pos x="170" y="3002"/>
              </a:cxn>
              <a:cxn ang="0">
                <a:pos x="83" y="2752"/>
              </a:cxn>
              <a:cxn ang="0">
                <a:pos x="25" y="2490"/>
              </a:cxn>
              <a:cxn ang="0">
                <a:pos x="1" y="2216"/>
              </a:cxn>
              <a:cxn ang="0">
                <a:pos x="6" y="1994"/>
              </a:cxn>
              <a:cxn ang="0">
                <a:pos x="44" y="1725"/>
              </a:cxn>
              <a:cxn ang="0">
                <a:pos x="114" y="1468"/>
              </a:cxn>
              <a:cxn ang="0">
                <a:pos x="213" y="1224"/>
              </a:cxn>
              <a:cxn ang="0">
                <a:pos x="340" y="996"/>
              </a:cxn>
              <a:cxn ang="0">
                <a:pos x="494" y="786"/>
              </a:cxn>
              <a:cxn ang="0">
                <a:pos x="670" y="596"/>
              </a:cxn>
              <a:cxn ang="0">
                <a:pos x="868" y="429"/>
              </a:cxn>
              <a:cxn ang="0">
                <a:pos x="1086" y="287"/>
              </a:cxn>
              <a:cxn ang="0">
                <a:pos x="1320" y="170"/>
              </a:cxn>
              <a:cxn ang="0">
                <a:pos x="1570" y="81"/>
              </a:cxn>
              <a:cxn ang="0">
                <a:pos x="1832" y="25"/>
              </a:cxn>
              <a:cxn ang="0">
                <a:pos x="2105" y="1"/>
              </a:cxn>
              <a:cxn ang="0">
                <a:pos x="2327" y="6"/>
              </a:cxn>
              <a:cxn ang="0">
                <a:pos x="2596" y="44"/>
              </a:cxn>
              <a:cxn ang="0">
                <a:pos x="2854" y="114"/>
              </a:cxn>
              <a:cxn ang="0">
                <a:pos x="3096" y="213"/>
              </a:cxn>
              <a:cxn ang="0">
                <a:pos x="3324" y="340"/>
              </a:cxn>
              <a:cxn ang="0">
                <a:pos x="3534" y="493"/>
              </a:cxn>
              <a:cxn ang="0">
                <a:pos x="3724" y="670"/>
              </a:cxn>
              <a:cxn ang="0">
                <a:pos x="3891" y="868"/>
              </a:cxn>
              <a:cxn ang="0">
                <a:pos x="4034" y="1084"/>
              </a:cxn>
              <a:cxn ang="0">
                <a:pos x="4151" y="1320"/>
              </a:cxn>
              <a:cxn ang="0">
                <a:pos x="4239" y="1568"/>
              </a:cxn>
              <a:cxn ang="0">
                <a:pos x="4296" y="1832"/>
              </a:cxn>
              <a:cxn ang="0">
                <a:pos x="4320" y="2105"/>
              </a:cxn>
            </a:cxnLst>
            <a:rect l="0" t="0" r="r" b="b"/>
            <a:pathLst>
              <a:path w="4320" h="4320">
                <a:moveTo>
                  <a:pt x="4320" y="2160"/>
                </a:moveTo>
                <a:lnTo>
                  <a:pt x="4320" y="2160"/>
                </a:lnTo>
                <a:lnTo>
                  <a:pt x="4320" y="2216"/>
                </a:lnTo>
                <a:lnTo>
                  <a:pt x="4319" y="2271"/>
                </a:lnTo>
                <a:lnTo>
                  <a:pt x="4314" y="2327"/>
                </a:lnTo>
                <a:lnTo>
                  <a:pt x="4310" y="2380"/>
                </a:lnTo>
                <a:lnTo>
                  <a:pt x="4304" y="2435"/>
                </a:lnTo>
                <a:lnTo>
                  <a:pt x="4296" y="2490"/>
                </a:lnTo>
                <a:lnTo>
                  <a:pt x="4287" y="2543"/>
                </a:lnTo>
                <a:lnTo>
                  <a:pt x="4277" y="2595"/>
                </a:lnTo>
                <a:lnTo>
                  <a:pt x="4265" y="2648"/>
                </a:lnTo>
                <a:lnTo>
                  <a:pt x="4252" y="2700"/>
                </a:lnTo>
                <a:lnTo>
                  <a:pt x="4239" y="2752"/>
                </a:lnTo>
                <a:lnTo>
                  <a:pt x="4224" y="2802"/>
                </a:lnTo>
                <a:lnTo>
                  <a:pt x="4208" y="2854"/>
                </a:lnTo>
                <a:lnTo>
                  <a:pt x="4190" y="2903"/>
                </a:lnTo>
                <a:lnTo>
                  <a:pt x="4171" y="2953"/>
                </a:lnTo>
                <a:lnTo>
                  <a:pt x="4151" y="3002"/>
                </a:lnTo>
                <a:lnTo>
                  <a:pt x="4129" y="3049"/>
                </a:lnTo>
                <a:lnTo>
                  <a:pt x="4107" y="3096"/>
                </a:lnTo>
                <a:lnTo>
                  <a:pt x="4085" y="3144"/>
                </a:lnTo>
                <a:lnTo>
                  <a:pt x="4060" y="3190"/>
                </a:lnTo>
                <a:lnTo>
                  <a:pt x="4034" y="3236"/>
                </a:lnTo>
                <a:lnTo>
                  <a:pt x="4008" y="3280"/>
                </a:lnTo>
                <a:lnTo>
                  <a:pt x="3980" y="3324"/>
                </a:lnTo>
                <a:lnTo>
                  <a:pt x="3952" y="3369"/>
                </a:lnTo>
                <a:lnTo>
                  <a:pt x="3922" y="3410"/>
                </a:lnTo>
                <a:lnTo>
                  <a:pt x="3891" y="3453"/>
                </a:lnTo>
                <a:lnTo>
                  <a:pt x="3860" y="3494"/>
                </a:lnTo>
                <a:lnTo>
                  <a:pt x="3827" y="3534"/>
                </a:lnTo>
                <a:lnTo>
                  <a:pt x="3793" y="3574"/>
                </a:lnTo>
                <a:lnTo>
                  <a:pt x="3759" y="3613"/>
                </a:lnTo>
                <a:lnTo>
                  <a:pt x="3724" y="3651"/>
                </a:lnTo>
                <a:lnTo>
                  <a:pt x="3688" y="3688"/>
                </a:lnTo>
                <a:lnTo>
                  <a:pt x="3651" y="3724"/>
                </a:lnTo>
                <a:lnTo>
                  <a:pt x="3613" y="3759"/>
                </a:lnTo>
                <a:lnTo>
                  <a:pt x="3574" y="3793"/>
                </a:lnTo>
                <a:lnTo>
                  <a:pt x="3534" y="3827"/>
                </a:lnTo>
                <a:lnTo>
                  <a:pt x="3494" y="3860"/>
                </a:lnTo>
                <a:lnTo>
                  <a:pt x="3453" y="3891"/>
                </a:lnTo>
                <a:lnTo>
                  <a:pt x="3412" y="3922"/>
                </a:lnTo>
                <a:lnTo>
                  <a:pt x="3369" y="3952"/>
                </a:lnTo>
                <a:lnTo>
                  <a:pt x="3324" y="3980"/>
                </a:lnTo>
                <a:lnTo>
                  <a:pt x="3280" y="4008"/>
                </a:lnTo>
                <a:lnTo>
                  <a:pt x="3236" y="4034"/>
                </a:lnTo>
                <a:lnTo>
                  <a:pt x="3190" y="4060"/>
                </a:lnTo>
                <a:lnTo>
                  <a:pt x="3144" y="4085"/>
                </a:lnTo>
                <a:lnTo>
                  <a:pt x="3096" y="4107"/>
                </a:lnTo>
                <a:lnTo>
                  <a:pt x="3049" y="4129"/>
                </a:lnTo>
                <a:lnTo>
                  <a:pt x="3002" y="4151"/>
                </a:lnTo>
                <a:lnTo>
                  <a:pt x="2953" y="4171"/>
                </a:lnTo>
                <a:lnTo>
                  <a:pt x="2903" y="4190"/>
                </a:lnTo>
                <a:lnTo>
                  <a:pt x="2854" y="4208"/>
                </a:lnTo>
                <a:lnTo>
                  <a:pt x="2804" y="4224"/>
                </a:lnTo>
                <a:lnTo>
                  <a:pt x="2752" y="4239"/>
                </a:lnTo>
                <a:lnTo>
                  <a:pt x="2700" y="4252"/>
                </a:lnTo>
                <a:lnTo>
                  <a:pt x="2648" y="4265"/>
                </a:lnTo>
                <a:lnTo>
                  <a:pt x="2596" y="4277"/>
                </a:lnTo>
                <a:lnTo>
                  <a:pt x="2543" y="4287"/>
                </a:lnTo>
                <a:lnTo>
                  <a:pt x="2490" y="4296"/>
                </a:lnTo>
                <a:lnTo>
                  <a:pt x="2435" y="4304"/>
                </a:lnTo>
                <a:lnTo>
                  <a:pt x="2382" y="4310"/>
                </a:lnTo>
                <a:lnTo>
                  <a:pt x="2327" y="4314"/>
                </a:lnTo>
                <a:lnTo>
                  <a:pt x="2271" y="4317"/>
                </a:lnTo>
                <a:lnTo>
                  <a:pt x="2216" y="4320"/>
                </a:lnTo>
                <a:lnTo>
                  <a:pt x="2160" y="4320"/>
                </a:lnTo>
                <a:lnTo>
                  <a:pt x="2160" y="4320"/>
                </a:lnTo>
                <a:lnTo>
                  <a:pt x="2105" y="4320"/>
                </a:lnTo>
                <a:lnTo>
                  <a:pt x="2049" y="4317"/>
                </a:lnTo>
                <a:lnTo>
                  <a:pt x="1994" y="4314"/>
                </a:lnTo>
                <a:lnTo>
                  <a:pt x="1940" y="4310"/>
                </a:lnTo>
                <a:lnTo>
                  <a:pt x="1885" y="4304"/>
                </a:lnTo>
                <a:lnTo>
                  <a:pt x="1832" y="4296"/>
                </a:lnTo>
                <a:lnTo>
                  <a:pt x="1778" y="4287"/>
                </a:lnTo>
                <a:lnTo>
                  <a:pt x="1725" y="4277"/>
                </a:lnTo>
                <a:lnTo>
                  <a:pt x="1673" y="4265"/>
                </a:lnTo>
                <a:lnTo>
                  <a:pt x="1620" y="4252"/>
                </a:lnTo>
                <a:lnTo>
                  <a:pt x="1570" y="4239"/>
                </a:lnTo>
                <a:lnTo>
                  <a:pt x="1518" y="4224"/>
                </a:lnTo>
                <a:lnTo>
                  <a:pt x="1468" y="4208"/>
                </a:lnTo>
                <a:lnTo>
                  <a:pt x="1417" y="4190"/>
                </a:lnTo>
                <a:lnTo>
                  <a:pt x="1368" y="4171"/>
                </a:lnTo>
                <a:lnTo>
                  <a:pt x="1320" y="4151"/>
                </a:lnTo>
                <a:lnTo>
                  <a:pt x="1271" y="4129"/>
                </a:lnTo>
                <a:lnTo>
                  <a:pt x="1224" y="4107"/>
                </a:lnTo>
                <a:lnTo>
                  <a:pt x="1178" y="4085"/>
                </a:lnTo>
                <a:lnTo>
                  <a:pt x="1130" y="4060"/>
                </a:lnTo>
                <a:lnTo>
                  <a:pt x="1086" y="4034"/>
                </a:lnTo>
                <a:lnTo>
                  <a:pt x="1040" y="4008"/>
                </a:lnTo>
                <a:lnTo>
                  <a:pt x="996" y="3980"/>
                </a:lnTo>
                <a:lnTo>
                  <a:pt x="953" y="3952"/>
                </a:lnTo>
                <a:lnTo>
                  <a:pt x="910" y="3922"/>
                </a:lnTo>
                <a:lnTo>
                  <a:pt x="868" y="3891"/>
                </a:lnTo>
                <a:lnTo>
                  <a:pt x="827" y="3860"/>
                </a:lnTo>
                <a:lnTo>
                  <a:pt x="787" y="3827"/>
                </a:lnTo>
                <a:lnTo>
                  <a:pt x="747" y="3793"/>
                </a:lnTo>
                <a:lnTo>
                  <a:pt x="709" y="3759"/>
                </a:lnTo>
                <a:lnTo>
                  <a:pt x="670" y="3724"/>
                </a:lnTo>
                <a:lnTo>
                  <a:pt x="633" y="3688"/>
                </a:lnTo>
                <a:lnTo>
                  <a:pt x="596" y="3651"/>
                </a:lnTo>
                <a:lnTo>
                  <a:pt x="561" y="3613"/>
                </a:lnTo>
                <a:lnTo>
                  <a:pt x="527" y="3574"/>
                </a:lnTo>
                <a:lnTo>
                  <a:pt x="494" y="3534"/>
                </a:lnTo>
                <a:lnTo>
                  <a:pt x="462" y="3494"/>
                </a:lnTo>
                <a:lnTo>
                  <a:pt x="429" y="3453"/>
                </a:lnTo>
                <a:lnTo>
                  <a:pt x="399" y="3410"/>
                </a:lnTo>
                <a:lnTo>
                  <a:pt x="370" y="3369"/>
                </a:lnTo>
                <a:lnTo>
                  <a:pt x="340" y="3324"/>
                </a:lnTo>
                <a:lnTo>
                  <a:pt x="314" y="3280"/>
                </a:lnTo>
                <a:lnTo>
                  <a:pt x="287" y="3236"/>
                </a:lnTo>
                <a:lnTo>
                  <a:pt x="260" y="3190"/>
                </a:lnTo>
                <a:lnTo>
                  <a:pt x="237" y="3144"/>
                </a:lnTo>
                <a:lnTo>
                  <a:pt x="213" y="3096"/>
                </a:lnTo>
                <a:lnTo>
                  <a:pt x="191" y="3049"/>
                </a:lnTo>
                <a:lnTo>
                  <a:pt x="170" y="3002"/>
                </a:lnTo>
                <a:lnTo>
                  <a:pt x="149" y="2953"/>
                </a:lnTo>
                <a:lnTo>
                  <a:pt x="132" y="2903"/>
                </a:lnTo>
                <a:lnTo>
                  <a:pt x="114" y="2854"/>
                </a:lnTo>
                <a:lnTo>
                  <a:pt x="98" y="2802"/>
                </a:lnTo>
                <a:lnTo>
                  <a:pt x="83" y="2752"/>
                </a:lnTo>
                <a:lnTo>
                  <a:pt x="68" y="2700"/>
                </a:lnTo>
                <a:lnTo>
                  <a:pt x="56" y="2648"/>
                </a:lnTo>
                <a:lnTo>
                  <a:pt x="44" y="2595"/>
                </a:lnTo>
                <a:lnTo>
                  <a:pt x="34" y="2543"/>
                </a:lnTo>
                <a:lnTo>
                  <a:pt x="25" y="2490"/>
                </a:lnTo>
                <a:lnTo>
                  <a:pt x="18" y="2435"/>
                </a:lnTo>
                <a:lnTo>
                  <a:pt x="12" y="2380"/>
                </a:lnTo>
                <a:lnTo>
                  <a:pt x="6" y="2327"/>
                </a:lnTo>
                <a:lnTo>
                  <a:pt x="3" y="2271"/>
                </a:lnTo>
                <a:lnTo>
                  <a:pt x="1" y="2216"/>
                </a:lnTo>
                <a:lnTo>
                  <a:pt x="0" y="2160"/>
                </a:lnTo>
                <a:lnTo>
                  <a:pt x="0" y="2160"/>
                </a:lnTo>
                <a:lnTo>
                  <a:pt x="1" y="2105"/>
                </a:lnTo>
                <a:lnTo>
                  <a:pt x="3" y="2049"/>
                </a:lnTo>
                <a:lnTo>
                  <a:pt x="6" y="1994"/>
                </a:lnTo>
                <a:lnTo>
                  <a:pt x="12" y="1940"/>
                </a:lnTo>
                <a:lnTo>
                  <a:pt x="18" y="1885"/>
                </a:lnTo>
                <a:lnTo>
                  <a:pt x="25" y="1832"/>
                </a:lnTo>
                <a:lnTo>
                  <a:pt x="34" y="1778"/>
                </a:lnTo>
                <a:lnTo>
                  <a:pt x="44" y="1725"/>
                </a:lnTo>
                <a:lnTo>
                  <a:pt x="56" y="1672"/>
                </a:lnTo>
                <a:lnTo>
                  <a:pt x="68" y="1620"/>
                </a:lnTo>
                <a:lnTo>
                  <a:pt x="83" y="1568"/>
                </a:lnTo>
                <a:lnTo>
                  <a:pt x="98" y="1518"/>
                </a:lnTo>
                <a:lnTo>
                  <a:pt x="114" y="1468"/>
                </a:lnTo>
                <a:lnTo>
                  <a:pt x="132" y="1417"/>
                </a:lnTo>
                <a:lnTo>
                  <a:pt x="149" y="1368"/>
                </a:lnTo>
                <a:lnTo>
                  <a:pt x="170" y="1320"/>
                </a:lnTo>
                <a:lnTo>
                  <a:pt x="191" y="1271"/>
                </a:lnTo>
                <a:lnTo>
                  <a:pt x="213" y="1224"/>
                </a:lnTo>
                <a:lnTo>
                  <a:pt x="237" y="1176"/>
                </a:lnTo>
                <a:lnTo>
                  <a:pt x="260" y="1130"/>
                </a:lnTo>
                <a:lnTo>
                  <a:pt x="287" y="1084"/>
                </a:lnTo>
                <a:lnTo>
                  <a:pt x="314" y="1040"/>
                </a:lnTo>
                <a:lnTo>
                  <a:pt x="340" y="996"/>
                </a:lnTo>
                <a:lnTo>
                  <a:pt x="370" y="953"/>
                </a:lnTo>
                <a:lnTo>
                  <a:pt x="399" y="910"/>
                </a:lnTo>
                <a:lnTo>
                  <a:pt x="429" y="868"/>
                </a:lnTo>
                <a:lnTo>
                  <a:pt x="462" y="827"/>
                </a:lnTo>
                <a:lnTo>
                  <a:pt x="494" y="786"/>
                </a:lnTo>
                <a:lnTo>
                  <a:pt x="527" y="747"/>
                </a:lnTo>
                <a:lnTo>
                  <a:pt x="561" y="707"/>
                </a:lnTo>
                <a:lnTo>
                  <a:pt x="596" y="670"/>
                </a:lnTo>
                <a:lnTo>
                  <a:pt x="633" y="633"/>
                </a:lnTo>
                <a:lnTo>
                  <a:pt x="670" y="596"/>
                </a:lnTo>
                <a:lnTo>
                  <a:pt x="709" y="561"/>
                </a:lnTo>
                <a:lnTo>
                  <a:pt x="747" y="527"/>
                </a:lnTo>
                <a:lnTo>
                  <a:pt x="787" y="493"/>
                </a:lnTo>
                <a:lnTo>
                  <a:pt x="827" y="460"/>
                </a:lnTo>
                <a:lnTo>
                  <a:pt x="868" y="429"/>
                </a:lnTo>
                <a:lnTo>
                  <a:pt x="910" y="398"/>
                </a:lnTo>
                <a:lnTo>
                  <a:pt x="953" y="368"/>
                </a:lnTo>
                <a:lnTo>
                  <a:pt x="996" y="340"/>
                </a:lnTo>
                <a:lnTo>
                  <a:pt x="1040" y="312"/>
                </a:lnTo>
                <a:lnTo>
                  <a:pt x="1086" y="287"/>
                </a:lnTo>
                <a:lnTo>
                  <a:pt x="1130" y="260"/>
                </a:lnTo>
                <a:lnTo>
                  <a:pt x="1178" y="237"/>
                </a:lnTo>
                <a:lnTo>
                  <a:pt x="1224" y="213"/>
                </a:lnTo>
                <a:lnTo>
                  <a:pt x="1271" y="191"/>
                </a:lnTo>
                <a:lnTo>
                  <a:pt x="1320" y="170"/>
                </a:lnTo>
                <a:lnTo>
                  <a:pt x="1368" y="149"/>
                </a:lnTo>
                <a:lnTo>
                  <a:pt x="1417" y="132"/>
                </a:lnTo>
                <a:lnTo>
                  <a:pt x="1468" y="114"/>
                </a:lnTo>
                <a:lnTo>
                  <a:pt x="1518" y="98"/>
                </a:lnTo>
                <a:lnTo>
                  <a:pt x="1570" y="81"/>
                </a:lnTo>
                <a:lnTo>
                  <a:pt x="1620" y="68"/>
                </a:lnTo>
                <a:lnTo>
                  <a:pt x="1673" y="55"/>
                </a:lnTo>
                <a:lnTo>
                  <a:pt x="1725" y="44"/>
                </a:lnTo>
                <a:lnTo>
                  <a:pt x="1778" y="34"/>
                </a:lnTo>
                <a:lnTo>
                  <a:pt x="1832" y="25"/>
                </a:lnTo>
                <a:lnTo>
                  <a:pt x="1885" y="18"/>
                </a:lnTo>
                <a:lnTo>
                  <a:pt x="1940" y="12"/>
                </a:lnTo>
                <a:lnTo>
                  <a:pt x="1994" y="6"/>
                </a:lnTo>
                <a:lnTo>
                  <a:pt x="2049" y="3"/>
                </a:lnTo>
                <a:lnTo>
                  <a:pt x="2105" y="1"/>
                </a:lnTo>
                <a:lnTo>
                  <a:pt x="2160" y="0"/>
                </a:lnTo>
                <a:lnTo>
                  <a:pt x="2160" y="0"/>
                </a:lnTo>
                <a:lnTo>
                  <a:pt x="2216" y="1"/>
                </a:lnTo>
                <a:lnTo>
                  <a:pt x="2271" y="3"/>
                </a:lnTo>
                <a:lnTo>
                  <a:pt x="2327" y="6"/>
                </a:lnTo>
                <a:lnTo>
                  <a:pt x="2382" y="12"/>
                </a:lnTo>
                <a:lnTo>
                  <a:pt x="2435" y="18"/>
                </a:lnTo>
                <a:lnTo>
                  <a:pt x="2490" y="25"/>
                </a:lnTo>
                <a:lnTo>
                  <a:pt x="2543" y="34"/>
                </a:lnTo>
                <a:lnTo>
                  <a:pt x="2596" y="44"/>
                </a:lnTo>
                <a:lnTo>
                  <a:pt x="2648" y="55"/>
                </a:lnTo>
                <a:lnTo>
                  <a:pt x="2700" y="68"/>
                </a:lnTo>
                <a:lnTo>
                  <a:pt x="2752" y="81"/>
                </a:lnTo>
                <a:lnTo>
                  <a:pt x="2804" y="98"/>
                </a:lnTo>
                <a:lnTo>
                  <a:pt x="2854" y="114"/>
                </a:lnTo>
                <a:lnTo>
                  <a:pt x="2903" y="132"/>
                </a:lnTo>
                <a:lnTo>
                  <a:pt x="2953" y="149"/>
                </a:lnTo>
                <a:lnTo>
                  <a:pt x="3002" y="170"/>
                </a:lnTo>
                <a:lnTo>
                  <a:pt x="3049" y="191"/>
                </a:lnTo>
                <a:lnTo>
                  <a:pt x="3096" y="213"/>
                </a:lnTo>
                <a:lnTo>
                  <a:pt x="3144" y="237"/>
                </a:lnTo>
                <a:lnTo>
                  <a:pt x="3190" y="260"/>
                </a:lnTo>
                <a:lnTo>
                  <a:pt x="3236" y="287"/>
                </a:lnTo>
                <a:lnTo>
                  <a:pt x="3280" y="312"/>
                </a:lnTo>
                <a:lnTo>
                  <a:pt x="3324" y="340"/>
                </a:lnTo>
                <a:lnTo>
                  <a:pt x="3369" y="368"/>
                </a:lnTo>
                <a:lnTo>
                  <a:pt x="3412" y="398"/>
                </a:lnTo>
                <a:lnTo>
                  <a:pt x="3453" y="429"/>
                </a:lnTo>
                <a:lnTo>
                  <a:pt x="3494" y="460"/>
                </a:lnTo>
                <a:lnTo>
                  <a:pt x="3534" y="493"/>
                </a:lnTo>
                <a:lnTo>
                  <a:pt x="3574" y="527"/>
                </a:lnTo>
                <a:lnTo>
                  <a:pt x="3613" y="561"/>
                </a:lnTo>
                <a:lnTo>
                  <a:pt x="3651" y="596"/>
                </a:lnTo>
                <a:lnTo>
                  <a:pt x="3688" y="633"/>
                </a:lnTo>
                <a:lnTo>
                  <a:pt x="3724" y="670"/>
                </a:lnTo>
                <a:lnTo>
                  <a:pt x="3759" y="707"/>
                </a:lnTo>
                <a:lnTo>
                  <a:pt x="3793" y="747"/>
                </a:lnTo>
                <a:lnTo>
                  <a:pt x="3827" y="786"/>
                </a:lnTo>
                <a:lnTo>
                  <a:pt x="3860" y="827"/>
                </a:lnTo>
                <a:lnTo>
                  <a:pt x="3891" y="868"/>
                </a:lnTo>
                <a:lnTo>
                  <a:pt x="3922" y="910"/>
                </a:lnTo>
                <a:lnTo>
                  <a:pt x="3952" y="953"/>
                </a:lnTo>
                <a:lnTo>
                  <a:pt x="3980" y="996"/>
                </a:lnTo>
                <a:lnTo>
                  <a:pt x="4008" y="1040"/>
                </a:lnTo>
                <a:lnTo>
                  <a:pt x="4034" y="1084"/>
                </a:lnTo>
                <a:lnTo>
                  <a:pt x="4060" y="1130"/>
                </a:lnTo>
                <a:lnTo>
                  <a:pt x="4085" y="1176"/>
                </a:lnTo>
                <a:lnTo>
                  <a:pt x="4107" y="1224"/>
                </a:lnTo>
                <a:lnTo>
                  <a:pt x="4129" y="1271"/>
                </a:lnTo>
                <a:lnTo>
                  <a:pt x="4151" y="1320"/>
                </a:lnTo>
                <a:lnTo>
                  <a:pt x="4171" y="1368"/>
                </a:lnTo>
                <a:lnTo>
                  <a:pt x="4190" y="1417"/>
                </a:lnTo>
                <a:lnTo>
                  <a:pt x="4208" y="1468"/>
                </a:lnTo>
                <a:lnTo>
                  <a:pt x="4224" y="1518"/>
                </a:lnTo>
                <a:lnTo>
                  <a:pt x="4239" y="1568"/>
                </a:lnTo>
                <a:lnTo>
                  <a:pt x="4252" y="1620"/>
                </a:lnTo>
                <a:lnTo>
                  <a:pt x="4265" y="1672"/>
                </a:lnTo>
                <a:lnTo>
                  <a:pt x="4277" y="1725"/>
                </a:lnTo>
                <a:lnTo>
                  <a:pt x="4287" y="1778"/>
                </a:lnTo>
                <a:lnTo>
                  <a:pt x="4296" y="1832"/>
                </a:lnTo>
                <a:lnTo>
                  <a:pt x="4304" y="1885"/>
                </a:lnTo>
                <a:lnTo>
                  <a:pt x="4310" y="1940"/>
                </a:lnTo>
                <a:lnTo>
                  <a:pt x="4314" y="1994"/>
                </a:lnTo>
                <a:lnTo>
                  <a:pt x="4319" y="2049"/>
                </a:lnTo>
                <a:lnTo>
                  <a:pt x="4320" y="2105"/>
                </a:lnTo>
                <a:lnTo>
                  <a:pt x="4320" y="2160"/>
                </a:lnTo>
                <a:lnTo>
                  <a:pt x="4320" y="2160"/>
                </a:lnTo>
                <a:close/>
              </a:path>
            </a:pathLst>
          </a:custGeom>
          <a:gradFill flip="none" rotWithShape="1">
            <a:gsLst>
              <a:gs pos="85000">
                <a:srgbClr val="1F497D"/>
              </a:gs>
              <a:gs pos="47000">
                <a:srgbClr val="FFFFFF"/>
              </a:gs>
            </a:gsLst>
            <a:path path="circle">
              <a:fillToRect l="50000" t="50000" r="50000" b="50000"/>
            </a:path>
            <a:tileRect/>
          </a:gradFill>
          <a:ln w="9525">
            <a:noFill/>
            <a:miter lim="800000"/>
            <a:headEnd/>
            <a:tailEnd/>
          </a:ln>
        </p:spPr>
        <p:txBody>
          <a:bodyPr lIns="18288" tIns="18288" rIns="18288" bIns="18288" anchor="ctr" anchorCtr="1"/>
          <a:lstStyle/>
          <a:p>
            <a:pPr algn="ctr">
              <a:lnSpc>
                <a:spcPct val="85000"/>
              </a:lnSpc>
              <a:spcBef>
                <a:spcPct val="20000"/>
              </a:spcBef>
            </a:pPr>
            <a:endParaRPr lang="en-US" sz="1400" b="1">
              <a:solidFill>
                <a:srgbClr val="FFFFFF"/>
              </a:solidFill>
              <a:latin typeface="Arial Narrow" pitchFamily="112" charset="0"/>
            </a:endParaRPr>
          </a:p>
        </p:txBody>
      </p:sp>
      <p:grpSp>
        <p:nvGrpSpPr>
          <p:cNvPr id="76" name="Group 33"/>
          <p:cNvGrpSpPr/>
          <p:nvPr/>
        </p:nvGrpSpPr>
        <p:grpSpPr>
          <a:xfrm>
            <a:off x="2217273" y="4575195"/>
            <a:ext cx="562439" cy="694274"/>
            <a:chOff x="3195991" y="1051454"/>
            <a:chExt cx="3585809" cy="4419600"/>
          </a:xfrm>
        </p:grpSpPr>
        <p:sp>
          <p:nvSpPr>
            <p:cNvPr id="77" name="Freeform 6"/>
            <p:cNvSpPr>
              <a:spLocks/>
            </p:cNvSpPr>
            <p:nvPr/>
          </p:nvSpPr>
          <p:spPr bwMode="auto">
            <a:xfrm>
              <a:off x="3195991" y="1051454"/>
              <a:ext cx="1376010" cy="4419600"/>
            </a:xfrm>
            <a:custGeom>
              <a:avLst/>
              <a:gdLst/>
              <a:ahLst/>
              <a:cxnLst>
                <a:cxn ang="0">
                  <a:pos x="1345" y="0"/>
                </a:cxn>
                <a:cxn ang="0">
                  <a:pos x="1275" y="3"/>
                </a:cxn>
                <a:cxn ang="0">
                  <a:pos x="1207" y="12"/>
                </a:cxn>
                <a:cxn ang="0">
                  <a:pos x="1141" y="25"/>
                </a:cxn>
                <a:cxn ang="0">
                  <a:pos x="1074" y="44"/>
                </a:cxn>
                <a:cxn ang="0">
                  <a:pos x="1009" y="68"/>
                </a:cxn>
                <a:cxn ang="0">
                  <a:pos x="946" y="98"/>
                </a:cxn>
                <a:cxn ang="0">
                  <a:pos x="882" y="132"/>
                </a:cxn>
                <a:cxn ang="0">
                  <a:pos x="821" y="170"/>
                </a:cxn>
                <a:cxn ang="0">
                  <a:pos x="762" y="213"/>
                </a:cxn>
                <a:cxn ang="0">
                  <a:pos x="704" y="260"/>
                </a:cxn>
                <a:cxn ang="0">
                  <a:pos x="648" y="312"/>
                </a:cxn>
                <a:cxn ang="0">
                  <a:pos x="593" y="368"/>
                </a:cxn>
                <a:cxn ang="0">
                  <a:pos x="540" y="429"/>
                </a:cxn>
                <a:cxn ang="0">
                  <a:pos x="490" y="494"/>
                </a:cxn>
                <a:cxn ang="0">
                  <a:pos x="441" y="561"/>
                </a:cxn>
                <a:cxn ang="0">
                  <a:pos x="394" y="633"/>
                </a:cxn>
                <a:cxn ang="0">
                  <a:pos x="349" y="707"/>
                </a:cxn>
                <a:cxn ang="0">
                  <a:pos x="306" y="786"/>
                </a:cxn>
                <a:cxn ang="0">
                  <a:pos x="229" y="953"/>
                </a:cxn>
                <a:cxn ang="0">
                  <a:pos x="161" y="1130"/>
                </a:cxn>
                <a:cxn ang="0">
                  <a:pos x="105" y="1320"/>
                </a:cxn>
                <a:cxn ang="0">
                  <a:pos x="59" y="1518"/>
                </a:cxn>
                <a:cxn ang="0">
                  <a:pos x="27" y="1725"/>
                </a:cxn>
                <a:cxn ang="0">
                  <a:pos x="6" y="1940"/>
                </a:cxn>
                <a:cxn ang="0">
                  <a:pos x="0" y="2160"/>
                </a:cxn>
                <a:cxn ang="0">
                  <a:pos x="2" y="2271"/>
                </a:cxn>
                <a:cxn ang="0">
                  <a:pos x="15" y="2490"/>
                </a:cxn>
                <a:cxn ang="0">
                  <a:pos x="42" y="2700"/>
                </a:cxn>
                <a:cxn ang="0">
                  <a:pos x="82" y="2903"/>
                </a:cxn>
                <a:cxn ang="0">
                  <a:pos x="132" y="3096"/>
                </a:cxn>
                <a:cxn ang="0">
                  <a:pos x="194" y="3280"/>
                </a:cxn>
                <a:cxn ang="0">
                  <a:pos x="266" y="3453"/>
                </a:cxn>
                <a:cxn ang="0">
                  <a:pos x="327" y="3574"/>
                </a:cxn>
                <a:cxn ang="0">
                  <a:pos x="372" y="3651"/>
                </a:cxn>
                <a:cxn ang="0">
                  <a:pos x="417" y="3724"/>
                </a:cxn>
                <a:cxn ang="0">
                  <a:pos x="465" y="3793"/>
                </a:cxn>
                <a:cxn ang="0">
                  <a:pos x="515" y="3860"/>
                </a:cxn>
                <a:cxn ang="0">
                  <a:pos x="567" y="3922"/>
                </a:cxn>
                <a:cxn ang="0">
                  <a:pos x="620" y="3980"/>
                </a:cxn>
                <a:cxn ang="0">
                  <a:pos x="675" y="4034"/>
                </a:cxn>
                <a:cxn ang="0">
                  <a:pos x="733" y="4085"/>
                </a:cxn>
                <a:cxn ang="0">
                  <a:pos x="792" y="4129"/>
                </a:cxn>
                <a:cxn ang="0">
                  <a:pos x="852" y="4171"/>
                </a:cxn>
                <a:cxn ang="0">
                  <a:pos x="913" y="4208"/>
                </a:cxn>
                <a:cxn ang="0">
                  <a:pos x="977" y="4239"/>
                </a:cxn>
                <a:cxn ang="0">
                  <a:pos x="1042" y="4265"/>
                </a:cxn>
                <a:cxn ang="0">
                  <a:pos x="1107" y="4287"/>
                </a:cxn>
                <a:cxn ang="0">
                  <a:pos x="1173" y="4304"/>
                </a:cxn>
                <a:cxn ang="0">
                  <a:pos x="1241" y="4314"/>
                </a:cxn>
                <a:cxn ang="0">
                  <a:pos x="1311" y="4320"/>
                </a:cxn>
                <a:cxn ang="0">
                  <a:pos x="1345" y="0"/>
                </a:cxn>
              </a:cxnLst>
              <a:rect l="0" t="0" r="r" b="b"/>
              <a:pathLst>
                <a:path w="1345" h="4320">
                  <a:moveTo>
                    <a:pt x="1345" y="0"/>
                  </a:moveTo>
                  <a:lnTo>
                    <a:pt x="1345" y="0"/>
                  </a:lnTo>
                  <a:lnTo>
                    <a:pt x="1311" y="1"/>
                  </a:lnTo>
                  <a:lnTo>
                    <a:pt x="1275" y="3"/>
                  </a:lnTo>
                  <a:lnTo>
                    <a:pt x="1241" y="6"/>
                  </a:lnTo>
                  <a:lnTo>
                    <a:pt x="1207" y="12"/>
                  </a:lnTo>
                  <a:lnTo>
                    <a:pt x="1173" y="18"/>
                  </a:lnTo>
                  <a:lnTo>
                    <a:pt x="1141" y="25"/>
                  </a:lnTo>
                  <a:lnTo>
                    <a:pt x="1107" y="34"/>
                  </a:lnTo>
                  <a:lnTo>
                    <a:pt x="1074" y="44"/>
                  </a:lnTo>
                  <a:lnTo>
                    <a:pt x="1042" y="55"/>
                  </a:lnTo>
                  <a:lnTo>
                    <a:pt x="1009" y="68"/>
                  </a:lnTo>
                  <a:lnTo>
                    <a:pt x="977" y="81"/>
                  </a:lnTo>
                  <a:lnTo>
                    <a:pt x="946" y="98"/>
                  </a:lnTo>
                  <a:lnTo>
                    <a:pt x="913" y="114"/>
                  </a:lnTo>
                  <a:lnTo>
                    <a:pt x="882" y="132"/>
                  </a:lnTo>
                  <a:lnTo>
                    <a:pt x="852" y="149"/>
                  </a:lnTo>
                  <a:lnTo>
                    <a:pt x="821" y="170"/>
                  </a:lnTo>
                  <a:lnTo>
                    <a:pt x="792" y="191"/>
                  </a:lnTo>
                  <a:lnTo>
                    <a:pt x="762" y="213"/>
                  </a:lnTo>
                  <a:lnTo>
                    <a:pt x="733" y="237"/>
                  </a:lnTo>
                  <a:lnTo>
                    <a:pt x="704" y="260"/>
                  </a:lnTo>
                  <a:lnTo>
                    <a:pt x="675" y="287"/>
                  </a:lnTo>
                  <a:lnTo>
                    <a:pt x="648" y="312"/>
                  </a:lnTo>
                  <a:lnTo>
                    <a:pt x="620" y="340"/>
                  </a:lnTo>
                  <a:lnTo>
                    <a:pt x="593" y="368"/>
                  </a:lnTo>
                  <a:lnTo>
                    <a:pt x="567" y="398"/>
                  </a:lnTo>
                  <a:lnTo>
                    <a:pt x="540" y="429"/>
                  </a:lnTo>
                  <a:lnTo>
                    <a:pt x="515" y="462"/>
                  </a:lnTo>
                  <a:lnTo>
                    <a:pt x="490" y="494"/>
                  </a:lnTo>
                  <a:lnTo>
                    <a:pt x="465" y="527"/>
                  </a:lnTo>
                  <a:lnTo>
                    <a:pt x="441" y="561"/>
                  </a:lnTo>
                  <a:lnTo>
                    <a:pt x="417" y="596"/>
                  </a:lnTo>
                  <a:lnTo>
                    <a:pt x="394" y="633"/>
                  </a:lnTo>
                  <a:lnTo>
                    <a:pt x="372" y="670"/>
                  </a:lnTo>
                  <a:lnTo>
                    <a:pt x="349" y="707"/>
                  </a:lnTo>
                  <a:lnTo>
                    <a:pt x="327" y="747"/>
                  </a:lnTo>
                  <a:lnTo>
                    <a:pt x="306" y="786"/>
                  </a:lnTo>
                  <a:lnTo>
                    <a:pt x="266" y="868"/>
                  </a:lnTo>
                  <a:lnTo>
                    <a:pt x="229" y="953"/>
                  </a:lnTo>
                  <a:lnTo>
                    <a:pt x="194" y="1040"/>
                  </a:lnTo>
                  <a:lnTo>
                    <a:pt x="161" y="1130"/>
                  </a:lnTo>
                  <a:lnTo>
                    <a:pt x="132" y="1224"/>
                  </a:lnTo>
                  <a:lnTo>
                    <a:pt x="105" y="1320"/>
                  </a:lnTo>
                  <a:lnTo>
                    <a:pt x="82" y="1417"/>
                  </a:lnTo>
                  <a:lnTo>
                    <a:pt x="59" y="1518"/>
                  </a:lnTo>
                  <a:lnTo>
                    <a:pt x="42" y="1620"/>
                  </a:lnTo>
                  <a:lnTo>
                    <a:pt x="27" y="1725"/>
                  </a:lnTo>
                  <a:lnTo>
                    <a:pt x="15" y="1832"/>
                  </a:lnTo>
                  <a:lnTo>
                    <a:pt x="6" y="1940"/>
                  </a:lnTo>
                  <a:lnTo>
                    <a:pt x="2" y="2049"/>
                  </a:lnTo>
                  <a:lnTo>
                    <a:pt x="0" y="2160"/>
                  </a:lnTo>
                  <a:lnTo>
                    <a:pt x="0" y="2160"/>
                  </a:lnTo>
                  <a:lnTo>
                    <a:pt x="2" y="2271"/>
                  </a:lnTo>
                  <a:lnTo>
                    <a:pt x="6" y="2380"/>
                  </a:lnTo>
                  <a:lnTo>
                    <a:pt x="15" y="2490"/>
                  </a:lnTo>
                  <a:lnTo>
                    <a:pt x="27" y="2595"/>
                  </a:lnTo>
                  <a:lnTo>
                    <a:pt x="42" y="2700"/>
                  </a:lnTo>
                  <a:lnTo>
                    <a:pt x="59" y="2802"/>
                  </a:lnTo>
                  <a:lnTo>
                    <a:pt x="82" y="2903"/>
                  </a:lnTo>
                  <a:lnTo>
                    <a:pt x="105" y="3002"/>
                  </a:lnTo>
                  <a:lnTo>
                    <a:pt x="132" y="3096"/>
                  </a:lnTo>
                  <a:lnTo>
                    <a:pt x="161" y="3190"/>
                  </a:lnTo>
                  <a:lnTo>
                    <a:pt x="194" y="3280"/>
                  </a:lnTo>
                  <a:lnTo>
                    <a:pt x="229" y="3369"/>
                  </a:lnTo>
                  <a:lnTo>
                    <a:pt x="266" y="3453"/>
                  </a:lnTo>
                  <a:lnTo>
                    <a:pt x="306" y="3534"/>
                  </a:lnTo>
                  <a:lnTo>
                    <a:pt x="327" y="3574"/>
                  </a:lnTo>
                  <a:lnTo>
                    <a:pt x="349" y="3613"/>
                  </a:lnTo>
                  <a:lnTo>
                    <a:pt x="372" y="3651"/>
                  </a:lnTo>
                  <a:lnTo>
                    <a:pt x="394" y="3688"/>
                  </a:lnTo>
                  <a:lnTo>
                    <a:pt x="417" y="3724"/>
                  </a:lnTo>
                  <a:lnTo>
                    <a:pt x="441" y="3759"/>
                  </a:lnTo>
                  <a:lnTo>
                    <a:pt x="465" y="3793"/>
                  </a:lnTo>
                  <a:lnTo>
                    <a:pt x="490" y="3827"/>
                  </a:lnTo>
                  <a:lnTo>
                    <a:pt x="515" y="3860"/>
                  </a:lnTo>
                  <a:lnTo>
                    <a:pt x="540" y="3891"/>
                  </a:lnTo>
                  <a:lnTo>
                    <a:pt x="567" y="3922"/>
                  </a:lnTo>
                  <a:lnTo>
                    <a:pt x="593" y="3952"/>
                  </a:lnTo>
                  <a:lnTo>
                    <a:pt x="620" y="3980"/>
                  </a:lnTo>
                  <a:lnTo>
                    <a:pt x="648" y="4008"/>
                  </a:lnTo>
                  <a:lnTo>
                    <a:pt x="675" y="4034"/>
                  </a:lnTo>
                  <a:lnTo>
                    <a:pt x="704" y="4060"/>
                  </a:lnTo>
                  <a:lnTo>
                    <a:pt x="733" y="4085"/>
                  </a:lnTo>
                  <a:lnTo>
                    <a:pt x="762" y="4107"/>
                  </a:lnTo>
                  <a:lnTo>
                    <a:pt x="792" y="4129"/>
                  </a:lnTo>
                  <a:lnTo>
                    <a:pt x="821" y="4151"/>
                  </a:lnTo>
                  <a:lnTo>
                    <a:pt x="852" y="4171"/>
                  </a:lnTo>
                  <a:lnTo>
                    <a:pt x="882" y="4190"/>
                  </a:lnTo>
                  <a:lnTo>
                    <a:pt x="913" y="4208"/>
                  </a:lnTo>
                  <a:lnTo>
                    <a:pt x="946" y="4224"/>
                  </a:lnTo>
                  <a:lnTo>
                    <a:pt x="977" y="4239"/>
                  </a:lnTo>
                  <a:lnTo>
                    <a:pt x="1009" y="4252"/>
                  </a:lnTo>
                  <a:lnTo>
                    <a:pt x="1042" y="4265"/>
                  </a:lnTo>
                  <a:lnTo>
                    <a:pt x="1074" y="4277"/>
                  </a:lnTo>
                  <a:lnTo>
                    <a:pt x="1107" y="4287"/>
                  </a:lnTo>
                  <a:lnTo>
                    <a:pt x="1141" y="4296"/>
                  </a:lnTo>
                  <a:lnTo>
                    <a:pt x="1173" y="4304"/>
                  </a:lnTo>
                  <a:lnTo>
                    <a:pt x="1207" y="4310"/>
                  </a:lnTo>
                  <a:lnTo>
                    <a:pt x="1241" y="4314"/>
                  </a:lnTo>
                  <a:lnTo>
                    <a:pt x="1275" y="4317"/>
                  </a:lnTo>
                  <a:lnTo>
                    <a:pt x="1311" y="4320"/>
                  </a:lnTo>
                  <a:lnTo>
                    <a:pt x="1345" y="4320"/>
                  </a:lnTo>
                  <a:lnTo>
                    <a:pt x="1345" y="0"/>
                  </a:lnTo>
                  <a:close/>
                </a:path>
              </a:pathLst>
            </a:custGeom>
            <a:gradFill rotWithShape="0">
              <a:gsLst>
                <a:gs pos="0">
                  <a:srgbClr val="061F4C"/>
                </a:gs>
                <a:gs pos="100000">
                  <a:srgbClr val="061F4C"/>
                </a:gs>
              </a:gsLst>
              <a:lin ang="2700000" scaled="1"/>
            </a:gradFill>
            <a:ln w="9525">
              <a:noFill/>
              <a:miter lim="800000"/>
              <a:headEnd/>
              <a:tailEnd/>
            </a:ln>
          </p:spPr>
          <p:txBody>
            <a:bodyPr lIns="18288" tIns="18288" rIns="18288" bIns="18288" anchor="ctr" anchorCtr="1"/>
            <a:lstStyle/>
            <a:p>
              <a:pPr algn="ctr">
                <a:lnSpc>
                  <a:spcPct val="85000"/>
                </a:lnSpc>
                <a:spcBef>
                  <a:spcPct val="20000"/>
                </a:spcBef>
              </a:pPr>
              <a:endParaRPr lang="en-US" sz="1400" b="1">
                <a:solidFill>
                  <a:srgbClr val="FFFFFF"/>
                </a:solidFill>
                <a:latin typeface="Arial Narrow" pitchFamily="112" charset="0"/>
              </a:endParaRPr>
            </a:p>
          </p:txBody>
        </p:sp>
        <p:sp>
          <p:nvSpPr>
            <p:cNvPr id="78" name="Freeform 8"/>
            <p:cNvSpPr>
              <a:spLocks/>
            </p:cNvSpPr>
            <p:nvPr/>
          </p:nvSpPr>
          <p:spPr bwMode="auto">
            <a:xfrm>
              <a:off x="4572000" y="1051454"/>
              <a:ext cx="2209800" cy="4419600"/>
            </a:xfrm>
            <a:custGeom>
              <a:avLst/>
              <a:gdLst/>
              <a:ahLst/>
              <a:cxnLst>
                <a:cxn ang="0">
                  <a:pos x="0" y="0"/>
                </a:cxn>
                <a:cxn ang="0">
                  <a:pos x="0" y="4320"/>
                </a:cxn>
                <a:cxn ang="0">
                  <a:pos x="111" y="4317"/>
                </a:cxn>
                <a:cxn ang="0">
                  <a:pos x="275" y="4304"/>
                </a:cxn>
                <a:cxn ang="0">
                  <a:pos x="436" y="4277"/>
                </a:cxn>
                <a:cxn ang="0">
                  <a:pos x="592" y="4239"/>
                </a:cxn>
                <a:cxn ang="0">
                  <a:pos x="743" y="4190"/>
                </a:cxn>
                <a:cxn ang="0">
                  <a:pos x="889" y="4129"/>
                </a:cxn>
                <a:cxn ang="0">
                  <a:pos x="1030" y="4060"/>
                </a:cxn>
                <a:cxn ang="0">
                  <a:pos x="1164" y="3980"/>
                </a:cxn>
                <a:cxn ang="0">
                  <a:pos x="1293" y="3891"/>
                </a:cxn>
                <a:cxn ang="0">
                  <a:pos x="1414" y="3793"/>
                </a:cxn>
                <a:cxn ang="0">
                  <a:pos x="1528" y="3688"/>
                </a:cxn>
                <a:cxn ang="0">
                  <a:pos x="1633" y="3574"/>
                </a:cxn>
                <a:cxn ang="0">
                  <a:pos x="1731" y="3453"/>
                </a:cxn>
                <a:cxn ang="0">
                  <a:pos x="1820" y="3324"/>
                </a:cxn>
                <a:cxn ang="0">
                  <a:pos x="1900" y="3190"/>
                </a:cxn>
                <a:cxn ang="0">
                  <a:pos x="1969" y="3049"/>
                </a:cxn>
                <a:cxn ang="0">
                  <a:pos x="2030" y="2903"/>
                </a:cxn>
                <a:cxn ang="0">
                  <a:pos x="2079" y="2752"/>
                </a:cxn>
                <a:cxn ang="0">
                  <a:pos x="2117" y="2595"/>
                </a:cxn>
                <a:cxn ang="0">
                  <a:pos x="2144" y="2435"/>
                </a:cxn>
                <a:cxn ang="0">
                  <a:pos x="2159" y="2271"/>
                </a:cxn>
                <a:cxn ang="0">
                  <a:pos x="2160" y="2160"/>
                </a:cxn>
                <a:cxn ang="0">
                  <a:pos x="2154" y="1994"/>
                </a:cxn>
                <a:cxn ang="0">
                  <a:pos x="2136" y="1832"/>
                </a:cxn>
                <a:cxn ang="0">
                  <a:pos x="2105" y="1672"/>
                </a:cxn>
                <a:cxn ang="0">
                  <a:pos x="2064" y="1518"/>
                </a:cxn>
                <a:cxn ang="0">
                  <a:pos x="2011" y="1368"/>
                </a:cxn>
                <a:cxn ang="0">
                  <a:pos x="1947" y="1224"/>
                </a:cxn>
                <a:cxn ang="0">
                  <a:pos x="1874" y="1084"/>
                </a:cxn>
                <a:cxn ang="0">
                  <a:pos x="1792" y="953"/>
                </a:cxn>
                <a:cxn ang="0">
                  <a:pos x="1700" y="827"/>
                </a:cxn>
                <a:cxn ang="0">
                  <a:pos x="1599" y="707"/>
                </a:cxn>
                <a:cxn ang="0">
                  <a:pos x="1491" y="596"/>
                </a:cxn>
                <a:cxn ang="0">
                  <a:pos x="1374" y="493"/>
                </a:cxn>
                <a:cxn ang="0">
                  <a:pos x="1252" y="398"/>
                </a:cxn>
                <a:cxn ang="0">
                  <a:pos x="1120" y="312"/>
                </a:cxn>
                <a:cxn ang="0">
                  <a:pos x="984" y="237"/>
                </a:cxn>
                <a:cxn ang="0">
                  <a:pos x="842" y="170"/>
                </a:cxn>
                <a:cxn ang="0">
                  <a:pos x="694" y="114"/>
                </a:cxn>
                <a:cxn ang="0">
                  <a:pos x="540" y="68"/>
                </a:cxn>
                <a:cxn ang="0">
                  <a:pos x="383" y="34"/>
                </a:cxn>
                <a:cxn ang="0">
                  <a:pos x="222" y="12"/>
                </a:cxn>
                <a:cxn ang="0">
                  <a:pos x="56" y="1"/>
                </a:cxn>
              </a:cxnLst>
              <a:rect l="0" t="0" r="r" b="b"/>
              <a:pathLst>
                <a:path w="2160" h="4320">
                  <a:moveTo>
                    <a:pt x="0" y="0"/>
                  </a:moveTo>
                  <a:lnTo>
                    <a:pt x="0" y="0"/>
                  </a:lnTo>
                  <a:lnTo>
                    <a:pt x="0" y="0"/>
                  </a:lnTo>
                  <a:lnTo>
                    <a:pt x="0" y="4320"/>
                  </a:lnTo>
                  <a:lnTo>
                    <a:pt x="0" y="4320"/>
                  </a:lnTo>
                  <a:lnTo>
                    <a:pt x="0" y="4320"/>
                  </a:lnTo>
                  <a:lnTo>
                    <a:pt x="0" y="4320"/>
                  </a:lnTo>
                  <a:lnTo>
                    <a:pt x="56" y="4320"/>
                  </a:lnTo>
                  <a:lnTo>
                    <a:pt x="111" y="4317"/>
                  </a:lnTo>
                  <a:lnTo>
                    <a:pt x="167" y="4314"/>
                  </a:lnTo>
                  <a:lnTo>
                    <a:pt x="222" y="4310"/>
                  </a:lnTo>
                  <a:lnTo>
                    <a:pt x="275" y="4304"/>
                  </a:lnTo>
                  <a:lnTo>
                    <a:pt x="330" y="4296"/>
                  </a:lnTo>
                  <a:lnTo>
                    <a:pt x="383" y="4287"/>
                  </a:lnTo>
                  <a:lnTo>
                    <a:pt x="436" y="4277"/>
                  </a:lnTo>
                  <a:lnTo>
                    <a:pt x="488" y="4265"/>
                  </a:lnTo>
                  <a:lnTo>
                    <a:pt x="540" y="4252"/>
                  </a:lnTo>
                  <a:lnTo>
                    <a:pt x="592" y="4239"/>
                  </a:lnTo>
                  <a:lnTo>
                    <a:pt x="644" y="4224"/>
                  </a:lnTo>
                  <a:lnTo>
                    <a:pt x="694" y="4208"/>
                  </a:lnTo>
                  <a:lnTo>
                    <a:pt x="743" y="4190"/>
                  </a:lnTo>
                  <a:lnTo>
                    <a:pt x="793" y="4171"/>
                  </a:lnTo>
                  <a:lnTo>
                    <a:pt x="842" y="4151"/>
                  </a:lnTo>
                  <a:lnTo>
                    <a:pt x="889" y="4129"/>
                  </a:lnTo>
                  <a:lnTo>
                    <a:pt x="936" y="4107"/>
                  </a:lnTo>
                  <a:lnTo>
                    <a:pt x="984" y="4085"/>
                  </a:lnTo>
                  <a:lnTo>
                    <a:pt x="1030" y="4060"/>
                  </a:lnTo>
                  <a:lnTo>
                    <a:pt x="1076" y="4034"/>
                  </a:lnTo>
                  <a:lnTo>
                    <a:pt x="1120" y="4008"/>
                  </a:lnTo>
                  <a:lnTo>
                    <a:pt x="1164" y="3980"/>
                  </a:lnTo>
                  <a:lnTo>
                    <a:pt x="1209" y="3952"/>
                  </a:lnTo>
                  <a:lnTo>
                    <a:pt x="1252" y="3922"/>
                  </a:lnTo>
                  <a:lnTo>
                    <a:pt x="1293" y="3891"/>
                  </a:lnTo>
                  <a:lnTo>
                    <a:pt x="1334" y="3860"/>
                  </a:lnTo>
                  <a:lnTo>
                    <a:pt x="1374" y="3827"/>
                  </a:lnTo>
                  <a:lnTo>
                    <a:pt x="1414" y="3793"/>
                  </a:lnTo>
                  <a:lnTo>
                    <a:pt x="1453" y="3759"/>
                  </a:lnTo>
                  <a:lnTo>
                    <a:pt x="1491" y="3724"/>
                  </a:lnTo>
                  <a:lnTo>
                    <a:pt x="1528" y="3688"/>
                  </a:lnTo>
                  <a:lnTo>
                    <a:pt x="1564" y="3651"/>
                  </a:lnTo>
                  <a:lnTo>
                    <a:pt x="1599" y="3613"/>
                  </a:lnTo>
                  <a:lnTo>
                    <a:pt x="1633" y="3574"/>
                  </a:lnTo>
                  <a:lnTo>
                    <a:pt x="1667" y="3534"/>
                  </a:lnTo>
                  <a:lnTo>
                    <a:pt x="1700" y="3494"/>
                  </a:lnTo>
                  <a:lnTo>
                    <a:pt x="1731" y="3453"/>
                  </a:lnTo>
                  <a:lnTo>
                    <a:pt x="1762" y="3410"/>
                  </a:lnTo>
                  <a:lnTo>
                    <a:pt x="1792" y="3369"/>
                  </a:lnTo>
                  <a:lnTo>
                    <a:pt x="1820" y="3324"/>
                  </a:lnTo>
                  <a:lnTo>
                    <a:pt x="1848" y="3280"/>
                  </a:lnTo>
                  <a:lnTo>
                    <a:pt x="1874" y="3236"/>
                  </a:lnTo>
                  <a:lnTo>
                    <a:pt x="1900" y="3190"/>
                  </a:lnTo>
                  <a:lnTo>
                    <a:pt x="1925" y="3144"/>
                  </a:lnTo>
                  <a:lnTo>
                    <a:pt x="1947" y="3096"/>
                  </a:lnTo>
                  <a:lnTo>
                    <a:pt x="1969" y="3049"/>
                  </a:lnTo>
                  <a:lnTo>
                    <a:pt x="1991" y="3002"/>
                  </a:lnTo>
                  <a:lnTo>
                    <a:pt x="2011" y="2953"/>
                  </a:lnTo>
                  <a:lnTo>
                    <a:pt x="2030" y="2903"/>
                  </a:lnTo>
                  <a:lnTo>
                    <a:pt x="2048" y="2854"/>
                  </a:lnTo>
                  <a:lnTo>
                    <a:pt x="2064" y="2802"/>
                  </a:lnTo>
                  <a:lnTo>
                    <a:pt x="2079" y="2752"/>
                  </a:lnTo>
                  <a:lnTo>
                    <a:pt x="2092" y="2700"/>
                  </a:lnTo>
                  <a:lnTo>
                    <a:pt x="2105" y="2648"/>
                  </a:lnTo>
                  <a:lnTo>
                    <a:pt x="2117" y="2595"/>
                  </a:lnTo>
                  <a:lnTo>
                    <a:pt x="2127" y="2543"/>
                  </a:lnTo>
                  <a:lnTo>
                    <a:pt x="2136" y="2490"/>
                  </a:lnTo>
                  <a:lnTo>
                    <a:pt x="2144" y="2435"/>
                  </a:lnTo>
                  <a:lnTo>
                    <a:pt x="2150" y="2380"/>
                  </a:lnTo>
                  <a:lnTo>
                    <a:pt x="2154" y="2327"/>
                  </a:lnTo>
                  <a:lnTo>
                    <a:pt x="2159" y="2271"/>
                  </a:lnTo>
                  <a:lnTo>
                    <a:pt x="2160" y="2216"/>
                  </a:lnTo>
                  <a:lnTo>
                    <a:pt x="2160" y="2160"/>
                  </a:lnTo>
                  <a:lnTo>
                    <a:pt x="2160" y="2160"/>
                  </a:lnTo>
                  <a:lnTo>
                    <a:pt x="2160" y="2105"/>
                  </a:lnTo>
                  <a:lnTo>
                    <a:pt x="2159" y="2049"/>
                  </a:lnTo>
                  <a:lnTo>
                    <a:pt x="2154" y="1994"/>
                  </a:lnTo>
                  <a:lnTo>
                    <a:pt x="2150" y="1940"/>
                  </a:lnTo>
                  <a:lnTo>
                    <a:pt x="2144" y="1885"/>
                  </a:lnTo>
                  <a:lnTo>
                    <a:pt x="2136" y="1832"/>
                  </a:lnTo>
                  <a:lnTo>
                    <a:pt x="2127" y="1778"/>
                  </a:lnTo>
                  <a:lnTo>
                    <a:pt x="2117" y="1725"/>
                  </a:lnTo>
                  <a:lnTo>
                    <a:pt x="2105" y="1672"/>
                  </a:lnTo>
                  <a:lnTo>
                    <a:pt x="2092" y="1620"/>
                  </a:lnTo>
                  <a:lnTo>
                    <a:pt x="2079" y="1568"/>
                  </a:lnTo>
                  <a:lnTo>
                    <a:pt x="2064" y="1518"/>
                  </a:lnTo>
                  <a:lnTo>
                    <a:pt x="2048" y="1468"/>
                  </a:lnTo>
                  <a:lnTo>
                    <a:pt x="2030" y="1417"/>
                  </a:lnTo>
                  <a:lnTo>
                    <a:pt x="2011" y="1368"/>
                  </a:lnTo>
                  <a:lnTo>
                    <a:pt x="1991" y="1320"/>
                  </a:lnTo>
                  <a:lnTo>
                    <a:pt x="1969" y="1271"/>
                  </a:lnTo>
                  <a:lnTo>
                    <a:pt x="1947" y="1224"/>
                  </a:lnTo>
                  <a:lnTo>
                    <a:pt x="1925" y="1176"/>
                  </a:lnTo>
                  <a:lnTo>
                    <a:pt x="1900" y="1130"/>
                  </a:lnTo>
                  <a:lnTo>
                    <a:pt x="1874" y="1084"/>
                  </a:lnTo>
                  <a:lnTo>
                    <a:pt x="1848" y="1040"/>
                  </a:lnTo>
                  <a:lnTo>
                    <a:pt x="1820" y="996"/>
                  </a:lnTo>
                  <a:lnTo>
                    <a:pt x="1792" y="953"/>
                  </a:lnTo>
                  <a:lnTo>
                    <a:pt x="1762" y="910"/>
                  </a:lnTo>
                  <a:lnTo>
                    <a:pt x="1731" y="868"/>
                  </a:lnTo>
                  <a:lnTo>
                    <a:pt x="1700" y="827"/>
                  </a:lnTo>
                  <a:lnTo>
                    <a:pt x="1667" y="786"/>
                  </a:lnTo>
                  <a:lnTo>
                    <a:pt x="1633" y="747"/>
                  </a:lnTo>
                  <a:lnTo>
                    <a:pt x="1599" y="707"/>
                  </a:lnTo>
                  <a:lnTo>
                    <a:pt x="1564" y="670"/>
                  </a:lnTo>
                  <a:lnTo>
                    <a:pt x="1528" y="633"/>
                  </a:lnTo>
                  <a:lnTo>
                    <a:pt x="1491" y="596"/>
                  </a:lnTo>
                  <a:lnTo>
                    <a:pt x="1453" y="561"/>
                  </a:lnTo>
                  <a:lnTo>
                    <a:pt x="1414" y="527"/>
                  </a:lnTo>
                  <a:lnTo>
                    <a:pt x="1374" y="493"/>
                  </a:lnTo>
                  <a:lnTo>
                    <a:pt x="1334" y="460"/>
                  </a:lnTo>
                  <a:lnTo>
                    <a:pt x="1293" y="429"/>
                  </a:lnTo>
                  <a:lnTo>
                    <a:pt x="1252" y="398"/>
                  </a:lnTo>
                  <a:lnTo>
                    <a:pt x="1209" y="368"/>
                  </a:lnTo>
                  <a:lnTo>
                    <a:pt x="1164" y="340"/>
                  </a:lnTo>
                  <a:lnTo>
                    <a:pt x="1120" y="312"/>
                  </a:lnTo>
                  <a:lnTo>
                    <a:pt x="1076" y="287"/>
                  </a:lnTo>
                  <a:lnTo>
                    <a:pt x="1030" y="260"/>
                  </a:lnTo>
                  <a:lnTo>
                    <a:pt x="984" y="237"/>
                  </a:lnTo>
                  <a:lnTo>
                    <a:pt x="936" y="213"/>
                  </a:lnTo>
                  <a:lnTo>
                    <a:pt x="889" y="191"/>
                  </a:lnTo>
                  <a:lnTo>
                    <a:pt x="842" y="170"/>
                  </a:lnTo>
                  <a:lnTo>
                    <a:pt x="793" y="149"/>
                  </a:lnTo>
                  <a:lnTo>
                    <a:pt x="743" y="132"/>
                  </a:lnTo>
                  <a:lnTo>
                    <a:pt x="694" y="114"/>
                  </a:lnTo>
                  <a:lnTo>
                    <a:pt x="644" y="98"/>
                  </a:lnTo>
                  <a:lnTo>
                    <a:pt x="592" y="81"/>
                  </a:lnTo>
                  <a:lnTo>
                    <a:pt x="540" y="68"/>
                  </a:lnTo>
                  <a:lnTo>
                    <a:pt x="488" y="55"/>
                  </a:lnTo>
                  <a:lnTo>
                    <a:pt x="436" y="44"/>
                  </a:lnTo>
                  <a:lnTo>
                    <a:pt x="383" y="34"/>
                  </a:lnTo>
                  <a:lnTo>
                    <a:pt x="330" y="25"/>
                  </a:lnTo>
                  <a:lnTo>
                    <a:pt x="275" y="18"/>
                  </a:lnTo>
                  <a:lnTo>
                    <a:pt x="222" y="12"/>
                  </a:lnTo>
                  <a:lnTo>
                    <a:pt x="167" y="6"/>
                  </a:lnTo>
                  <a:lnTo>
                    <a:pt x="111" y="3"/>
                  </a:lnTo>
                  <a:lnTo>
                    <a:pt x="56" y="1"/>
                  </a:lnTo>
                  <a:lnTo>
                    <a:pt x="0" y="0"/>
                  </a:lnTo>
                  <a:lnTo>
                    <a:pt x="0" y="0"/>
                  </a:lnTo>
                  <a:close/>
                </a:path>
              </a:pathLst>
            </a:custGeom>
            <a:gradFill rotWithShape="0">
              <a:gsLst>
                <a:gs pos="0">
                  <a:srgbClr val="061F4C"/>
                </a:gs>
                <a:gs pos="100000">
                  <a:srgbClr val="061F4C"/>
                </a:gs>
              </a:gsLst>
              <a:lin ang="2700000" scaled="1"/>
            </a:gradFill>
            <a:ln w="9525">
              <a:noFill/>
              <a:miter lim="800000"/>
              <a:headEnd/>
              <a:tailEnd/>
            </a:ln>
          </p:spPr>
          <p:txBody>
            <a:bodyPr lIns="18288" tIns="18288" rIns="18288" bIns="18288" anchor="ctr" anchorCtr="1"/>
            <a:lstStyle/>
            <a:p>
              <a:pPr algn="ctr">
                <a:lnSpc>
                  <a:spcPct val="85000"/>
                </a:lnSpc>
                <a:spcBef>
                  <a:spcPct val="20000"/>
                </a:spcBef>
              </a:pPr>
              <a:endParaRPr lang="en-US" sz="1400" b="1">
                <a:solidFill>
                  <a:srgbClr val="FFFFFF"/>
                </a:solidFill>
                <a:latin typeface="Arial Narrow" pitchFamily="112" charset="0"/>
              </a:endParaRPr>
            </a:p>
          </p:txBody>
        </p:sp>
      </p:grpSp>
      <p:grpSp>
        <p:nvGrpSpPr>
          <p:cNvPr id="79" name="Group 32"/>
          <p:cNvGrpSpPr/>
          <p:nvPr/>
        </p:nvGrpSpPr>
        <p:grpSpPr>
          <a:xfrm>
            <a:off x="2222247" y="4577606"/>
            <a:ext cx="555379" cy="689452"/>
            <a:chOff x="3227705" y="1066800"/>
            <a:chExt cx="3540796" cy="4388908"/>
          </a:xfrm>
        </p:grpSpPr>
        <p:sp>
          <p:nvSpPr>
            <p:cNvPr id="80" name="Freeform 7"/>
            <p:cNvSpPr>
              <a:spLocks/>
            </p:cNvSpPr>
            <p:nvPr/>
          </p:nvSpPr>
          <p:spPr bwMode="auto">
            <a:xfrm>
              <a:off x="3227705" y="1069869"/>
              <a:ext cx="1344295" cy="4385839"/>
            </a:xfrm>
            <a:custGeom>
              <a:avLst/>
              <a:gdLst/>
              <a:ahLst/>
              <a:cxnLst>
                <a:cxn ang="0">
                  <a:pos x="1314" y="0"/>
                </a:cxn>
                <a:cxn ang="0">
                  <a:pos x="1246" y="3"/>
                </a:cxn>
                <a:cxn ang="0">
                  <a:pos x="1179" y="12"/>
                </a:cxn>
                <a:cxn ang="0">
                  <a:pos x="1114" y="25"/>
                </a:cxn>
                <a:cxn ang="0">
                  <a:pos x="1049" y="44"/>
                </a:cxn>
                <a:cxn ang="0">
                  <a:pos x="986" y="68"/>
                </a:cxn>
                <a:cxn ang="0">
                  <a:pos x="923" y="96"/>
                </a:cxn>
                <a:cxn ang="0">
                  <a:pos x="861" y="130"/>
                </a:cxn>
                <a:cxn ang="0">
                  <a:pos x="802" y="168"/>
                </a:cxn>
                <a:cxn ang="0">
                  <a:pos x="744" y="211"/>
                </a:cxn>
                <a:cxn ang="0">
                  <a:pos x="688" y="259"/>
                </a:cxn>
                <a:cxn ang="0">
                  <a:pos x="632" y="310"/>
                </a:cxn>
                <a:cxn ang="0">
                  <a:pos x="579" y="367"/>
                </a:cxn>
                <a:cxn ang="0">
                  <a:pos x="527" y="426"/>
                </a:cxn>
                <a:cxn ang="0">
                  <a:pos x="478" y="489"/>
                </a:cxn>
                <a:cxn ang="0">
                  <a:pos x="431" y="558"/>
                </a:cxn>
                <a:cxn ang="0">
                  <a:pos x="385" y="629"/>
                </a:cxn>
                <a:cxn ang="0">
                  <a:pos x="341" y="702"/>
                </a:cxn>
                <a:cxn ang="0">
                  <a:pos x="261" y="861"/>
                </a:cxn>
                <a:cxn ang="0">
                  <a:pos x="190" y="1032"/>
                </a:cxn>
                <a:cxn ang="0">
                  <a:pos x="129" y="1214"/>
                </a:cxn>
                <a:cxn ang="0">
                  <a:pos x="80" y="1407"/>
                </a:cxn>
                <a:cxn ang="0">
                  <a:pos x="42" y="1608"/>
                </a:cxn>
                <a:cxn ang="0">
                  <a:pos x="15" y="1818"/>
                </a:cxn>
                <a:cxn ang="0">
                  <a:pos x="2" y="2034"/>
                </a:cxn>
                <a:cxn ang="0">
                  <a:pos x="0" y="2143"/>
                </a:cxn>
                <a:cxn ang="0">
                  <a:pos x="6" y="2362"/>
                </a:cxn>
                <a:cxn ang="0">
                  <a:pos x="27" y="2575"/>
                </a:cxn>
                <a:cxn ang="0">
                  <a:pos x="59" y="2781"/>
                </a:cxn>
                <a:cxn ang="0">
                  <a:pos x="102" y="2978"/>
                </a:cxn>
                <a:cxn ang="0">
                  <a:pos x="159" y="3166"/>
                </a:cxn>
                <a:cxn ang="0">
                  <a:pos x="224" y="3342"/>
                </a:cxn>
                <a:cxn ang="0">
                  <a:pos x="299" y="3508"/>
                </a:cxn>
                <a:cxn ang="0">
                  <a:pos x="363" y="3623"/>
                </a:cxn>
                <a:cxn ang="0">
                  <a:pos x="407" y="3695"/>
                </a:cxn>
                <a:cxn ang="0">
                  <a:pos x="454" y="3765"/>
                </a:cxn>
                <a:cxn ang="0">
                  <a:pos x="502" y="3830"/>
                </a:cxn>
                <a:cxn ang="0">
                  <a:pos x="554" y="3892"/>
                </a:cxn>
                <a:cxn ang="0">
                  <a:pos x="605" y="3950"/>
                </a:cxn>
                <a:cxn ang="0">
                  <a:pos x="660" y="4003"/>
                </a:cxn>
                <a:cxn ang="0">
                  <a:pos x="716" y="4053"/>
                </a:cxn>
                <a:cxn ang="0">
                  <a:pos x="773" y="4098"/>
                </a:cxn>
                <a:cxn ang="0">
                  <a:pos x="832" y="4139"/>
                </a:cxn>
                <a:cxn ang="0">
                  <a:pos x="892" y="4175"/>
                </a:cxn>
                <a:cxn ang="0">
                  <a:pos x="954" y="4206"/>
                </a:cxn>
                <a:cxn ang="0">
                  <a:pos x="1017" y="4232"/>
                </a:cxn>
                <a:cxn ang="0">
                  <a:pos x="1082" y="4255"/>
                </a:cxn>
                <a:cxn ang="0">
                  <a:pos x="1147" y="4271"/>
                </a:cxn>
                <a:cxn ang="0">
                  <a:pos x="1213" y="4281"/>
                </a:cxn>
                <a:cxn ang="0">
                  <a:pos x="1280" y="4287"/>
                </a:cxn>
                <a:cxn ang="0">
                  <a:pos x="1314" y="0"/>
                </a:cxn>
              </a:cxnLst>
              <a:rect l="0" t="0" r="r" b="b"/>
              <a:pathLst>
                <a:path w="1314" h="4287">
                  <a:moveTo>
                    <a:pt x="1314" y="0"/>
                  </a:moveTo>
                  <a:lnTo>
                    <a:pt x="1314" y="0"/>
                  </a:lnTo>
                  <a:lnTo>
                    <a:pt x="1280" y="1"/>
                  </a:lnTo>
                  <a:lnTo>
                    <a:pt x="1246" y="3"/>
                  </a:lnTo>
                  <a:lnTo>
                    <a:pt x="1213" y="7"/>
                  </a:lnTo>
                  <a:lnTo>
                    <a:pt x="1179" y="12"/>
                  </a:lnTo>
                  <a:lnTo>
                    <a:pt x="1147" y="18"/>
                  </a:lnTo>
                  <a:lnTo>
                    <a:pt x="1114" y="25"/>
                  </a:lnTo>
                  <a:lnTo>
                    <a:pt x="1082" y="34"/>
                  </a:lnTo>
                  <a:lnTo>
                    <a:pt x="1049" y="44"/>
                  </a:lnTo>
                  <a:lnTo>
                    <a:pt x="1017" y="54"/>
                  </a:lnTo>
                  <a:lnTo>
                    <a:pt x="986" y="68"/>
                  </a:lnTo>
                  <a:lnTo>
                    <a:pt x="954" y="81"/>
                  </a:lnTo>
                  <a:lnTo>
                    <a:pt x="923" y="96"/>
                  </a:lnTo>
                  <a:lnTo>
                    <a:pt x="892" y="112"/>
                  </a:lnTo>
                  <a:lnTo>
                    <a:pt x="861" y="130"/>
                  </a:lnTo>
                  <a:lnTo>
                    <a:pt x="832" y="149"/>
                  </a:lnTo>
                  <a:lnTo>
                    <a:pt x="802" y="168"/>
                  </a:lnTo>
                  <a:lnTo>
                    <a:pt x="773" y="189"/>
                  </a:lnTo>
                  <a:lnTo>
                    <a:pt x="744" y="211"/>
                  </a:lnTo>
                  <a:lnTo>
                    <a:pt x="716" y="235"/>
                  </a:lnTo>
                  <a:lnTo>
                    <a:pt x="688" y="259"/>
                  </a:lnTo>
                  <a:lnTo>
                    <a:pt x="660" y="284"/>
                  </a:lnTo>
                  <a:lnTo>
                    <a:pt x="632" y="310"/>
                  </a:lnTo>
                  <a:lnTo>
                    <a:pt x="605" y="339"/>
                  </a:lnTo>
                  <a:lnTo>
                    <a:pt x="579" y="367"/>
                  </a:lnTo>
                  <a:lnTo>
                    <a:pt x="554" y="396"/>
                  </a:lnTo>
                  <a:lnTo>
                    <a:pt x="527" y="426"/>
                  </a:lnTo>
                  <a:lnTo>
                    <a:pt x="502" y="457"/>
                  </a:lnTo>
                  <a:lnTo>
                    <a:pt x="478" y="489"/>
                  </a:lnTo>
                  <a:lnTo>
                    <a:pt x="454" y="523"/>
                  </a:lnTo>
                  <a:lnTo>
                    <a:pt x="431" y="558"/>
                  </a:lnTo>
                  <a:lnTo>
                    <a:pt x="407" y="592"/>
                  </a:lnTo>
                  <a:lnTo>
                    <a:pt x="385" y="629"/>
                  </a:lnTo>
                  <a:lnTo>
                    <a:pt x="363" y="666"/>
                  </a:lnTo>
                  <a:lnTo>
                    <a:pt x="341" y="702"/>
                  </a:lnTo>
                  <a:lnTo>
                    <a:pt x="299" y="781"/>
                  </a:lnTo>
                  <a:lnTo>
                    <a:pt x="261" y="861"/>
                  </a:lnTo>
                  <a:lnTo>
                    <a:pt x="224" y="945"/>
                  </a:lnTo>
                  <a:lnTo>
                    <a:pt x="190" y="1032"/>
                  </a:lnTo>
                  <a:lnTo>
                    <a:pt x="159" y="1123"/>
                  </a:lnTo>
                  <a:lnTo>
                    <a:pt x="129" y="1214"/>
                  </a:lnTo>
                  <a:lnTo>
                    <a:pt x="102" y="1309"/>
                  </a:lnTo>
                  <a:lnTo>
                    <a:pt x="80" y="1407"/>
                  </a:lnTo>
                  <a:lnTo>
                    <a:pt x="59" y="1506"/>
                  </a:lnTo>
                  <a:lnTo>
                    <a:pt x="42" y="1608"/>
                  </a:lnTo>
                  <a:lnTo>
                    <a:pt x="27" y="1711"/>
                  </a:lnTo>
                  <a:lnTo>
                    <a:pt x="15" y="1818"/>
                  </a:lnTo>
                  <a:lnTo>
                    <a:pt x="6" y="1925"/>
                  </a:lnTo>
                  <a:lnTo>
                    <a:pt x="2" y="2034"/>
                  </a:lnTo>
                  <a:lnTo>
                    <a:pt x="0" y="2143"/>
                  </a:lnTo>
                  <a:lnTo>
                    <a:pt x="0" y="2143"/>
                  </a:lnTo>
                  <a:lnTo>
                    <a:pt x="2" y="2254"/>
                  </a:lnTo>
                  <a:lnTo>
                    <a:pt x="6" y="2362"/>
                  </a:lnTo>
                  <a:lnTo>
                    <a:pt x="15" y="2470"/>
                  </a:lnTo>
                  <a:lnTo>
                    <a:pt x="27" y="2575"/>
                  </a:lnTo>
                  <a:lnTo>
                    <a:pt x="42" y="2679"/>
                  </a:lnTo>
                  <a:lnTo>
                    <a:pt x="59" y="2781"/>
                  </a:lnTo>
                  <a:lnTo>
                    <a:pt x="80" y="2880"/>
                  </a:lnTo>
                  <a:lnTo>
                    <a:pt x="102" y="2978"/>
                  </a:lnTo>
                  <a:lnTo>
                    <a:pt x="129" y="3073"/>
                  </a:lnTo>
                  <a:lnTo>
                    <a:pt x="159" y="3166"/>
                  </a:lnTo>
                  <a:lnTo>
                    <a:pt x="190" y="3256"/>
                  </a:lnTo>
                  <a:lnTo>
                    <a:pt x="224" y="3342"/>
                  </a:lnTo>
                  <a:lnTo>
                    <a:pt x="261" y="3426"/>
                  </a:lnTo>
                  <a:lnTo>
                    <a:pt x="299" y="3508"/>
                  </a:lnTo>
                  <a:lnTo>
                    <a:pt x="341" y="3584"/>
                  </a:lnTo>
                  <a:lnTo>
                    <a:pt x="363" y="3623"/>
                  </a:lnTo>
                  <a:lnTo>
                    <a:pt x="385" y="3660"/>
                  </a:lnTo>
                  <a:lnTo>
                    <a:pt x="407" y="3695"/>
                  </a:lnTo>
                  <a:lnTo>
                    <a:pt x="431" y="3731"/>
                  </a:lnTo>
                  <a:lnTo>
                    <a:pt x="454" y="3765"/>
                  </a:lnTo>
                  <a:lnTo>
                    <a:pt x="478" y="3798"/>
                  </a:lnTo>
                  <a:lnTo>
                    <a:pt x="502" y="3830"/>
                  </a:lnTo>
                  <a:lnTo>
                    <a:pt x="527" y="3861"/>
                  </a:lnTo>
                  <a:lnTo>
                    <a:pt x="554" y="3892"/>
                  </a:lnTo>
                  <a:lnTo>
                    <a:pt x="579" y="3922"/>
                  </a:lnTo>
                  <a:lnTo>
                    <a:pt x="605" y="3950"/>
                  </a:lnTo>
                  <a:lnTo>
                    <a:pt x="632" y="3977"/>
                  </a:lnTo>
                  <a:lnTo>
                    <a:pt x="660" y="4003"/>
                  </a:lnTo>
                  <a:lnTo>
                    <a:pt x="688" y="4028"/>
                  </a:lnTo>
                  <a:lnTo>
                    <a:pt x="716" y="4053"/>
                  </a:lnTo>
                  <a:lnTo>
                    <a:pt x="744" y="4076"/>
                  </a:lnTo>
                  <a:lnTo>
                    <a:pt x="773" y="4098"/>
                  </a:lnTo>
                  <a:lnTo>
                    <a:pt x="802" y="4119"/>
                  </a:lnTo>
                  <a:lnTo>
                    <a:pt x="832" y="4139"/>
                  </a:lnTo>
                  <a:lnTo>
                    <a:pt x="861" y="4157"/>
                  </a:lnTo>
                  <a:lnTo>
                    <a:pt x="892" y="4175"/>
                  </a:lnTo>
                  <a:lnTo>
                    <a:pt x="923" y="4191"/>
                  </a:lnTo>
                  <a:lnTo>
                    <a:pt x="954" y="4206"/>
                  </a:lnTo>
                  <a:lnTo>
                    <a:pt x="986" y="4221"/>
                  </a:lnTo>
                  <a:lnTo>
                    <a:pt x="1017" y="4232"/>
                  </a:lnTo>
                  <a:lnTo>
                    <a:pt x="1049" y="4244"/>
                  </a:lnTo>
                  <a:lnTo>
                    <a:pt x="1082" y="4255"/>
                  </a:lnTo>
                  <a:lnTo>
                    <a:pt x="1114" y="4264"/>
                  </a:lnTo>
                  <a:lnTo>
                    <a:pt x="1147" y="4271"/>
                  </a:lnTo>
                  <a:lnTo>
                    <a:pt x="1179" y="4277"/>
                  </a:lnTo>
                  <a:lnTo>
                    <a:pt x="1213" y="4281"/>
                  </a:lnTo>
                  <a:lnTo>
                    <a:pt x="1246" y="4284"/>
                  </a:lnTo>
                  <a:lnTo>
                    <a:pt x="1280" y="4287"/>
                  </a:lnTo>
                  <a:lnTo>
                    <a:pt x="1314" y="4287"/>
                  </a:lnTo>
                  <a:lnTo>
                    <a:pt x="1314" y="0"/>
                  </a:lnTo>
                  <a:close/>
                </a:path>
              </a:pathLst>
            </a:custGeom>
            <a:gradFill rotWithShape="0">
              <a:gsLst>
                <a:gs pos="0">
                  <a:srgbClr val="1F497D"/>
                </a:gs>
                <a:gs pos="100000">
                  <a:srgbClr val="1C3758"/>
                </a:gs>
              </a:gsLst>
              <a:lin ang="2700000" scaled="1"/>
            </a:gradFill>
            <a:ln w="9525">
              <a:noFill/>
              <a:miter lim="800000"/>
              <a:headEnd/>
              <a:tailEnd/>
            </a:ln>
          </p:spPr>
          <p:txBody>
            <a:bodyPr lIns="18288" tIns="18288" rIns="18288" bIns="18288" anchor="ctr" anchorCtr="1"/>
            <a:lstStyle/>
            <a:p>
              <a:pPr algn="ctr">
                <a:lnSpc>
                  <a:spcPct val="85000"/>
                </a:lnSpc>
                <a:spcBef>
                  <a:spcPct val="20000"/>
                </a:spcBef>
              </a:pPr>
              <a:endParaRPr lang="en-US" sz="1400" b="1">
                <a:solidFill>
                  <a:srgbClr val="FFFFFF"/>
                </a:solidFill>
                <a:latin typeface="Arial Narrow" pitchFamily="112" charset="0"/>
              </a:endParaRPr>
            </a:p>
          </p:txBody>
        </p:sp>
        <p:sp>
          <p:nvSpPr>
            <p:cNvPr id="81" name="Freeform 9"/>
            <p:cNvSpPr>
              <a:spLocks/>
            </p:cNvSpPr>
            <p:nvPr/>
          </p:nvSpPr>
          <p:spPr bwMode="auto">
            <a:xfrm>
              <a:off x="4572000" y="1066800"/>
              <a:ext cx="2196501" cy="4388908"/>
            </a:xfrm>
            <a:custGeom>
              <a:avLst/>
              <a:gdLst/>
              <a:ahLst/>
              <a:cxnLst>
                <a:cxn ang="0">
                  <a:pos x="0" y="0"/>
                </a:cxn>
                <a:cxn ang="0">
                  <a:pos x="0" y="4290"/>
                </a:cxn>
                <a:cxn ang="0">
                  <a:pos x="111" y="4287"/>
                </a:cxn>
                <a:cxn ang="0">
                  <a:pos x="274" y="4274"/>
                </a:cxn>
                <a:cxn ang="0">
                  <a:pos x="433" y="4247"/>
                </a:cxn>
                <a:cxn ang="0">
                  <a:pos x="587" y="4209"/>
                </a:cxn>
                <a:cxn ang="0">
                  <a:pos x="738" y="4160"/>
                </a:cxn>
                <a:cxn ang="0">
                  <a:pos x="883" y="4101"/>
                </a:cxn>
                <a:cxn ang="0">
                  <a:pos x="1024" y="4031"/>
                </a:cxn>
                <a:cxn ang="0">
                  <a:pos x="1157" y="3953"/>
                </a:cxn>
                <a:cxn ang="0">
                  <a:pos x="1284" y="3864"/>
                </a:cxn>
                <a:cxn ang="0">
                  <a:pos x="1404" y="3768"/>
                </a:cxn>
                <a:cxn ang="0">
                  <a:pos x="1518" y="3663"/>
                </a:cxn>
                <a:cxn ang="0">
                  <a:pos x="1623" y="3549"/>
                </a:cxn>
                <a:cxn ang="0">
                  <a:pos x="1719" y="3429"/>
                </a:cxn>
                <a:cxn ang="0">
                  <a:pos x="1808" y="3302"/>
                </a:cxn>
                <a:cxn ang="0">
                  <a:pos x="1888" y="3167"/>
                </a:cxn>
                <a:cxn ang="0">
                  <a:pos x="1956" y="3028"/>
                </a:cxn>
                <a:cxn ang="0">
                  <a:pos x="2016" y="2883"/>
                </a:cxn>
                <a:cxn ang="0">
                  <a:pos x="2065" y="2732"/>
                </a:cxn>
                <a:cxn ang="0">
                  <a:pos x="2102" y="2577"/>
                </a:cxn>
                <a:cxn ang="0">
                  <a:pos x="2129" y="2419"/>
                </a:cxn>
                <a:cxn ang="0">
                  <a:pos x="2144" y="2256"/>
                </a:cxn>
                <a:cxn ang="0">
                  <a:pos x="2147" y="2145"/>
                </a:cxn>
                <a:cxn ang="0">
                  <a:pos x="2139" y="1981"/>
                </a:cxn>
                <a:cxn ang="0">
                  <a:pos x="2122" y="1818"/>
                </a:cxn>
                <a:cxn ang="0">
                  <a:pos x="2090" y="1661"/>
                </a:cxn>
                <a:cxn ang="0">
                  <a:pos x="2049" y="1507"/>
                </a:cxn>
                <a:cxn ang="0">
                  <a:pos x="1997" y="1358"/>
                </a:cxn>
                <a:cxn ang="0">
                  <a:pos x="1935" y="1214"/>
                </a:cxn>
                <a:cxn ang="0">
                  <a:pos x="1861" y="1077"/>
                </a:cxn>
                <a:cxn ang="0">
                  <a:pos x="1780" y="945"/>
                </a:cxn>
                <a:cxn ang="0">
                  <a:pos x="1688" y="821"/>
                </a:cxn>
                <a:cxn ang="0">
                  <a:pos x="1589" y="703"/>
                </a:cxn>
                <a:cxn ang="0">
                  <a:pos x="1481" y="592"/>
                </a:cxn>
                <a:cxn ang="0">
                  <a:pos x="1366" y="489"/>
                </a:cxn>
                <a:cxn ang="0">
                  <a:pos x="1243" y="396"/>
                </a:cxn>
                <a:cxn ang="0">
                  <a:pos x="1113" y="310"/>
                </a:cxn>
                <a:cxn ang="0">
                  <a:pos x="978" y="235"/>
                </a:cxn>
                <a:cxn ang="0">
                  <a:pos x="836" y="168"/>
                </a:cxn>
                <a:cxn ang="0">
                  <a:pos x="689" y="112"/>
                </a:cxn>
                <a:cxn ang="0">
                  <a:pos x="537" y="68"/>
                </a:cxn>
                <a:cxn ang="0">
                  <a:pos x="380" y="34"/>
                </a:cxn>
                <a:cxn ang="0">
                  <a:pos x="220" y="12"/>
                </a:cxn>
                <a:cxn ang="0">
                  <a:pos x="56" y="0"/>
                </a:cxn>
              </a:cxnLst>
              <a:rect l="0" t="0" r="r" b="b"/>
              <a:pathLst>
                <a:path w="2147" h="4290">
                  <a:moveTo>
                    <a:pt x="0" y="0"/>
                  </a:moveTo>
                  <a:lnTo>
                    <a:pt x="0" y="0"/>
                  </a:lnTo>
                  <a:lnTo>
                    <a:pt x="0" y="0"/>
                  </a:lnTo>
                  <a:lnTo>
                    <a:pt x="0" y="4290"/>
                  </a:lnTo>
                  <a:lnTo>
                    <a:pt x="0" y="4290"/>
                  </a:lnTo>
                  <a:lnTo>
                    <a:pt x="0" y="4290"/>
                  </a:lnTo>
                  <a:lnTo>
                    <a:pt x="0" y="4290"/>
                  </a:lnTo>
                  <a:lnTo>
                    <a:pt x="56" y="4290"/>
                  </a:lnTo>
                  <a:lnTo>
                    <a:pt x="111" y="4287"/>
                  </a:lnTo>
                  <a:lnTo>
                    <a:pt x="166" y="4284"/>
                  </a:lnTo>
                  <a:lnTo>
                    <a:pt x="220" y="4280"/>
                  </a:lnTo>
                  <a:lnTo>
                    <a:pt x="274" y="4274"/>
                  </a:lnTo>
                  <a:lnTo>
                    <a:pt x="327" y="4267"/>
                  </a:lnTo>
                  <a:lnTo>
                    <a:pt x="380" y="4258"/>
                  </a:lnTo>
                  <a:lnTo>
                    <a:pt x="433" y="4247"/>
                  </a:lnTo>
                  <a:lnTo>
                    <a:pt x="485" y="4235"/>
                  </a:lnTo>
                  <a:lnTo>
                    <a:pt x="537" y="4224"/>
                  </a:lnTo>
                  <a:lnTo>
                    <a:pt x="587" y="4209"/>
                  </a:lnTo>
                  <a:lnTo>
                    <a:pt x="639" y="4194"/>
                  </a:lnTo>
                  <a:lnTo>
                    <a:pt x="689" y="4178"/>
                  </a:lnTo>
                  <a:lnTo>
                    <a:pt x="738" y="4160"/>
                  </a:lnTo>
                  <a:lnTo>
                    <a:pt x="787" y="4142"/>
                  </a:lnTo>
                  <a:lnTo>
                    <a:pt x="836" y="4122"/>
                  </a:lnTo>
                  <a:lnTo>
                    <a:pt x="883" y="4101"/>
                  </a:lnTo>
                  <a:lnTo>
                    <a:pt x="931" y="4079"/>
                  </a:lnTo>
                  <a:lnTo>
                    <a:pt x="978" y="4056"/>
                  </a:lnTo>
                  <a:lnTo>
                    <a:pt x="1024" y="4031"/>
                  </a:lnTo>
                  <a:lnTo>
                    <a:pt x="1068" y="4006"/>
                  </a:lnTo>
                  <a:lnTo>
                    <a:pt x="1113" y="3980"/>
                  </a:lnTo>
                  <a:lnTo>
                    <a:pt x="1157" y="3953"/>
                  </a:lnTo>
                  <a:lnTo>
                    <a:pt x="1200" y="3925"/>
                  </a:lnTo>
                  <a:lnTo>
                    <a:pt x="1243" y="3895"/>
                  </a:lnTo>
                  <a:lnTo>
                    <a:pt x="1284" y="3864"/>
                  </a:lnTo>
                  <a:lnTo>
                    <a:pt x="1326" y="3833"/>
                  </a:lnTo>
                  <a:lnTo>
                    <a:pt x="1366" y="3801"/>
                  </a:lnTo>
                  <a:lnTo>
                    <a:pt x="1404" y="3768"/>
                  </a:lnTo>
                  <a:lnTo>
                    <a:pt x="1442" y="3734"/>
                  </a:lnTo>
                  <a:lnTo>
                    <a:pt x="1481" y="3698"/>
                  </a:lnTo>
                  <a:lnTo>
                    <a:pt x="1518" y="3663"/>
                  </a:lnTo>
                  <a:lnTo>
                    <a:pt x="1553" y="3626"/>
                  </a:lnTo>
                  <a:lnTo>
                    <a:pt x="1589" y="3587"/>
                  </a:lnTo>
                  <a:lnTo>
                    <a:pt x="1623" y="3549"/>
                  </a:lnTo>
                  <a:lnTo>
                    <a:pt x="1656" y="3511"/>
                  </a:lnTo>
                  <a:lnTo>
                    <a:pt x="1688" y="3471"/>
                  </a:lnTo>
                  <a:lnTo>
                    <a:pt x="1719" y="3429"/>
                  </a:lnTo>
                  <a:lnTo>
                    <a:pt x="1750" y="3388"/>
                  </a:lnTo>
                  <a:lnTo>
                    <a:pt x="1780" y="3345"/>
                  </a:lnTo>
                  <a:lnTo>
                    <a:pt x="1808" y="3302"/>
                  </a:lnTo>
                  <a:lnTo>
                    <a:pt x="1836" y="3258"/>
                  </a:lnTo>
                  <a:lnTo>
                    <a:pt x="1861" y="3213"/>
                  </a:lnTo>
                  <a:lnTo>
                    <a:pt x="1888" y="3167"/>
                  </a:lnTo>
                  <a:lnTo>
                    <a:pt x="1911" y="3121"/>
                  </a:lnTo>
                  <a:lnTo>
                    <a:pt x="1935" y="3076"/>
                  </a:lnTo>
                  <a:lnTo>
                    <a:pt x="1956" y="3028"/>
                  </a:lnTo>
                  <a:lnTo>
                    <a:pt x="1978" y="2981"/>
                  </a:lnTo>
                  <a:lnTo>
                    <a:pt x="1997" y="2932"/>
                  </a:lnTo>
                  <a:lnTo>
                    <a:pt x="2016" y="2883"/>
                  </a:lnTo>
                  <a:lnTo>
                    <a:pt x="2033" y="2833"/>
                  </a:lnTo>
                  <a:lnTo>
                    <a:pt x="2049" y="2783"/>
                  </a:lnTo>
                  <a:lnTo>
                    <a:pt x="2065" y="2732"/>
                  </a:lnTo>
                  <a:lnTo>
                    <a:pt x="2079" y="2682"/>
                  </a:lnTo>
                  <a:lnTo>
                    <a:pt x="2090" y="2630"/>
                  </a:lnTo>
                  <a:lnTo>
                    <a:pt x="2102" y="2577"/>
                  </a:lnTo>
                  <a:lnTo>
                    <a:pt x="2113" y="2525"/>
                  </a:lnTo>
                  <a:lnTo>
                    <a:pt x="2122" y="2472"/>
                  </a:lnTo>
                  <a:lnTo>
                    <a:pt x="2129" y="2419"/>
                  </a:lnTo>
                  <a:lnTo>
                    <a:pt x="2135" y="2364"/>
                  </a:lnTo>
                  <a:lnTo>
                    <a:pt x="2139" y="2311"/>
                  </a:lnTo>
                  <a:lnTo>
                    <a:pt x="2144" y="2256"/>
                  </a:lnTo>
                  <a:lnTo>
                    <a:pt x="2145" y="2201"/>
                  </a:lnTo>
                  <a:lnTo>
                    <a:pt x="2147" y="2145"/>
                  </a:lnTo>
                  <a:lnTo>
                    <a:pt x="2147" y="2145"/>
                  </a:lnTo>
                  <a:lnTo>
                    <a:pt x="2145" y="2090"/>
                  </a:lnTo>
                  <a:lnTo>
                    <a:pt x="2144" y="2036"/>
                  </a:lnTo>
                  <a:lnTo>
                    <a:pt x="2139" y="1981"/>
                  </a:lnTo>
                  <a:lnTo>
                    <a:pt x="2135" y="1926"/>
                  </a:lnTo>
                  <a:lnTo>
                    <a:pt x="2129" y="1873"/>
                  </a:lnTo>
                  <a:lnTo>
                    <a:pt x="2122" y="1818"/>
                  </a:lnTo>
                  <a:lnTo>
                    <a:pt x="2113" y="1765"/>
                  </a:lnTo>
                  <a:lnTo>
                    <a:pt x="2102" y="1713"/>
                  </a:lnTo>
                  <a:lnTo>
                    <a:pt x="2090" y="1661"/>
                  </a:lnTo>
                  <a:lnTo>
                    <a:pt x="2079" y="1609"/>
                  </a:lnTo>
                  <a:lnTo>
                    <a:pt x="2065" y="1558"/>
                  </a:lnTo>
                  <a:lnTo>
                    <a:pt x="2049" y="1507"/>
                  </a:lnTo>
                  <a:lnTo>
                    <a:pt x="2033" y="1457"/>
                  </a:lnTo>
                  <a:lnTo>
                    <a:pt x="2016" y="1408"/>
                  </a:lnTo>
                  <a:lnTo>
                    <a:pt x="1997" y="1358"/>
                  </a:lnTo>
                  <a:lnTo>
                    <a:pt x="1978" y="1311"/>
                  </a:lnTo>
                  <a:lnTo>
                    <a:pt x="1956" y="1262"/>
                  </a:lnTo>
                  <a:lnTo>
                    <a:pt x="1935" y="1214"/>
                  </a:lnTo>
                  <a:lnTo>
                    <a:pt x="1911" y="1169"/>
                  </a:lnTo>
                  <a:lnTo>
                    <a:pt x="1888" y="1123"/>
                  </a:lnTo>
                  <a:lnTo>
                    <a:pt x="1861" y="1077"/>
                  </a:lnTo>
                  <a:lnTo>
                    <a:pt x="1836" y="1032"/>
                  </a:lnTo>
                  <a:lnTo>
                    <a:pt x="1808" y="990"/>
                  </a:lnTo>
                  <a:lnTo>
                    <a:pt x="1780" y="945"/>
                  </a:lnTo>
                  <a:lnTo>
                    <a:pt x="1750" y="904"/>
                  </a:lnTo>
                  <a:lnTo>
                    <a:pt x="1719" y="862"/>
                  </a:lnTo>
                  <a:lnTo>
                    <a:pt x="1688" y="821"/>
                  </a:lnTo>
                  <a:lnTo>
                    <a:pt x="1656" y="781"/>
                  </a:lnTo>
                  <a:lnTo>
                    <a:pt x="1623" y="741"/>
                  </a:lnTo>
                  <a:lnTo>
                    <a:pt x="1589" y="703"/>
                  </a:lnTo>
                  <a:lnTo>
                    <a:pt x="1553" y="666"/>
                  </a:lnTo>
                  <a:lnTo>
                    <a:pt x="1518" y="629"/>
                  </a:lnTo>
                  <a:lnTo>
                    <a:pt x="1481" y="592"/>
                  </a:lnTo>
                  <a:lnTo>
                    <a:pt x="1442" y="558"/>
                  </a:lnTo>
                  <a:lnTo>
                    <a:pt x="1404" y="524"/>
                  </a:lnTo>
                  <a:lnTo>
                    <a:pt x="1366" y="489"/>
                  </a:lnTo>
                  <a:lnTo>
                    <a:pt x="1326" y="457"/>
                  </a:lnTo>
                  <a:lnTo>
                    <a:pt x="1284" y="426"/>
                  </a:lnTo>
                  <a:lnTo>
                    <a:pt x="1243" y="396"/>
                  </a:lnTo>
                  <a:lnTo>
                    <a:pt x="1200" y="367"/>
                  </a:lnTo>
                  <a:lnTo>
                    <a:pt x="1157" y="337"/>
                  </a:lnTo>
                  <a:lnTo>
                    <a:pt x="1113" y="310"/>
                  </a:lnTo>
                  <a:lnTo>
                    <a:pt x="1068" y="284"/>
                  </a:lnTo>
                  <a:lnTo>
                    <a:pt x="1024" y="259"/>
                  </a:lnTo>
                  <a:lnTo>
                    <a:pt x="978" y="235"/>
                  </a:lnTo>
                  <a:lnTo>
                    <a:pt x="931" y="211"/>
                  </a:lnTo>
                  <a:lnTo>
                    <a:pt x="883" y="189"/>
                  </a:lnTo>
                  <a:lnTo>
                    <a:pt x="836" y="168"/>
                  </a:lnTo>
                  <a:lnTo>
                    <a:pt x="787" y="149"/>
                  </a:lnTo>
                  <a:lnTo>
                    <a:pt x="738" y="130"/>
                  </a:lnTo>
                  <a:lnTo>
                    <a:pt x="689" y="112"/>
                  </a:lnTo>
                  <a:lnTo>
                    <a:pt x="639" y="96"/>
                  </a:lnTo>
                  <a:lnTo>
                    <a:pt x="587" y="81"/>
                  </a:lnTo>
                  <a:lnTo>
                    <a:pt x="537" y="68"/>
                  </a:lnTo>
                  <a:lnTo>
                    <a:pt x="485" y="55"/>
                  </a:lnTo>
                  <a:lnTo>
                    <a:pt x="433" y="43"/>
                  </a:lnTo>
                  <a:lnTo>
                    <a:pt x="380" y="34"/>
                  </a:lnTo>
                  <a:lnTo>
                    <a:pt x="327" y="25"/>
                  </a:lnTo>
                  <a:lnTo>
                    <a:pt x="274" y="18"/>
                  </a:lnTo>
                  <a:lnTo>
                    <a:pt x="220" y="12"/>
                  </a:lnTo>
                  <a:lnTo>
                    <a:pt x="166" y="6"/>
                  </a:lnTo>
                  <a:lnTo>
                    <a:pt x="111" y="3"/>
                  </a:lnTo>
                  <a:lnTo>
                    <a:pt x="56" y="0"/>
                  </a:lnTo>
                  <a:lnTo>
                    <a:pt x="0" y="0"/>
                  </a:lnTo>
                  <a:lnTo>
                    <a:pt x="0" y="0"/>
                  </a:lnTo>
                  <a:close/>
                </a:path>
              </a:pathLst>
            </a:custGeom>
            <a:gradFill rotWithShape="0">
              <a:gsLst>
                <a:gs pos="0">
                  <a:srgbClr val="30639C"/>
                </a:gs>
                <a:gs pos="100000">
                  <a:srgbClr val="29507F"/>
                </a:gs>
              </a:gsLst>
              <a:lin ang="2700000" scaled="1"/>
            </a:gradFill>
            <a:ln w="9525">
              <a:noFill/>
              <a:miter lim="800000"/>
              <a:headEnd/>
              <a:tailEnd/>
            </a:ln>
          </p:spPr>
          <p:txBody>
            <a:bodyPr lIns="18288" tIns="18288" rIns="18288" bIns="18288" anchor="ctr" anchorCtr="1"/>
            <a:lstStyle/>
            <a:p>
              <a:pPr algn="ctr">
                <a:lnSpc>
                  <a:spcPct val="85000"/>
                </a:lnSpc>
                <a:spcBef>
                  <a:spcPct val="20000"/>
                </a:spcBef>
              </a:pPr>
              <a:endParaRPr lang="en-US" sz="1400" b="1">
                <a:solidFill>
                  <a:srgbClr val="FFFFFF"/>
                </a:solidFill>
                <a:latin typeface="Arial Narrow" pitchFamily="112" charset="0"/>
              </a:endParaRPr>
            </a:p>
          </p:txBody>
        </p:sp>
      </p:grpSp>
      <p:grpSp>
        <p:nvGrpSpPr>
          <p:cNvPr id="82" name="Group 30"/>
          <p:cNvGrpSpPr/>
          <p:nvPr/>
        </p:nvGrpSpPr>
        <p:grpSpPr>
          <a:xfrm>
            <a:off x="2316618" y="4685492"/>
            <a:ext cx="340846" cy="472470"/>
            <a:chOff x="3829362" y="1753581"/>
            <a:chExt cx="2173053" cy="3007644"/>
          </a:xfrm>
        </p:grpSpPr>
        <p:sp>
          <p:nvSpPr>
            <p:cNvPr id="83" name="Freeform 15"/>
            <p:cNvSpPr>
              <a:spLocks/>
            </p:cNvSpPr>
            <p:nvPr/>
          </p:nvSpPr>
          <p:spPr bwMode="auto">
            <a:xfrm>
              <a:off x="3829362" y="1753581"/>
              <a:ext cx="745418" cy="3007644"/>
            </a:xfrm>
            <a:custGeom>
              <a:avLst/>
              <a:gdLst/>
              <a:ahLst/>
              <a:cxnLst>
                <a:cxn ang="0">
                  <a:pos x="861" y="0"/>
                </a:cxn>
                <a:cxn ang="0">
                  <a:pos x="817" y="3"/>
                </a:cxn>
                <a:cxn ang="0">
                  <a:pos x="773" y="9"/>
                </a:cxn>
                <a:cxn ang="0">
                  <a:pos x="730" y="20"/>
                </a:cxn>
                <a:cxn ang="0">
                  <a:pos x="688" y="35"/>
                </a:cxn>
                <a:cxn ang="0">
                  <a:pos x="646" y="55"/>
                </a:cxn>
                <a:cxn ang="0">
                  <a:pos x="605" y="79"/>
                </a:cxn>
                <a:cxn ang="0">
                  <a:pos x="565" y="105"/>
                </a:cxn>
                <a:cxn ang="0">
                  <a:pos x="526" y="137"/>
                </a:cxn>
                <a:cxn ang="0">
                  <a:pos x="488" y="172"/>
                </a:cxn>
                <a:cxn ang="0">
                  <a:pos x="451" y="210"/>
                </a:cxn>
                <a:cxn ang="0">
                  <a:pos x="415" y="252"/>
                </a:cxn>
                <a:cxn ang="0">
                  <a:pos x="346" y="345"/>
                </a:cxn>
                <a:cxn ang="0">
                  <a:pos x="283" y="452"/>
                </a:cxn>
                <a:cxn ang="0">
                  <a:pos x="224" y="569"/>
                </a:cxn>
                <a:cxn ang="0">
                  <a:pos x="171" y="699"/>
                </a:cxn>
                <a:cxn ang="0">
                  <a:pos x="125" y="837"/>
                </a:cxn>
                <a:cxn ang="0">
                  <a:pos x="86" y="985"/>
                </a:cxn>
                <a:cxn ang="0">
                  <a:pos x="53" y="1140"/>
                </a:cxn>
                <a:cxn ang="0">
                  <a:pos x="28" y="1303"/>
                </a:cxn>
                <a:cxn ang="0">
                  <a:pos x="10" y="1472"/>
                </a:cxn>
                <a:cxn ang="0">
                  <a:pos x="2" y="1648"/>
                </a:cxn>
                <a:cxn ang="0">
                  <a:pos x="0" y="1737"/>
                </a:cxn>
                <a:cxn ang="0">
                  <a:pos x="5" y="1915"/>
                </a:cxn>
                <a:cxn ang="0">
                  <a:pos x="18" y="2087"/>
                </a:cxn>
                <a:cxn ang="0">
                  <a:pos x="39" y="2254"/>
                </a:cxn>
                <a:cxn ang="0">
                  <a:pos x="68" y="2413"/>
                </a:cxn>
                <a:cxn ang="0">
                  <a:pos x="104" y="2565"/>
                </a:cxn>
                <a:cxn ang="0">
                  <a:pos x="147" y="2709"/>
                </a:cxn>
                <a:cxn ang="0">
                  <a:pos x="197" y="2842"/>
                </a:cxn>
                <a:cxn ang="0">
                  <a:pos x="252" y="2966"/>
                </a:cxn>
                <a:cxn ang="0">
                  <a:pos x="314" y="3077"/>
                </a:cxn>
                <a:cxn ang="0">
                  <a:pos x="380" y="3178"/>
                </a:cxn>
                <a:cxn ang="0">
                  <a:pos x="433" y="3244"/>
                </a:cxn>
                <a:cxn ang="0">
                  <a:pos x="469" y="3284"/>
                </a:cxn>
                <a:cxn ang="0">
                  <a:pos x="507" y="3321"/>
                </a:cxn>
                <a:cxn ang="0">
                  <a:pos x="546" y="3353"/>
                </a:cxn>
                <a:cxn ang="0">
                  <a:pos x="585" y="3382"/>
                </a:cxn>
                <a:cxn ang="0">
                  <a:pos x="625" y="3408"/>
                </a:cxn>
                <a:cxn ang="0">
                  <a:pos x="666" y="3430"/>
                </a:cxn>
                <a:cxn ang="0">
                  <a:pos x="709" y="3447"/>
                </a:cxn>
                <a:cxn ang="0">
                  <a:pos x="751" y="3460"/>
                </a:cxn>
                <a:cxn ang="0">
                  <a:pos x="795" y="3469"/>
                </a:cxn>
                <a:cxn ang="0">
                  <a:pos x="839" y="3474"/>
                </a:cxn>
                <a:cxn ang="0">
                  <a:pos x="861" y="0"/>
                </a:cxn>
              </a:cxnLst>
              <a:rect l="0" t="0" r="r" b="b"/>
              <a:pathLst>
                <a:path w="861" h="3474">
                  <a:moveTo>
                    <a:pt x="861" y="0"/>
                  </a:moveTo>
                  <a:lnTo>
                    <a:pt x="861" y="0"/>
                  </a:lnTo>
                  <a:lnTo>
                    <a:pt x="839" y="1"/>
                  </a:lnTo>
                  <a:lnTo>
                    <a:pt x="817" y="3"/>
                  </a:lnTo>
                  <a:lnTo>
                    <a:pt x="795" y="5"/>
                  </a:lnTo>
                  <a:lnTo>
                    <a:pt x="773" y="9"/>
                  </a:lnTo>
                  <a:lnTo>
                    <a:pt x="751" y="14"/>
                  </a:lnTo>
                  <a:lnTo>
                    <a:pt x="730" y="20"/>
                  </a:lnTo>
                  <a:lnTo>
                    <a:pt x="709" y="28"/>
                  </a:lnTo>
                  <a:lnTo>
                    <a:pt x="688" y="35"/>
                  </a:lnTo>
                  <a:lnTo>
                    <a:pt x="666" y="45"/>
                  </a:lnTo>
                  <a:lnTo>
                    <a:pt x="646" y="55"/>
                  </a:lnTo>
                  <a:lnTo>
                    <a:pt x="625" y="67"/>
                  </a:lnTo>
                  <a:lnTo>
                    <a:pt x="605" y="79"/>
                  </a:lnTo>
                  <a:lnTo>
                    <a:pt x="585" y="92"/>
                  </a:lnTo>
                  <a:lnTo>
                    <a:pt x="565" y="105"/>
                  </a:lnTo>
                  <a:lnTo>
                    <a:pt x="546" y="121"/>
                  </a:lnTo>
                  <a:lnTo>
                    <a:pt x="526" y="137"/>
                  </a:lnTo>
                  <a:lnTo>
                    <a:pt x="507" y="154"/>
                  </a:lnTo>
                  <a:lnTo>
                    <a:pt x="488" y="172"/>
                  </a:lnTo>
                  <a:lnTo>
                    <a:pt x="469" y="191"/>
                  </a:lnTo>
                  <a:lnTo>
                    <a:pt x="451" y="210"/>
                  </a:lnTo>
                  <a:lnTo>
                    <a:pt x="433" y="231"/>
                  </a:lnTo>
                  <a:lnTo>
                    <a:pt x="415" y="252"/>
                  </a:lnTo>
                  <a:lnTo>
                    <a:pt x="380" y="297"/>
                  </a:lnTo>
                  <a:lnTo>
                    <a:pt x="346" y="345"/>
                  </a:lnTo>
                  <a:lnTo>
                    <a:pt x="314" y="398"/>
                  </a:lnTo>
                  <a:lnTo>
                    <a:pt x="283" y="452"/>
                  </a:lnTo>
                  <a:lnTo>
                    <a:pt x="252" y="509"/>
                  </a:lnTo>
                  <a:lnTo>
                    <a:pt x="224" y="569"/>
                  </a:lnTo>
                  <a:lnTo>
                    <a:pt x="197" y="632"/>
                  </a:lnTo>
                  <a:lnTo>
                    <a:pt x="171" y="699"/>
                  </a:lnTo>
                  <a:lnTo>
                    <a:pt x="147" y="766"/>
                  </a:lnTo>
                  <a:lnTo>
                    <a:pt x="125" y="837"/>
                  </a:lnTo>
                  <a:lnTo>
                    <a:pt x="104" y="909"/>
                  </a:lnTo>
                  <a:lnTo>
                    <a:pt x="86" y="985"/>
                  </a:lnTo>
                  <a:lnTo>
                    <a:pt x="68" y="1061"/>
                  </a:lnTo>
                  <a:lnTo>
                    <a:pt x="53" y="1140"/>
                  </a:lnTo>
                  <a:lnTo>
                    <a:pt x="39" y="1220"/>
                  </a:lnTo>
                  <a:lnTo>
                    <a:pt x="28" y="1303"/>
                  </a:lnTo>
                  <a:lnTo>
                    <a:pt x="18" y="1387"/>
                  </a:lnTo>
                  <a:lnTo>
                    <a:pt x="10" y="1472"/>
                  </a:lnTo>
                  <a:lnTo>
                    <a:pt x="5" y="1560"/>
                  </a:lnTo>
                  <a:lnTo>
                    <a:pt x="2" y="1648"/>
                  </a:lnTo>
                  <a:lnTo>
                    <a:pt x="0" y="1737"/>
                  </a:lnTo>
                  <a:lnTo>
                    <a:pt x="0" y="1737"/>
                  </a:lnTo>
                  <a:lnTo>
                    <a:pt x="2" y="1827"/>
                  </a:lnTo>
                  <a:lnTo>
                    <a:pt x="5" y="1915"/>
                  </a:lnTo>
                  <a:lnTo>
                    <a:pt x="10" y="2002"/>
                  </a:lnTo>
                  <a:lnTo>
                    <a:pt x="18" y="2087"/>
                  </a:lnTo>
                  <a:lnTo>
                    <a:pt x="28" y="2171"/>
                  </a:lnTo>
                  <a:lnTo>
                    <a:pt x="39" y="2254"/>
                  </a:lnTo>
                  <a:lnTo>
                    <a:pt x="53" y="2334"/>
                  </a:lnTo>
                  <a:lnTo>
                    <a:pt x="68" y="2413"/>
                  </a:lnTo>
                  <a:lnTo>
                    <a:pt x="86" y="2491"/>
                  </a:lnTo>
                  <a:lnTo>
                    <a:pt x="104" y="2565"/>
                  </a:lnTo>
                  <a:lnTo>
                    <a:pt x="125" y="2637"/>
                  </a:lnTo>
                  <a:lnTo>
                    <a:pt x="147" y="2709"/>
                  </a:lnTo>
                  <a:lnTo>
                    <a:pt x="171" y="2776"/>
                  </a:lnTo>
                  <a:lnTo>
                    <a:pt x="197" y="2842"/>
                  </a:lnTo>
                  <a:lnTo>
                    <a:pt x="224" y="2906"/>
                  </a:lnTo>
                  <a:lnTo>
                    <a:pt x="252" y="2966"/>
                  </a:lnTo>
                  <a:lnTo>
                    <a:pt x="283" y="3022"/>
                  </a:lnTo>
                  <a:lnTo>
                    <a:pt x="314" y="3077"/>
                  </a:lnTo>
                  <a:lnTo>
                    <a:pt x="346" y="3129"/>
                  </a:lnTo>
                  <a:lnTo>
                    <a:pt x="380" y="3178"/>
                  </a:lnTo>
                  <a:lnTo>
                    <a:pt x="415" y="3223"/>
                  </a:lnTo>
                  <a:lnTo>
                    <a:pt x="433" y="3244"/>
                  </a:lnTo>
                  <a:lnTo>
                    <a:pt x="451" y="3264"/>
                  </a:lnTo>
                  <a:lnTo>
                    <a:pt x="469" y="3284"/>
                  </a:lnTo>
                  <a:lnTo>
                    <a:pt x="488" y="3303"/>
                  </a:lnTo>
                  <a:lnTo>
                    <a:pt x="507" y="3321"/>
                  </a:lnTo>
                  <a:lnTo>
                    <a:pt x="526" y="3337"/>
                  </a:lnTo>
                  <a:lnTo>
                    <a:pt x="546" y="3353"/>
                  </a:lnTo>
                  <a:lnTo>
                    <a:pt x="565" y="3368"/>
                  </a:lnTo>
                  <a:lnTo>
                    <a:pt x="585" y="3382"/>
                  </a:lnTo>
                  <a:lnTo>
                    <a:pt x="605" y="3396"/>
                  </a:lnTo>
                  <a:lnTo>
                    <a:pt x="625" y="3408"/>
                  </a:lnTo>
                  <a:lnTo>
                    <a:pt x="646" y="3420"/>
                  </a:lnTo>
                  <a:lnTo>
                    <a:pt x="666" y="3430"/>
                  </a:lnTo>
                  <a:lnTo>
                    <a:pt x="688" y="3439"/>
                  </a:lnTo>
                  <a:lnTo>
                    <a:pt x="709" y="3447"/>
                  </a:lnTo>
                  <a:lnTo>
                    <a:pt x="730" y="3454"/>
                  </a:lnTo>
                  <a:lnTo>
                    <a:pt x="751" y="3460"/>
                  </a:lnTo>
                  <a:lnTo>
                    <a:pt x="773" y="3465"/>
                  </a:lnTo>
                  <a:lnTo>
                    <a:pt x="795" y="3469"/>
                  </a:lnTo>
                  <a:lnTo>
                    <a:pt x="817" y="3471"/>
                  </a:lnTo>
                  <a:lnTo>
                    <a:pt x="839" y="3474"/>
                  </a:lnTo>
                  <a:lnTo>
                    <a:pt x="861" y="3474"/>
                  </a:lnTo>
                  <a:lnTo>
                    <a:pt x="861" y="0"/>
                  </a:lnTo>
                  <a:close/>
                </a:path>
              </a:pathLst>
            </a:custGeom>
            <a:gradFill rotWithShape="0">
              <a:gsLst>
                <a:gs pos="0">
                  <a:srgbClr val="5E7DB6"/>
                </a:gs>
                <a:gs pos="100000">
                  <a:srgbClr val="264B78"/>
                </a:gs>
              </a:gsLst>
              <a:lin ang="2700000" scaled="1"/>
            </a:gradFill>
            <a:ln w="9525">
              <a:noFill/>
              <a:miter lim="800000"/>
              <a:headEnd/>
              <a:tailEnd/>
            </a:ln>
          </p:spPr>
          <p:txBody>
            <a:bodyPr lIns="18288" tIns="18288" rIns="18288" bIns="18288" anchor="ctr" anchorCtr="1"/>
            <a:lstStyle/>
            <a:p>
              <a:pPr algn="ctr">
                <a:lnSpc>
                  <a:spcPct val="85000"/>
                </a:lnSpc>
                <a:spcBef>
                  <a:spcPct val="20000"/>
                </a:spcBef>
              </a:pPr>
              <a:endParaRPr lang="en-US" sz="1400" b="1">
                <a:solidFill>
                  <a:srgbClr val="FFFFFF"/>
                </a:solidFill>
                <a:latin typeface="Arial Narrow" pitchFamily="112" charset="0"/>
              </a:endParaRPr>
            </a:p>
          </p:txBody>
        </p:sp>
        <p:sp>
          <p:nvSpPr>
            <p:cNvPr id="84" name="Freeform 16"/>
            <p:cNvSpPr>
              <a:spLocks/>
            </p:cNvSpPr>
            <p:nvPr/>
          </p:nvSpPr>
          <p:spPr bwMode="auto">
            <a:xfrm>
              <a:off x="4574780" y="1753581"/>
              <a:ext cx="1427635" cy="3007644"/>
            </a:xfrm>
            <a:custGeom>
              <a:avLst/>
              <a:gdLst/>
              <a:ahLst/>
              <a:cxnLst>
                <a:cxn ang="0">
                  <a:pos x="0" y="0"/>
                </a:cxn>
                <a:cxn ang="0">
                  <a:pos x="1" y="3474"/>
                </a:cxn>
                <a:cxn ang="0">
                  <a:pos x="85" y="3472"/>
                </a:cxn>
                <a:cxn ang="0">
                  <a:pos x="210" y="3460"/>
                </a:cxn>
                <a:cxn ang="0">
                  <a:pos x="333" y="3439"/>
                </a:cxn>
                <a:cxn ang="0">
                  <a:pos x="451" y="3408"/>
                </a:cxn>
                <a:cxn ang="0">
                  <a:pos x="568" y="3368"/>
                </a:cxn>
                <a:cxn ang="0">
                  <a:pos x="678" y="3321"/>
                </a:cxn>
                <a:cxn ang="0">
                  <a:pos x="786" y="3264"/>
                </a:cxn>
                <a:cxn ang="0">
                  <a:pos x="889" y="3200"/>
                </a:cxn>
                <a:cxn ang="0">
                  <a:pos x="986" y="3129"/>
                </a:cxn>
                <a:cxn ang="0">
                  <a:pos x="1079" y="3051"/>
                </a:cxn>
                <a:cxn ang="0">
                  <a:pos x="1166" y="2966"/>
                </a:cxn>
                <a:cxn ang="0">
                  <a:pos x="1246" y="2874"/>
                </a:cxn>
                <a:cxn ang="0">
                  <a:pos x="1321" y="2776"/>
                </a:cxn>
                <a:cxn ang="0">
                  <a:pos x="1389" y="2674"/>
                </a:cxn>
                <a:cxn ang="0">
                  <a:pos x="1449" y="2566"/>
                </a:cxn>
                <a:cxn ang="0">
                  <a:pos x="1502" y="2452"/>
                </a:cxn>
                <a:cxn ang="0">
                  <a:pos x="1548" y="2335"/>
                </a:cxn>
                <a:cxn ang="0">
                  <a:pos x="1586" y="2212"/>
                </a:cxn>
                <a:cxn ang="0">
                  <a:pos x="1615" y="2087"/>
                </a:cxn>
                <a:cxn ang="0">
                  <a:pos x="1635" y="1959"/>
                </a:cxn>
                <a:cxn ang="0">
                  <a:pos x="1646" y="1827"/>
                </a:cxn>
                <a:cxn ang="0">
                  <a:pos x="1649" y="1737"/>
                </a:cxn>
                <a:cxn ang="0">
                  <a:pos x="1643" y="1604"/>
                </a:cxn>
                <a:cxn ang="0">
                  <a:pos x="1628" y="1472"/>
                </a:cxn>
                <a:cxn ang="0">
                  <a:pos x="1606" y="1344"/>
                </a:cxn>
                <a:cxn ang="0">
                  <a:pos x="1573" y="1220"/>
                </a:cxn>
                <a:cxn ang="0">
                  <a:pos x="1533" y="1100"/>
                </a:cxn>
                <a:cxn ang="0">
                  <a:pos x="1485" y="985"/>
                </a:cxn>
                <a:cxn ang="0">
                  <a:pos x="1429" y="873"/>
                </a:cxn>
                <a:cxn ang="0">
                  <a:pos x="1366" y="766"/>
                </a:cxn>
                <a:cxn ang="0">
                  <a:pos x="1296" y="665"/>
                </a:cxn>
                <a:cxn ang="0">
                  <a:pos x="1220" y="569"/>
                </a:cxn>
                <a:cxn ang="0">
                  <a:pos x="1137" y="480"/>
                </a:cxn>
                <a:cxn ang="0">
                  <a:pos x="1048" y="396"/>
                </a:cxn>
                <a:cxn ang="0">
                  <a:pos x="954" y="321"/>
                </a:cxn>
                <a:cxn ang="0">
                  <a:pos x="855" y="252"/>
                </a:cxn>
                <a:cxn ang="0">
                  <a:pos x="751" y="191"/>
                </a:cxn>
                <a:cxn ang="0">
                  <a:pos x="642" y="137"/>
                </a:cxn>
                <a:cxn ang="0">
                  <a:pos x="529" y="92"/>
                </a:cxn>
                <a:cxn ang="0">
                  <a:pos x="412" y="55"/>
                </a:cxn>
                <a:cxn ang="0">
                  <a:pos x="292" y="28"/>
                </a:cxn>
                <a:cxn ang="0">
                  <a:pos x="169" y="9"/>
                </a:cxn>
                <a:cxn ang="0">
                  <a:pos x="43" y="0"/>
                </a:cxn>
              </a:cxnLst>
              <a:rect l="0" t="0" r="r" b="b"/>
              <a:pathLst>
                <a:path w="1649" h="3474">
                  <a:moveTo>
                    <a:pt x="1" y="0"/>
                  </a:moveTo>
                  <a:lnTo>
                    <a:pt x="1" y="0"/>
                  </a:lnTo>
                  <a:lnTo>
                    <a:pt x="0" y="0"/>
                  </a:lnTo>
                  <a:lnTo>
                    <a:pt x="0" y="3474"/>
                  </a:lnTo>
                  <a:lnTo>
                    <a:pt x="0" y="3474"/>
                  </a:lnTo>
                  <a:lnTo>
                    <a:pt x="1" y="3474"/>
                  </a:lnTo>
                  <a:lnTo>
                    <a:pt x="1" y="3474"/>
                  </a:lnTo>
                  <a:lnTo>
                    <a:pt x="43" y="3474"/>
                  </a:lnTo>
                  <a:lnTo>
                    <a:pt x="85" y="3472"/>
                  </a:lnTo>
                  <a:lnTo>
                    <a:pt x="127" y="3469"/>
                  </a:lnTo>
                  <a:lnTo>
                    <a:pt x="169" y="3465"/>
                  </a:lnTo>
                  <a:lnTo>
                    <a:pt x="210" y="3460"/>
                  </a:lnTo>
                  <a:lnTo>
                    <a:pt x="252" y="3454"/>
                  </a:lnTo>
                  <a:lnTo>
                    <a:pt x="292" y="3447"/>
                  </a:lnTo>
                  <a:lnTo>
                    <a:pt x="333" y="3439"/>
                  </a:lnTo>
                  <a:lnTo>
                    <a:pt x="372" y="3430"/>
                  </a:lnTo>
                  <a:lnTo>
                    <a:pt x="412" y="3420"/>
                  </a:lnTo>
                  <a:lnTo>
                    <a:pt x="451" y="3408"/>
                  </a:lnTo>
                  <a:lnTo>
                    <a:pt x="490" y="3396"/>
                  </a:lnTo>
                  <a:lnTo>
                    <a:pt x="529" y="3383"/>
                  </a:lnTo>
                  <a:lnTo>
                    <a:pt x="568" y="3368"/>
                  </a:lnTo>
                  <a:lnTo>
                    <a:pt x="605" y="3353"/>
                  </a:lnTo>
                  <a:lnTo>
                    <a:pt x="642" y="3338"/>
                  </a:lnTo>
                  <a:lnTo>
                    <a:pt x="678" y="3321"/>
                  </a:lnTo>
                  <a:lnTo>
                    <a:pt x="714" y="3303"/>
                  </a:lnTo>
                  <a:lnTo>
                    <a:pt x="751" y="3284"/>
                  </a:lnTo>
                  <a:lnTo>
                    <a:pt x="786" y="3264"/>
                  </a:lnTo>
                  <a:lnTo>
                    <a:pt x="821" y="3244"/>
                  </a:lnTo>
                  <a:lnTo>
                    <a:pt x="855" y="3223"/>
                  </a:lnTo>
                  <a:lnTo>
                    <a:pt x="889" y="3200"/>
                  </a:lnTo>
                  <a:lnTo>
                    <a:pt x="921" y="3178"/>
                  </a:lnTo>
                  <a:lnTo>
                    <a:pt x="954" y="3154"/>
                  </a:lnTo>
                  <a:lnTo>
                    <a:pt x="986" y="3129"/>
                  </a:lnTo>
                  <a:lnTo>
                    <a:pt x="1018" y="3104"/>
                  </a:lnTo>
                  <a:lnTo>
                    <a:pt x="1048" y="3077"/>
                  </a:lnTo>
                  <a:lnTo>
                    <a:pt x="1079" y="3051"/>
                  </a:lnTo>
                  <a:lnTo>
                    <a:pt x="1108" y="3024"/>
                  </a:lnTo>
                  <a:lnTo>
                    <a:pt x="1137" y="2995"/>
                  </a:lnTo>
                  <a:lnTo>
                    <a:pt x="1166" y="2966"/>
                  </a:lnTo>
                  <a:lnTo>
                    <a:pt x="1193" y="2936"/>
                  </a:lnTo>
                  <a:lnTo>
                    <a:pt x="1220" y="2906"/>
                  </a:lnTo>
                  <a:lnTo>
                    <a:pt x="1246" y="2874"/>
                  </a:lnTo>
                  <a:lnTo>
                    <a:pt x="1272" y="2842"/>
                  </a:lnTo>
                  <a:lnTo>
                    <a:pt x="1296" y="2809"/>
                  </a:lnTo>
                  <a:lnTo>
                    <a:pt x="1321" y="2776"/>
                  </a:lnTo>
                  <a:lnTo>
                    <a:pt x="1344" y="2743"/>
                  </a:lnTo>
                  <a:lnTo>
                    <a:pt x="1366" y="2709"/>
                  </a:lnTo>
                  <a:lnTo>
                    <a:pt x="1389" y="2674"/>
                  </a:lnTo>
                  <a:lnTo>
                    <a:pt x="1409" y="2639"/>
                  </a:lnTo>
                  <a:lnTo>
                    <a:pt x="1429" y="2602"/>
                  </a:lnTo>
                  <a:lnTo>
                    <a:pt x="1449" y="2566"/>
                  </a:lnTo>
                  <a:lnTo>
                    <a:pt x="1468" y="2528"/>
                  </a:lnTo>
                  <a:lnTo>
                    <a:pt x="1485" y="2491"/>
                  </a:lnTo>
                  <a:lnTo>
                    <a:pt x="1502" y="2452"/>
                  </a:lnTo>
                  <a:lnTo>
                    <a:pt x="1518" y="2413"/>
                  </a:lnTo>
                  <a:lnTo>
                    <a:pt x="1533" y="2374"/>
                  </a:lnTo>
                  <a:lnTo>
                    <a:pt x="1548" y="2335"/>
                  </a:lnTo>
                  <a:lnTo>
                    <a:pt x="1562" y="2295"/>
                  </a:lnTo>
                  <a:lnTo>
                    <a:pt x="1573" y="2254"/>
                  </a:lnTo>
                  <a:lnTo>
                    <a:pt x="1586" y="2212"/>
                  </a:lnTo>
                  <a:lnTo>
                    <a:pt x="1596" y="2171"/>
                  </a:lnTo>
                  <a:lnTo>
                    <a:pt x="1606" y="2129"/>
                  </a:lnTo>
                  <a:lnTo>
                    <a:pt x="1615" y="2087"/>
                  </a:lnTo>
                  <a:lnTo>
                    <a:pt x="1622" y="2044"/>
                  </a:lnTo>
                  <a:lnTo>
                    <a:pt x="1628" y="2002"/>
                  </a:lnTo>
                  <a:lnTo>
                    <a:pt x="1635" y="1959"/>
                  </a:lnTo>
                  <a:lnTo>
                    <a:pt x="1640" y="1915"/>
                  </a:lnTo>
                  <a:lnTo>
                    <a:pt x="1643" y="1871"/>
                  </a:lnTo>
                  <a:lnTo>
                    <a:pt x="1646" y="1827"/>
                  </a:lnTo>
                  <a:lnTo>
                    <a:pt x="1647" y="1782"/>
                  </a:lnTo>
                  <a:lnTo>
                    <a:pt x="1649" y="1737"/>
                  </a:lnTo>
                  <a:lnTo>
                    <a:pt x="1649" y="1737"/>
                  </a:lnTo>
                  <a:lnTo>
                    <a:pt x="1647" y="1692"/>
                  </a:lnTo>
                  <a:lnTo>
                    <a:pt x="1646" y="1648"/>
                  </a:lnTo>
                  <a:lnTo>
                    <a:pt x="1643" y="1604"/>
                  </a:lnTo>
                  <a:lnTo>
                    <a:pt x="1640" y="1560"/>
                  </a:lnTo>
                  <a:lnTo>
                    <a:pt x="1635" y="1516"/>
                  </a:lnTo>
                  <a:lnTo>
                    <a:pt x="1628" y="1472"/>
                  </a:lnTo>
                  <a:lnTo>
                    <a:pt x="1622" y="1430"/>
                  </a:lnTo>
                  <a:lnTo>
                    <a:pt x="1615" y="1387"/>
                  </a:lnTo>
                  <a:lnTo>
                    <a:pt x="1606" y="1344"/>
                  </a:lnTo>
                  <a:lnTo>
                    <a:pt x="1596" y="1303"/>
                  </a:lnTo>
                  <a:lnTo>
                    <a:pt x="1586" y="1262"/>
                  </a:lnTo>
                  <a:lnTo>
                    <a:pt x="1573" y="1220"/>
                  </a:lnTo>
                  <a:lnTo>
                    <a:pt x="1562" y="1180"/>
                  </a:lnTo>
                  <a:lnTo>
                    <a:pt x="1548" y="1140"/>
                  </a:lnTo>
                  <a:lnTo>
                    <a:pt x="1533" y="1100"/>
                  </a:lnTo>
                  <a:lnTo>
                    <a:pt x="1518" y="1061"/>
                  </a:lnTo>
                  <a:lnTo>
                    <a:pt x="1502" y="1022"/>
                  </a:lnTo>
                  <a:lnTo>
                    <a:pt x="1485" y="985"/>
                  </a:lnTo>
                  <a:lnTo>
                    <a:pt x="1468" y="947"/>
                  </a:lnTo>
                  <a:lnTo>
                    <a:pt x="1449" y="909"/>
                  </a:lnTo>
                  <a:lnTo>
                    <a:pt x="1429" y="873"/>
                  </a:lnTo>
                  <a:lnTo>
                    <a:pt x="1409" y="837"/>
                  </a:lnTo>
                  <a:lnTo>
                    <a:pt x="1389" y="801"/>
                  </a:lnTo>
                  <a:lnTo>
                    <a:pt x="1366" y="766"/>
                  </a:lnTo>
                  <a:lnTo>
                    <a:pt x="1344" y="731"/>
                  </a:lnTo>
                  <a:lnTo>
                    <a:pt x="1321" y="697"/>
                  </a:lnTo>
                  <a:lnTo>
                    <a:pt x="1296" y="665"/>
                  </a:lnTo>
                  <a:lnTo>
                    <a:pt x="1272" y="632"/>
                  </a:lnTo>
                  <a:lnTo>
                    <a:pt x="1246" y="601"/>
                  </a:lnTo>
                  <a:lnTo>
                    <a:pt x="1220" y="569"/>
                  </a:lnTo>
                  <a:lnTo>
                    <a:pt x="1193" y="539"/>
                  </a:lnTo>
                  <a:lnTo>
                    <a:pt x="1166" y="509"/>
                  </a:lnTo>
                  <a:lnTo>
                    <a:pt x="1137" y="480"/>
                  </a:lnTo>
                  <a:lnTo>
                    <a:pt x="1108" y="452"/>
                  </a:lnTo>
                  <a:lnTo>
                    <a:pt x="1079" y="424"/>
                  </a:lnTo>
                  <a:lnTo>
                    <a:pt x="1048" y="396"/>
                  </a:lnTo>
                  <a:lnTo>
                    <a:pt x="1018" y="370"/>
                  </a:lnTo>
                  <a:lnTo>
                    <a:pt x="986" y="345"/>
                  </a:lnTo>
                  <a:lnTo>
                    <a:pt x="954" y="321"/>
                  </a:lnTo>
                  <a:lnTo>
                    <a:pt x="921" y="297"/>
                  </a:lnTo>
                  <a:lnTo>
                    <a:pt x="889" y="274"/>
                  </a:lnTo>
                  <a:lnTo>
                    <a:pt x="855" y="252"/>
                  </a:lnTo>
                  <a:lnTo>
                    <a:pt x="821" y="231"/>
                  </a:lnTo>
                  <a:lnTo>
                    <a:pt x="786" y="210"/>
                  </a:lnTo>
                  <a:lnTo>
                    <a:pt x="751" y="191"/>
                  </a:lnTo>
                  <a:lnTo>
                    <a:pt x="714" y="172"/>
                  </a:lnTo>
                  <a:lnTo>
                    <a:pt x="678" y="153"/>
                  </a:lnTo>
                  <a:lnTo>
                    <a:pt x="642" y="137"/>
                  </a:lnTo>
                  <a:lnTo>
                    <a:pt x="605" y="121"/>
                  </a:lnTo>
                  <a:lnTo>
                    <a:pt x="568" y="105"/>
                  </a:lnTo>
                  <a:lnTo>
                    <a:pt x="529" y="92"/>
                  </a:lnTo>
                  <a:lnTo>
                    <a:pt x="490" y="78"/>
                  </a:lnTo>
                  <a:lnTo>
                    <a:pt x="451" y="67"/>
                  </a:lnTo>
                  <a:lnTo>
                    <a:pt x="412" y="55"/>
                  </a:lnTo>
                  <a:lnTo>
                    <a:pt x="372" y="44"/>
                  </a:lnTo>
                  <a:lnTo>
                    <a:pt x="333" y="35"/>
                  </a:lnTo>
                  <a:lnTo>
                    <a:pt x="292" y="28"/>
                  </a:lnTo>
                  <a:lnTo>
                    <a:pt x="252" y="20"/>
                  </a:lnTo>
                  <a:lnTo>
                    <a:pt x="210" y="14"/>
                  </a:lnTo>
                  <a:lnTo>
                    <a:pt x="169" y="9"/>
                  </a:lnTo>
                  <a:lnTo>
                    <a:pt x="127" y="5"/>
                  </a:lnTo>
                  <a:lnTo>
                    <a:pt x="85" y="3"/>
                  </a:lnTo>
                  <a:lnTo>
                    <a:pt x="43" y="0"/>
                  </a:lnTo>
                  <a:lnTo>
                    <a:pt x="1" y="0"/>
                  </a:lnTo>
                  <a:lnTo>
                    <a:pt x="1" y="0"/>
                  </a:lnTo>
                  <a:close/>
                </a:path>
              </a:pathLst>
            </a:custGeom>
            <a:gradFill flip="none" rotWithShape="1">
              <a:gsLst>
                <a:gs pos="47000">
                  <a:srgbClr val="84AAD8"/>
                </a:gs>
                <a:gs pos="100000">
                  <a:srgbClr val="4B82C5"/>
                </a:gs>
              </a:gsLst>
              <a:lin ang="10200000" scaled="0"/>
              <a:tileRect/>
            </a:gradFill>
            <a:ln w="9525">
              <a:noFill/>
              <a:miter lim="800000"/>
              <a:headEnd/>
              <a:tailEnd/>
            </a:ln>
          </p:spPr>
          <p:txBody>
            <a:bodyPr lIns="18288" tIns="18288" rIns="18288" bIns="18288" anchor="ctr" anchorCtr="1"/>
            <a:lstStyle/>
            <a:p>
              <a:pPr algn="ctr">
                <a:lnSpc>
                  <a:spcPct val="85000"/>
                </a:lnSpc>
                <a:spcBef>
                  <a:spcPct val="20000"/>
                </a:spcBef>
              </a:pPr>
              <a:endParaRPr lang="en-US" sz="1400" b="1">
                <a:solidFill>
                  <a:srgbClr val="000000"/>
                </a:solidFill>
                <a:latin typeface="Arial Narrow" pitchFamily="112" charset="0"/>
              </a:endParaRPr>
            </a:p>
          </p:txBody>
        </p:sp>
      </p:grpSp>
      <p:sp>
        <p:nvSpPr>
          <p:cNvPr id="85" name="Freeform 19"/>
          <p:cNvSpPr>
            <a:spLocks/>
          </p:cNvSpPr>
          <p:nvPr/>
        </p:nvSpPr>
        <p:spPr bwMode="auto">
          <a:xfrm>
            <a:off x="2394293" y="4801501"/>
            <a:ext cx="39381" cy="240587"/>
          </a:xfrm>
          <a:custGeom>
            <a:avLst/>
            <a:gdLst/>
            <a:ahLst/>
            <a:cxnLst>
              <a:cxn ang="0">
                <a:pos x="290" y="0"/>
              </a:cxn>
              <a:cxn ang="0">
                <a:pos x="290" y="0"/>
              </a:cxn>
              <a:cxn ang="0">
                <a:pos x="275" y="1"/>
              </a:cxn>
              <a:cxn ang="0">
                <a:pos x="260" y="4"/>
              </a:cxn>
              <a:cxn ang="0">
                <a:pos x="245" y="10"/>
              </a:cxn>
              <a:cxn ang="0">
                <a:pos x="231" y="17"/>
              </a:cxn>
              <a:cxn ang="0">
                <a:pos x="217" y="27"/>
              </a:cxn>
              <a:cxn ang="0">
                <a:pos x="203" y="39"/>
              </a:cxn>
              <a:cxn ang="0">
                <a:pos x="190" y="53"/>
              </a:cxn>
              <a:cxn ang="0">
                <a:pos x="177" y="69"/>
              </a:cxn>
              <a:cxn ang="0">
                <a:pos x="163" y="86"/>
              </a:cxn>
              <a:cxn ang="0">
                <a:pos x="151" y="106"/>
              </a:cxn>
              <a:cxn ang="0">
                <a:pos x="139" y="128"/>
              </a:cxn>
              <a:cxn ang="0">
                <a:pos x="127" y="150"/>
              </a:cxn>
              <a:cxn ang="0">
                <a:pos x="116" y="175"/>
              </a:cxn>
              <a:cxn ang="0">
                <a:pos x="106" y="202"/>
              </a:cxn>
              <a:cxn ang="0">
                <a:pos x="94" y="229"/>
              </a:cxn>
              <a:cxn ang="0">
                <a:pos x="84" y="258"/>
              </a:cxn>
              <a:cxn ang="0">
                <a:pos x="75" y="290"/>
              </a:cxn>
              <a:cxn ang="0">
                <a:pos x="65" y="321"/>
              </a:cxn>
              <a:cxn ang="0">
                <a:pos x="57" y="355"/>
              </a:cxn>
              <a:cxn ang="0">
                <a:pos x="49" y="390"/>
              </a:cxn>
              <a:cxn ang="0">
                <a:pos x="42" y="425"/>
              </a:cxn>
              <a:cxn ang="0">
                <a:pos x="34" y="463"/>
              </a:cxn>
              <a:cxn ang="0">
                <a:pos x="28" y="500"/>
              </a:cxn>
              <a:cxn ang="0">
                <a:pos x="23" y="540"/>
              </a:cxn>
              <a:cxn ang="0">
                <a:pos x="13" y="621"/>
              </a:cxn>
              <a:cxn ang="0">
                <a:pos x="5" y="706"/>
              </a:cxn>
              <a:cxn ang="0">
                <a:pos x="1" y="794"/>
              </a:cxn>
              <a:cxn ang="0">
                <a:pos x="0" y="839"/>
              </a:cxn>
              <a:cxn ang="0">
                <a:pos x="0" y="884"/>
              </a:cxn>
              <a:cxn ang="0">
                <a:pos x="0" y="884"/>
              </a:cxn>
              <a:cxn ang="0">
                <a:pos x="0" y="930"/>
              </a:cxn>
              <a:cxn ang="0">
                <a:pos x="1" y="974"/>
              </a:cxn>
              <a:cxn ang="0">
                <a:pos x="5" y="1062"/>
              </a:cxn>
              <a:cxn ang="0">
                <a:pos x="13" y="1147"/>
              </a:cxn>
              <a:cxn ang="0">
                <a:pos x="23" y="1229"/>
              </a:cxn>
              <a:cxn ang="0">
                <a:pos x="28" y="1268"/>
              </a:cxn>
              <a:cxn ang="0">
                <a:pos x="34" y="1307"/>
              </a:cxn>
              <a:cxn ang="0">
                <a:pos x="42" y="1343"/>
              </a:cxn>
              <a:cxn ang="0">
                <a:pos x="49" y="1379"/>
              </a:cxn>
              <a:cxn ang="0">
                <a:pos x="57" y="1413"/>
              </a:cxn>
              <a:cxn ang="0">
                <a:pos x="65" y="1447"/>
              </a:cxn>
              <a:cxn ang="0">
                <a:pos x="75" y="1480"/>
              </a:cxn>
              <a:cxn ang="0">
                <a:pos x="84" y="1510"/>
              </a:cxn>
              <a:cxn ang="0">
                <a:pos x="94" y="1540"/>
              </a:cxn>
              <a:cxn ang="0">
                <a:pos x="106" y="1567"/>
              </a:cxn>
              <a:cxn ang="0">
                <a:pos x="116" y="1594"/>
              </a:cxn>
              <a:cxn ang="0">
                <a:pos x="127" y="1617"/>
              </a:cxn>
              <a:cxn ang="0">
                <a:pos x="139" y="1641"/>
              </a:cxn>
              <a:cxn ang="0">
                <a:pos x="151" y="1663"/>
              </a:cxn>
              <a:cxn ang="0">
                <a:pos x="163" y="1681"/>
              </a:cxn>
              <a:cxn ang="0">
                <a:pos x="177" y="1699"/>
              </a:cxn>
              <a:cxn ang="0">
                <a:pos x="190" y="1715"/>
              </a:cxn>
              <a:cxn ang="0">
                <a:pos x="203" y="1729"/>
              </a:cxn>
              <a:cxn ang="0">
                <a:pos x="217" y="1742"/>
              </a:cxn>
              <a:cxn ang="0">
                <a:pos x="231" y="1752"/>
              </a:cxn>
              <a:cxn ang="0">
                <a:pos x="245" y="1759"/>
              </a:cxn>
              <a:cxn ang="0">
                <a:pos x="260" y="1764"/>
              </a:cxn>
              <a:cxn ang="0">
                <a:pos x="275" y="1768"/>
              </a:cxn>
              <a:cxn ang="0">
                <a:pos x="290" y="1769"/>
              </a:cxn>
              <a:cxn ang="0">
                <a:pos x="290" y="0"/>
              </a:cxn>
            </a:cxnLst>
            <a:rect l="0" t="0" r="r" b="b"/>
            <a:pathLst>
              <a:path w="290" h="1769">
                <a:moveTo>
                  <a:pt x="290" y="0"/>
                </a:moveTo>
                <a:lnTo>
                  <a:pt x="290" y="0"/>
                </a:lnTo>
                <a:lnTo>
                  <a:pt x="275" y="1"/>
                </a:lnTo>
                <a:lnTo>
                  <a:pt x="260" y="4"/>
                </a:lnTo>
                <a:lnTo>
                  <a:pt x="245" y="10"/>
                </a:lnTo>
                <a:lnTo>
                  <a:pt x="231" y="17"/>
                </a:lnTo>
                <a:lnTo>
                  <a:pt x="217" y="27"/>
                </a:lnTo>
                <a:lnTo>
                  <a:pt x="203" y="39"/>
                </a:lnTo>
                <a:lnTo>
                  <a:pt x="190" y="53"/>
                </a:lnTo>
                <a:lnTo>
                  <a:pt x="177" y="69"/>
                </a:lnTo>
                <a:lnTo>
                  <a:pt x="163" y="86"/>
                </a:lnTo>
                <a:lnTo>
                  <a:pt x="151" y="106"/>
                </a:lnTo>
                <a:lnTo>
                  <a:pt x="139" y="128"/>
                </a:lnTo>
                <a:lnTo>
                  <a:pt x="127" y="150"/>
                </a:lnTo>
                <a:lnTo>
                  <a:pt x="116" y="175"/>
                </a:lnTo>
                <a:lnTo>
                  <a:pt x="106" y="202"/>
                </a:lnTo>
                <a:lnTo>
                  <a:pt x="94" y="229"/>
                </a:lnTo>
                <a:lnTo>
                  <a:pt x="84" y="258"/>
                </a:lnTo>
                <a:lnTo>
                  <a:pt x="75" y="290"/>
                </a:lnTo>
                <a:lnTo>
                  <a:pt x="65" y="321"/>
                </a:lnTo>
                <a:lnTo>
                  <a:pt x="57" y="355"/>
                </a:lnTo>
                <a:lnTo>
                  <a:pt x="49" y="390"/>
                </a:lnTo>
                <a:lnTo>
                  <a:pt x="42" y="425"/>
                </a:lnTo>
                <a:lnTo>
                  <a:pt x="34" y="463"/>
                </a:lnTo>
                <a:lnTo>
                  <a:pt x="28" y="500"/>
                </a:lnTo>
                <a:lnTo>
                  <a:pt x="23" y="540"/>
                </a:lnTo>
                <a:lnTo>
                  <a:pt x="13" y="621"/>
                </a:lnTo>
                <a:lnTo>
                  <a:pt x="5" y="706"/>
                </a:lnTo>
                <a:lnTo>
                  <a:pt x="1" y="794"/>
                </a:lnTo>
                <a:lnTo>
                  <a:pt x="0" y="839"/>
                </a:lnTo>
                <a:lnTo>
                  <a:pt x="0" y="884"/>
                </a:lnTo>
                <a:lnTo>
                  <a:pt x="0" y="884"/>
                </a:lnTo>
                <a:lnTo>
                  <a:pt x="0" y="930"/>
                </a:lnTo>
                <a:lnTo>
                  <a:pt x="1" y="974"/>
                </a:lnTo>
                <a:lnTo>
                  <a:pt x="5" y="1062"/>
                </a:lnTo>
                <a:lnTo>
                  <a:pt x="13" y="1147"/>
                </a:lnTo>
                <a:lnTo>
                  <a:pt x="23" y="1229"/>
                </a:lnTo>
                <a:lnTo>
                  <a:pt x="28" y="1268"/>
                </a:lnTo>
                <a:lnTo>
                  <a:pt x="34" y="1307"/>
                </a:lnTo>
                <a:lnTo>
                  <a:pt x="42" y="1343"/>
                </a:lnTo>
                <a:lnTo>
                  <a:pt x="49" y="1379"/>
                </a:lnTo>
                <a:lnTo>
                  <a:pt x="57" y="1413"/>
                </a:lnTo>
                <a:lnTo>
                  <a:pt x="65" y="1447"/>
                </a:lnTo>
                <a:lnTo>
                  <a:pt x="75" y="1480"/>
                </a:lnTo>
                <a:lnTo>
                  <a:pt x="84" y="1510"/>
                </a:lnTo>
                <a:lnTo>
                  <a:pt x="94" y="1540"/>
                </a:lnTo>
                <a:lnTo>
                  <a:pt x="106" y="1567"/>
                </a:lnTo>
                <a:lnTo>
                  <a:pt x="116" y="1594"/>
                </a:lnTo>
                <a:lnTo>
                  <a:pt x="127" y="1617"/>
                </a:lnTo>
                <a:lnTo>
                  <a:pt x="139" y="1641"/>
                </a:lnTo>
                <a:lnTo>
                  <a:pt x="151" y="1663"/>
                </a:lnTo>
                <a:lnTo>
                  <a:pt x="163" y="1681"/>
                </a:lnTo>
                <a:lnTo>
                  <a:pt x="177" y="1699"/>
                </a:lnTo>
                <a:lnTo>
                  <a:pt x="190" y="1715"/>
                </a:lnTo>
                <a:lnTo>
                  <a:pt x="203" y="1729"/>
                </a:lnTo>
                <a:lnTo>
                  <a:pt x="217" y="1742"/>
                </a:lnTo>
                <a:lnTo>
                  <a:pt x="231" y="1752"/>
                </a:lnTo>
                <a:lnTo>
                  <a:pt x="245" y="1759"/>
                </a:lnTo>
                <a:lnTo>
                  <a:pt x="260" y="1764"/>
                </a:lnTo>
                <a:lnTo>
                  <a:pt x="275" y="1768"/>
                </a:lnTo>
                <a:lnTo>
                  <a:pt x="290" y="1769"/>
                </a:lnTo>
                <a:lnTo>
                  <a:pt x="290" y="0"/>
                </a:lnTo>
                <a:close/>
              </a:path>
            </a:pathLst>
          </a:custGeom>
          <a:gradFill rotWithShape="0">
            <a:gsLst>
              <a:gs pos="0">
                <a:srgbClr val="93B8E5"/>
              </a:gs>
              <a:gs pos="100000">
                <a:srgbClr val="5E90C6"/>
              </a:gs>
            </a:gsLst>
            <a:lin ang="2700000" scaled="1"/>
          </a:gradFill>
          <a:ln w="9525">
            <a:noFill/>
            <a:miter lim="800000"/>
            <a:headEnd/>
            <a:tailEnd/>
          </a:ln>
        </p:spPr>
        <p:txBody>
          <a:bodyPr lIns="18288" tIns="18288" rIns="18288" bIns="18288" anchor="ctr" anchorCtr="1"/>
          <a:lstStyle/>
          <a:p>
            <a:pPr algn="ctr">
              <a:lnSpc>
                <a:spcPct val="85000"/>
              </a:lnSpc>
              <a:spcBef>
                <a:spcPct val="20000"/>
              </a:spcBef>
            </a:pPr>
            <a:endParaRPr lang="en-US" sz="1400" b="1">
              <a:solidFill>
                <a:srgbClr val="FFFFFF"/>
              </a:solidFill>
              <a:latin typeface="Arial Narrow" pitchFamily="112" charset="0"/>
            </a:endParaRPr>
          </a:p>
        </p:txBody>
      </p:sp>
      <p:sp>
        <p:nvSpPr>
          <p:cNvPr id="86" name="Freeform 20"/>
          <p:cNvSpPr>
            <a:spLocks/>
          </p:cNvSpPr>
          <p:nvPr/>
        </p:nvSpPr>
        <p:spPr bwMode="auto">
          <a:xfrm>
            <a:off x="2433673" y="4801501"/>
            <a:ext cx="113932" cy="240587"/>
          </a:xfrm>
          <a:custGeom>
            <a:avLst/>
            <a:gdLst/>
            <a:ahLst/>
            <a:cxnLst>
              <a:cxn ang="0">
                <a:pos x="0" y="0"/>
              </a:cxn>
              <a:cxn ang="0">
                <a:pos x="0" y="1769"/>
              </a:cxn>
              <a:cxn ang="0">
                <a:pos x="0" y="1769"/>
              </a:cxn>
              <a:cxn ang="0">
                <a:pos x="42" y="1768"/>
              </a:cxn>
              <a:cxn ang="0">
                <a:pos x="128" y="1759"/>
              </a:cxn>
              <a:cxn ang="0">
                <a:pos x="209" y="1742"/>
              </a:cxn>
              <a:cxn ang="0">
                <a:pos x="288" y="1715"/>
              </a:cxn>
              <a:cxn ang="0">
                <a:pos x="363" y="1681"/>
              </a:cxn>
              <a:cxn ang="0">
                <a:pos x="435" y="1641"/>
              </a:cxn>
              <a:cxn ang="0">
                <a:pos x="501" y="1594"/>
              </a:cxn>
              <a:cxn ang="0">
                <a:pos x="564" y="1540"/>
              </a:cxn>
              <a:cxn ang="0">
                <a:pos x="621" y="1480"/>
              </a:cxn>
              <a:cxn ang="0">
                <a:pos x="672" y="1413"/>
              </a:cxn>
              <a:cxn ang="0">
                <a:pos x="717" y="1343"/>
              </a:cxn>
              <a:cxn ang="0">
                <a:pos x="756" y="1268"/>
              </a:cxn>
              <a:cxn ang="0">
                <a:pos x="787" y="1189"/>
              </a:cxn>
              <a:cxn ang="0">
                <a:pos x="812" y="1106"/>
              </a:cxn>
              <a:cxn ang="0">
                <a:pos x="829" y="1019"/>
              </a:cxn>
              <a:cxn ang="0">
                <a:pos x="837" y="930"/>
              </a:cxn>
              <a:cxn ang="0">
                <a:pos x="839" y="884"/>
              </a:cxn>
              <a:cxn ang="0">
                <a:pos x="835" y="794"/>
              </a:cxn>
              <a:cxn ang="0">
                <a:pos x="822" y="706"/>
              </a:cxn>
              <a:cxn ang="0">
                <a:pos x="801" y="621"/>
              </a:cxn>
              <a:cxn ang="0">
                <a:pos x="774" y="540"/>
              </a:cxn>
              <a:cxn ang="0">
                <a:pos x="737" y="463"/>
              </a:cxn>
              <a:cxn ang="0">
                <a:pos x="696" y="390"/>
              </a:cxn>
              <a:cxn ang="0">
                <a:pos x="647" y="321"/>
              </a:cxn>
              <a:cxn ang="0">
                <a:pos x="593" y="258"/>
              </a:cxn>
              <a:cxn ang="0">
                <a:pos x="534" y="202"/>
              </a:cxn>
              <a:cxn ang="0">
                <a:pos x="469" y="150"/>
              </a:cxn>
              <a:cxn ang="0">
                <a:pos x="400" y="106"/>
              </a:cxn>
              <a:cxn ang="0">
                <a:pos x="326" y="69"/>
              </a:cxn>
              <a:cxn ang="0">
                <a:pos x="249" y="39"/>
              </a:cxn>
              <a:cxn ang="0">
                <a:pos x="169" y="17"/>
              </a:cxn>
              <a:cxn ang="0">
                <a:pos x="85" y="4"/>
              </a:cxn>
              <a:cxn ang="0">
                <a:pos x="0" y="0"/>
              </a:cxn>
            </a:cxnLst>
            <a:rect l="0" t="0" r="r" b="b"/>
            <a:pathLst>
              <a:path w="839" h="1769">
                <a:moveTo>
                  <a:pt x="0" y="0"/>
                </a:moveTo>
                <a:lnTo>
                  <a:pt x="0" y="0"/>
                </a:lnTo>
                <a:lnTo>
                  <a:pt x="0" y="0"/>
                </a:lnTo>
                <a:lnTo>
                  <a:pt x="0" y="1769"/>
                </a:lnTo>
                <a:lnTo>
                  <a:pt x="0" y="1769"/>
                </a:lnTo>
                <a:lnTo>
                  <a:pt x="0" y="1769"/>
                </a:lnTo>
                <a:lnTo>
                  <a:pt x="0" y="1769"/>
                </a:lnTo>
                <a:lnTo>
                  <a:pt x="42" y="1768"/>
                </a:lnTo>
                <a:lnTo>
                  <a:pt x="85" y="1764"/>
                </a:lnTo>
                <a:lnTo>
                  <a:pt x="128" y="1759"/>
                </a:lnTo>
                <a:lnTo>
                  <a:pt x="169" y="1752"/>
                </a:lnTo>
                <a:lnTo>
                  <a:pt x="209" y="1742"/>
                </a:lnTo>
                <a:lnTo>
                  <a:pt x="249" y="1729"/>
                </a:lnTo>
                <a:lnTo>
                  <a:pt x="288" y="1715"/>
                </a:lnTo>
                <a:lnTo>
                  <a:pt x="326" y="1699"/>
                </a:lnTo>
                <a:lnTo>
                  <a:pt x="363" y="1681"/>
                </a:lnTo>
                <a:lnTo>
                  <a:pt x="400" y="1663"/>
                </a:lnTo>
                <a:lnTo>
                  <a:pt x="435" y="1641"/>
                </a:lnTo>
                <a:lnTo>
                  <a:pt x="469" y="1617"/>
                </a:lnTo>
                <a:lnTo>
                  <a:pt x="501" y="1594"/>
                </a:lnTo>
                <a:lnTo>
                  <a:pt x="534" y="1567"/>
                </a:lnTo>
                <a:lnTo>
                  <a:pt x="564" y="1540"/>
                </a:lnTo>
                <a:lnTo>
                  <a:pt x="593" y="1510"/>
                </a:lnTo>
                <a:lnTo>
                  <a:pt x="621" y="1480"/>
                </a:lnTo>
                <a:lnTo>
                  <a:pt x="647" y="1447"/>
                </a:lnTo>
                <a:lnTo>
                  <a:pt x="672" y="1413"/>
                </a:lnTo>
                <a:lnTo>
                  <a:pt x="696" y="1379"/>
                </a:lnTo>
                <a:lnTo>
                  <a:pt x="717" y="1343"/>
                </a:lnTo>
                <a:lnTo>
                  <a:pt x="737" y="1307"/>
                </a:lnTo>
                <a:lnTo>
                  <a:pt x="756" y="1268"/>
                </a:lnTo>
                <a:lnTo>
                  <a:pt x="774" y="1229"/>
                </a:lnTo>
                <a:lnTo>
                  <a:pt x="787" y="1189"/>
                </a:lnTo>
                <a:lnTo>
                  <a:pt x="801" y="1147"/>
                </a:lnTo>
                <a:lnTo>
                  <a:pt x="812" y="1106"/>
                </a:lnTo>
                <a:lnTo>
                  <a:pt x="822" y="1062"/>
                </a:lnTo>
                <a:lnTo>
                  <a:pt x="829" y="1019"/>
                </a:lnTo>
                <a:lnTo>
                  <a:pt x="835" y="974"/>
                </a:lnTo>
                <a:lnTo>
                  <a:pt x="837" y="930"/>
                </a:lnTo>
                <a:lnTo>
                  <a:pt x="839" y="884"/>
                </a:lnTo>
                <a:lnTo>
                  <a:pt x="839" y="884"/>
                </a:lnTo>
                <a:lnTo>
                  <a:pt x="837" y="839"/>
                </a:lnTo>
                <a:lnTo>
                  <a:pt x="835" y="794"/>
                </a:lnTo>
                <a:lnTo>
                  <a:pt x="829" y="750"/>
                </a:lnTo>
                <a:lnTo>
                  <a:pt x="822" y="706"/>
                </a:lnTo>
                <a:lnTo>
                  <a:pt x="812" y="663"/>
                </a:lnTo>
                <a:lnTo>
                  <a:pt x="801" y="621"/>
                </a:lnTo>
                <a:lnTo>
                  <a:pt x="787" y="580"/>
                </a:lnTo>
                <a:lnTo>
                  <a:pt x="774" y="540"/>
                </a:lnTo>
                <a:lnTo>
                  <a:pt x="756" y="500"/>
                </a:lnTo>
                <a:lnTo>
                  <a:pt x="737" y="463"/>
                </a:lnTo>
                <a:lnTo>
                  <a:pt x="717" y="425"/>
                </a:lnTo>
                <a:lnTo>
                  <a:pt x="696" y="390"/>
                </a:lnTo>
                <a:lnTo>
                  <a:pt x="672" y="355"/>
                </a:lnTo>
                <a:lnTo>
                  <a:pt x="647" y="321"/>
                </a:lnTo>
                <a:lnTo>
                  <a:pt x="621" y="290"/>
                </a:lnTo>
                <a:lnTo>
                  <a:pt x="593" y="258"/>
                </a:lnTo>
                <a:lnTo>
                  <a:pt x="564" y="229"/>
                </a:lnTo>
                <a:lnTo>
                  <a:pt x="534" y="202"/>
                </a:lnTo>
                <a:lnTo>
                  <a:pt x="501" y="175"/>
                </a:lnTo>
                <a:lnTo>
                  <a:pt x="469" y="150"/>
                </a:lnTo>
                <a:lnTo>
                  <a:pt x="435" y="128"/>
                </a:lnTo>
                <a:lnTo>
                  <a:pt x="400" y="106"/>
                </a:lnTo>
                <a:lnTo>
                  <a:pt x="363" y="86"/>
                </a:lnTo>
                <a:lnTo>
                  <a:pt x="326" y="69"/>
                </a:lnTo>
                <a:lnTo>
                  <a:pt x="288" y="53"/>
                </a:lnTo>
                <a:lnTo>
                  <a:pt x="249" y="39"/>
                </a:lnTo>
                <a:lnTo>
                  <a:pt x="209" y="27"/>
                </a:lnTo>
                <a:lnTo>
                  <a:pt x="169" y="17"/>
                </a:lnTo>
                <a:lnTo>
                  <a:pt x="128" y="10"/>
                </a:lnTo>
                <a:lnTo>
                  <a:pt x="85" y="4"/>
                </a:lnTo>
                <a:lnTo>
                  <a:pt x="42" y="0"/>
                </a:lnTo>
                <a:lnTo>
                  <a:pt x="0" y="0"/>
                </a:lnTo>
                <a:lnTo>
                  <a:pt x="0" y="0"/>
                </a:lnTo>
                <a:close/>
              </a:path>
            </a:pathLst>
          </a:custGeom>
          <a:gradFill flip="none" rotWithShape="1">
            <a:gsLst>
              <a:gs pos="0">
                <a:srgbClr val="DBE9F9"/>
              </a:gs>
              <a:gs pos="100000">
                <a:srgbClr val="AAC4E4"/>
              </a:gs>
            </a:gsLst>
            <a:lin ang="10800000" scaled="1"/>
            <a:tileRect/>
          </a:gradFill>
          <a:ln w="9525">
            <a:noFill/>
            <a:miter lim="800000"/>
            <a:headEnd/>
            <a:tailEnd/>
          </a:ln>
        </p:spPr>
        <p:txBody>
          <a:bodyPr lIns="18288" tIns="18288" rIns="18288" bIns="18288" anchor="ctr" anchorCtr="1"/>
          <a:lstStyle/>
          <a:p>
            <a:pPr algn="ctr">
              <a:lnSpc>
                <a:spcPct val="85000"/>
              </a:lnSpc>
              <a:spcBef>
                <a:spcPct val="20000"/>
              </a:spcBef>
            </a:pPr>
            <a:endParaRPr lang="en-US" sz="1400" b="1">
              <a:solidFill>
                <a:srgbClr val="FFFFFF"/>
              </a:solidFill>
              <a:latin typeface="Arial Narrow" pitchFamily="112" charset="0"/>
            </a:endParaRPr>
          </a:p>
        </p:txBody>
      </p:sp>
      <p:sp>
        <p:nvSpPr>
          <p:cNvPr id="87" name="Freeform 21"/>
          <p:cNvSpPr>
            <a:spLocks/>
          </p:cNvSpPr>
          <p:nvPr/>
        </p:nvSpPr>
        <p:spPr bwMode="auto">
          <a:xfrm>
            <a:off x="2414526" y="4857534"/>
            <a:ext cx="79576" cy="128249"/>
          </a:xfrm>
          <a:custGeom>
            <a:avLst/>
            <a:gdLst/>
            <a:ahLst/>
            <a:cxnLst>
              <a:cxn ang="0">
                <a:pos x="138" y="0"/>
              </a:cxn>
              <a:cxn ang="0">
                <a:pos x="138" y="0"/>
              </a:cxn>
              <a:cxn ang="0">
                <a:pos x="123" y="3"/>
              </a:cxn>
              <a:cxn ang="0">
                <a:pos x="108" y="10"/>
              </a:cxn>
              <a:cxn ang="0">
                <a:pos x="94" y="22"/>
              </a:cxn>
              <a:cxn ang="0">
                <a:pos x="81" y="38"/>
              </a:cxn>
              <a:cxn ang="0">
                <a:pos x="57" y="81"/>
              </a:cxn>
              <a:cxn ang="0">
                <a:pos x="38" y="137"/>
              </a:cxn>
              <a:cxn ang="0">
                <a:pos x="22" y="206"/>
              </a:cxn>
              <a:cxn ang="0">
                <a:pos x="10" y="285"/>
              </a:cxn>
              <a:cxn ang="0">
                <a:pos x="3" y="373"/>
              </a:cxn>
              <a:cxn ang="0">
                <a:pos x="0" y="468"/>
              </a:cxn>
              <a:cxn ang="0">
                <a:pos x="2" y="516"/>
              </a:cxn>
              <a:cxn ang="0">
                <a:pos x="5" y="609"/>
              </a:cxn>
              <a:cxn ang="0">
                <a:pos x="15" y="693"/>
              </a:cxn>
              <a:cxn ang="0">
                <a:pos x="29" y="769"/>
              </a:cxn>
              <a:cxn ang="0">
                <a:pos x="47" y="833"/>
              </a:cxn>
              <a:cxn ang="0">
                <a:pos x="68" y="886"/>
              </a:cxn>
              <a:cxn ang="0">
                <a:pos x="87" y="915"/>
              </a:cxn>
              <a:cxn ang="0">
                <a:pos x="101" y="928"/>
              </a:cxn>
              <a:cxn ang="0">
                <a:pos x="116" y="938"/>
              </a:cxn>
              <a:cxn ang="0">
                <a:pos x="131" y="943"/>
              </a:cxn>
              <a:cxn ang="0">
                <a:pos x="138" y="943"/>
              </a:cxn>
              <a:cxn ang="0">
                <a:pos x="138" y="943"/>
              </a:cxn>
              <a:cxn ang="0">
                <a:pos x="185" y="941"/>
              </a:cxn>
              <a:cxn ang="0">
                <a:pos x="229" y="935"/>
              </a:cxn>
              <a:cxn ang="0">
                <a:pos x="271" y="922"/>
              </a:cxn>
              <a:cxn ang="0">
                <a:pos x="313" y="907"/>
              </a:cxn>
              <a:cxn ang="0">
                <a:pos x="351" y="887"/>
              </a:cxn>
              <a:cxn ang="0">
                <a:pos x="388" y="863"/>
              </a:cxn>
              <a:cxn ang="0">
                <a:pos x="423" y="836"/>
              </a:cxn>
              <a:cxn ang="0">
                <a:pos x="454" y="805"/>
              </a:cxn>
              <a:cxn ang="0">
                <a:pos x="483" y="772"/>
              </a:cxn>
              <a:cxn ang="0">
                <a:pos x="509" y="735"/>
              </a:cxn>
              <a:cxn ang="0">
                <a:pos x="532" y="696"/>
              </a:cxn>
              <a:cxn ang="0">
                <a:pos x="551" y="656"/>
              </a:cxn>
              <a:cxn ang="0">
                <a:pos x="566" y="612"/>
              </a:cxn>
              <a:cxn ang="0">
                <a:pos x="576" y="567"/>
              </a:cxn>
              <a:cxn ang="0">
                <a:pos x="583" y="521"/>
              </a:cxn>
              <a:cxn ang="0">
                <a:pos x="586" y="472"/>
              </a:cxn>
              <a:cxn ang="0">
                <a:pos x="585" y="448"/>
              </a:cxn>
              <a:cxn ang="0">
                <a:pos x="581" y="400"/>
              </a:cxn>
              <a:cxn ang="0">
                <a:pos x="571" y="354"/>
              </a:cxn>
              <a:cxn ang="0">
                <a:pos x="558" y="310"/>
              </a:cxn>
              <a:cxn ang="0">
                <a:pos x="542" y="268"/>
              </a:cxn>
              <a:cxn ang="0">
                <a:pos x="521" y="227"/>
              </a:cxn>
              <a:cxn ang="0">
                <a:pos x="497" y="190"/>
              </a:cxn>
              <a:cxn ang="0">
                <a:pos x="469" y="155"/>
              </a:cxn>
              <a:cxn ang="0">
                <a:pos x="439" y="123"/>
              </a:cxn>
              <a:cxn ang="0">
                <a:pos x="405" y="94"/>
              </a:cxn>
              <a:cxn ang="0">
                <a:pos x="370" y="69"/>
              </a:cxn>
              <a:cxn ang="0">
                <a:pos x="333" y="47"/>
              </a:cxn>
              <a:cxn ang="0">
                <a:pos x="293" y="29"/>
              </a:cxn>
              <a:cxn ang="0">
                <a:pos x="250" y="15"/>
              </a:cxn>
              <a:cxn ang="0">
                <a:pos x="206" y="7"/>
              </a:cxn>
              <a:cxn ang="0">
                <a:pos x="161" y="2"/>
              </a:cxn>
              <a:cxn ang="0">
                <a:pos x="138" y="0"/>
              </a:cxn>
            </a:cxnLst>
            <a:rect l="0" t="0" r="r" b="b"/>
            <a:pathLst>
              <a:path w="586" h="943">
                <a:moveTo>
                  <a:pt x="138" y="0"/>
                </a:moveTo>
                <a:lnTo>
                  <a:pt x="138" y="0"/>
                </a:lnTo>
                <a:lnTo>
                  <a:pt x="138" y="0"/>
                </a:lnTo>
                <a:lnTo>
                  <a:pt x="138" y="0"/>
                </a:lnTo>
                <a:lnTo>
                  <a:pt x="131" y="2"/>
                </a:lnTo>
                <a:lnTo>
                  <a:pt x="123" y="3"/>
                </a:lnTo>
                <a:lnTo>
                  <a:pt x="116" y="7"/>
                </a:lnTo>
                <a:lnTo>
                  <a:pt x="108" y="10"/>
                </a:lnTo>
                <a:lnTo>
                  <a:pt x="101" y="15"/>
                </a:lnTo>
                <a:lnTo>
                  <a:pt x="94" y="22"/>
                </a:lnTo>
                <a:lnTo>
                  <a:pt x="87" y="29"/>
                </a:lnTo>
                <a:lnTo>
                  <a:pt x="81" y="38"/>
                </a:lnTo>
                <a:lnTo>
                  <a:pt x="68" y="57"/>
                </a:lnTo>
                <a:lnTo>
                  <a:pt x="57" y="81"/>
                </a:lnTo>
                <a:lnTo>
                  <a:pt x="47" y="107"/>
                </a:lnTo>
                <a:lnTo>
                  <a:pt x="38" y="137"/>
                </a:lnTo>
                <a:lnTo>
                  <a:pt x="29" y="170"/>
                </a:lnTo>
                <a:lnTo>
                  <a:pt x="22" y="206"/>
                </a:lnTo>
                <a:lnTo>
                  <a:pt x="15" y="245"/>
                </a:lnTo>
                <a:lnTo>
                  <a:pt x="10" y="285"/>
                </a:lnTo>
                <a:lnTo>
                  <a:pt x="5" y="328"/>
                </a:lnTo>
                <a:lnTo>
                  <a:pt x="3" y="373"/>
                </a:lnTo>
                <a:lnTo>
                  <a:pt x="2" y="419"/>
                </a:lnTo>
                <a:lnTo>
                  <a:pt x="0" y="468"/>
                </a:lnTo>
                <a:lnTo>
                  <a:pt x="0" y="468"/>
                </a:lnTo>
                <a:lnTo>
                  <a:pt x="2" y="516"/>
                </a:lnTo>
                <a:lnTo>
                  <a:pt x="3" y="562"/>
                </a:lnTo>
                <a:lnTo>
                  <a:pt x="5" y="609"/>
                </a:lnTo>
                <a:lnTo>
                  <a:pt x="10" y="651"/>
                </a:lnTo>
                <a:lnTo>
                  <a:pt x="15" y="693"/>
                </a:lnTo>
                <a:lnTo>
                  <a:pt x="22" y="733"/>
                </a:lnTo>
                <a:lnTo>
                  <a:pt x="29" y="769"/>
                </a:lnTo>
                <a:lnTo>
                  <a:pt x="38" y="803"/>
                </a:lnTo>
                <a:lnTo>
                  <a:pt x="47" y="833"/>
                </a:lnTo>
                <a:lnTo>
                  <a:pt x="57" y="861"/>
                </a:lnTo>
                <a:lnTo>
                  <a:pt x="68" y="886"/>
                </a:lnTo>
                <a:lnTo>
                  <a:pt x="81" y="906"/>
                </a:lnTo>
                <a:lnTo>
                  <a:pt x="87" y="915"/>
                </a:lnTo>
                <a:lnTo>
                  <a:pt x="94" y="922"/>
                </a:lnTo>
                <a:lnTo>
                  <a:pt x="101" y="928"/>
                </a:lnTo>
                <a:lnTo>
                  <a:pt x="108" y="933"/>
                </a:lnTo>
                <a:lnTo>
                  <a:pt x="116" y="938"/>
                </a:lnTo>
                <a:lnTo>
                  <a:pt x="123" y="941"/>
                </a:lnTo>
                <a:lnTo>
                  <a:pt x="131" y="943"/>
                </a:lnTo>
                <a:lnTo>
                  <a:pt x="138" y="943"/>
                </a:lnTo>
                <a:lnTo>
                  <a:pt x="138" y="943"/>
                </a:lnTo>
                <a:lnTo>
                  <a:pt x="138" y="943"/>
                </a:lnTo>
                <a:lnTo>
                  <a:pt x="138" y="943"/>
                </a:lnTo>
                <a:lnTo>
                  <a:pt x="161" y="943"/>
                </a:lnTo>
                <a:lnTo>
                  <a:pt x="185" y="941"/>
                </a:lnTo>
                <a:lnTo>
                  <a:pt x="206" y="938"/>
                </a:lnTo>
                <a:lnTo>
                  <a:pt x="229" y="935"/>
                </a:lnTo>
                <a:lnTo>
                  <a:pt x="250" y="928"/>
                </a:lnTo>
                <a:lnTo>
                  <a:pt x="271" y="922"/>
                </a:lnTo>
                <a:lnTo>
                  <a:pt x="293" y="915"/>
                </a:lnTo>
                <a:lnTo>
                  <a:pt x="313" y="907"/>
                </a:lnTo>
                <a:lnTo>
                  <a:pt x="333" y="897"/>
                </a:lnTo>
                <a:lnTo>
                  <a:pt x="351" y="887"/>
                </a:lnTo>
                <a:lnTo>
                  <a:pt x="370" y="876"/>
                </a:lnTo>
                <a:lnTo>
                  <a:pt x="388" y="863"/>
                </a:lnTo>
                <a:lnTo>
                  <a:pt x="405" y="851"/>
                </a:lnTo>
                <a:lnTo>
                  <a:pt x="423" y="836"/>
                </a:lnTo>
                <a:lnTo>
                  <a:pt x="439" y="822"/>
                </a:lnTo>
                <a:lnTo>
                  <a:pt x="454" y="805"/>
                </a:lnTo>
                <a:lnTo>
                  <a:pt x="469" y="789"/>
                </a:lnTo>
                <a:lnTo>
                  <a:pt x="483" y="772"/>
                </a:lnTo>
                <a:lnTo>
                  <a:pt x="497" y="754"/>
                </a:lnTo>
                <a:lnTo>
                  <a:pt x="509" y="735"/>
                </a:lnTo>
                <a:lnTo>
                  <a:pt x="521" y="716"/>
                </a:lnTo>
                <a:lnTo>
                  <a:pt x="532" y="696"/>
                </a:lnTo>
                <a:lnTo>
                  <a:pt x="542" y="676"/>
                </a:lnTo>
                <a:lnTo>
                  <a:pt x="551" y="656"/>
                </a:lnTo>
                <a:lnTo>
                  <a:pt x="558" y="635"/>
                </a:lnTo>
                <a:lnTo>
                  <a:pt x="566" y="612"/>
                </a:lnTo>
                <a:lnTo>
                  <a:pt x="571" y="590"/>
                </a:lnTo>
                <a:lnTo>
                  <a:pt x="576" y="567"/>
                </a:lnTo>
                <a:lnTo>
                  <a:pt x="581" y="543"/>
                </a:lnTo>
                <a:lnTo>
                  <a:pt x="583" y="521"/>
                </a:lnTo>
                <a:lnTo>
                  <a:pt x="585" y="497"/>
                </a:lnTo>
                <a:lnTo>
                  <a:pt x="586" y="472"/>
                </a:lnTo>
                <a:lnTo>
                  <a:pt x="586" y="472"/>
                </a:lnTo>
                <a:lnTo>
                  <a:pt x="585" y="448"/>
                </a:lnTo>
                <a:lnTo>
                  <a:pt x="583" y="424"/>
                </a:lnTo>
                <a:lnTo>
                  <a:pt x="581" y="400"/>
                </a:lnTo>
                <a:lnTo>
                  <a:pt x="576" y="377"/>
                </a:lnTo>
                <a:lnTo>
                  <a:pt x="571" y="354"/>
                </a:lnTo>
                <a:lnTo>
                  <a:pt x="566" y="331"/>
                </a:lnTo>
                <a:lnTo>
                  <a:pt x="558" y="310"/>
                </a:lnTo>
                <a:lnTo>
                  <a:pt x="551" y="289"/>
                </a:lnTo>
                <a:lnTo>
                  <a:pt x="542" y="268"/>
                </a:lnTo>
                <a:lnTo>
                  <a:pt x="532" y="247"/>
                </a:lnTo>
                <a:lnTo>
                  <a:pt x="521" y="227"/>
                </a:lnTo>
                <a:lnTo>
                  <a:pt x="509" y="209"/>
                </a:lnTo>
                <a:lnTo>
                  <a:pt x="497" y="190"/>
                </a:lnTo>
                <a:lnTo>
                  <a:pt x="483" y="172"/>
                </a:lnTo>
                <a:lnTo>
                  <a:pt x="469" y="155"/>
                </a:lnTo>
                <a:lnTo>
                  <a:pt x="454" y="138"/>
                </a:lnTo>
                <a:lnTo>
                  <a:pt x="439" y="123"/>
                </a:lnTo>
                <a:lnTo>
                  <a:pt x="423" y="108"/>
                </a:lnTo>
                <a:lnTo>
                  <a:pt x="405" y="94"/>
                </a:lnTo>
                <a:lnTo>
                  <a:pt x="388" y="81"/>
                </a:lnTo>
                <a:lnTo>
                  <a:pt x="370" y="69"/>
                </a:lnTo>
                <a:lnTo>
                  <a:pt x="351" y="58"/>
                </a:lnTo>
                <a:lnTo>
                  <a:pt x="333" y="47"/>
                </a:lnTo>
                <a:lnTo>
                  <a:pt x="313" y="38"/>
                </a:lnTo>
                <a:lnTo>
                  <a:pt x="293" y="29"/>
                </a:lnTo>
                <a:lnTo>
                  <a:pt x="271" y="22"/>
                </a:lnTo>
                <a:lnTo>
                  <a:pt x="250" y="15"/>
                </a:lnTo>
                <a:lnTo>
                  <a:pt x="229" y="10"/>
                </a:lnTo>
                <a:lnTo>
                  <a:pt x="206" y="7"/>
                </a:lnTo>
                <a:lnTo>
                  <a:pt x="185" y="3"/>
                </a:lnTo>
                <a:lnTo>
                  <a:pt x="161" y="2"/>
                </a:lnTo>
                <a:lnTo>
                  <a:pt x="138" y="0"/>
                </a:lnTo>
                <a:lnTo>
                  <a:pt x="138" y="0"/>
                </a:lnTo>
                <a:close/>
              </a:path>
            </a:pathLst>
          </a:custGeom>
          <a:gradFill flip="none" rotWithShape="1">
            <a:gsLst>
              <a:gs pos="0">
                <a:srgbClr val="FAFF2F"/>
              </a:gs>
              <a:gs pos="100000">
                <a:srgbClr val="AD8D03"/>
              </a:gs>
            </a:gsLst>
            <a:lin ang="5400000" scaled="1"/>
            <a:tileRect/>
          </a:grad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sz="1400">
              <a:solidFill>
                <a:srgbClr val="000000"/>
              </a:solidFill>
            </a:endParaRPr>
          </a:p>
        </p:txBody>
      </p:sp>
      <p:sp>
        <p:nvSpPr>
          <p:cNvPr id="88" name="Freeform 21"/>
          <p:cNvSpPr>
            <a:spLocks/>
          </p:cNvSpPr>
          <p:nvPr/>
        </p:nvSpPr>
        <p:spPr bwMode="auto">
          <a:xfrm>
            <a:off x="2421150" y="4862612"/>
            <a:ext cx="62037" cy="98042"/>
          </a:xfrm>
          <a:custGeom>
            <a:avLst/>
            <a:gdLst/>
            <a:ahLst/>
            <a:cxnLst>
              <a:cxn ang="0">
                <a:pos x="138" y="0"/>
              </a:cxn>
              <a:cxn ang="0">
                <a:pos x="138" y="0"/>
              </a:cxn>
              <a:cxn ang="0">
                <a:pos x="123" y="3"/>
              </a:cxn>
              <a:cxn ang="0">
                <a:pos x="108" y="10"/>
              </a:cxn>
              <a:cxn ang="0">
                <a:pos x="94" y="22"/>
              </a:cxn>
              <a:cxn ang="0">
                <a:pos x="81" y="38"/>
              </a:cxn>
              <a:cxn ang="0">
                <a:pos x="57" y="81"/>
              </a:cxn>
              <a:cxn ang="0">
                <a:pos x="38" y="137"/>
              </a:cxn>
              <a:cxn ang="0">
                <a:pos x="22" y="206"/>
              </a:cxn>
              <a:cxn ang="0">
                <a:pos x="10" y="285"/>
              </a:cxn>
              <a:cxn ang="0">
                <a:pos x="3" y="373"/>
              </a:cxn>
              <a:cxn ang="0">
                <a:pos x="0" y="468"/>
              </a:cxn>
              <a:cxn ang="0">
                <a:pos x="2" y="516"/>
              </a:cxn>
              <a:cxn ang="0">
                <a:pos x="5" y="609"/>
              </a:cxn>
              <a:cxn ang="0">
                <a:pos x="15" y="693"/>
              </a:cxn>
              <a:cxn ang="0">
                <a:pos x="29" y="769"/>
              </a:cxn>
              <a:cxn ang="0">
                <a:pos x="47" y="833"/>
              </a:cxn>
              <a:cxn ang="0">
                <a:pos x="68" y="886"/>
              </a:cxn>
              <a:cxn ang="0">
                <a:pos x="87" y="915"/>
              </a:cxn>
              <a:cxn ang="0">
                <a:pos x="101" y="928"/>
              </a:cxn>
              <a:cxn ang="0">
                <a:pos x="116" y="938"/>
              </a:cxn>
              <a:cxn ang="0">
                <a:pos x="131" y="943"/>
              </a:cxn>
              <a:cxn ang="0">
                <a:pos x="138" y="943"/>
              </a:cxn>
              <a:cxn ang="0">
                <a:pos x="138" y="943"/>
              </a:cxn>
              <a:cxn ang="0">
                <a:pos x="185" y="941"/>
              </a:cxn>
              <a:cxn ang="0">
                <a:pos x="229" y="935"/>
              </a:cxn>
              <a:cxn ang="0">
                <a:pos x="271" y="922"/>
              </a:cxn>
              <a:cxn ang="0">
                <a:pos x="313" y="907"/>
              </a:cxn>
              <a:cxn ang="0">
                <a:pos x="351" y="887"/>
              </a:cxn>
              <a:cxn ang="0">
                <a:pos x="388" y="863"/>
              </a:cxn>
              <a:cxn ang="0">
                <a:pos x="423" y="836"/>
              </a:cxn>
              <a:cxn ang="0">
                <a:pos x="454" y="805"/>
              </a:cxn>
              <a:cxn ang="0">
                <a:pos x="483" y="772"/>
              </a:cxn>
              <a:cxn ang="0">
                <a:pos x="509" y="735"/>
              </a:cxn>
              <a:cxn ang="0">
                <a:pos x="532" y="696"/>
              </a:cxn>
              <a:cxn ang="0">
                <a:pos x="551" y="656"/>
              </a:cxn>
              <a:cxn ang="0">
                <a:pos x="566" y="612"/>
              </a:cxn>
              <a:cxn ang="0">
                <a:pos x="576" y="567"/>
              </a:cxn>
              <a:cxn ang="0">
                <a:pos x="583" y="521"/>
              </a:cxn>
              <a:cxn ang="0">
                <a:pos x="586" y="472"/>
              </a:cxn>
              <a:cxn ang="0">
                <a:pos x="585" y="448"/>
              </a:cxn>
              <a:cxn ang="0">
                <a:pos x="581" y="400"/>
              </a:cxn>
              <a:cxn ang="0">
                <a:pos x="571" y="354"/>
              </a:cxn>
              <a:cxn ang="0">
                <a:pos x="558" y="310"/>
              </a:cxn>
              <a:cxn ang="0">
                <a:pos x="542" y="268"/>
              </a:cxn>
              <a:cxn ang="0">
                <a:pos x="521" y="227"/>
              </a:cxn>
              <a:cxn ang="0">
                <a:pos x="497" y="190"/>
              </a:cxn>
              <a:cxn ang="0">
                <a:pos x="469" y="155"/>
              </a:cxn>
              <a:cxn ang="0">
                <a:pos x="439" y="123"/>
              </a:cxn>
              <a:cxn ang="0">
                <a:pos x="405" y="94"/>
              </a:cxn>
              <a:cxn ang="0">
                <a:pos x="370" y="69"/>
              </a:cxn>
              <a:cxn ang="0">
                <a:pos x="333" y="47"/>
              </a:cxn>
              <a:cxn ang="0">
                <a:pos x="293" y="29"/>
              </a:cxn>
              <a:cxn ang="0">
                <a:pos x="250" y="15"/>
              </a:cxn>
              <a:cxn ang="0">
                <a:pos x="206" y="7"/>
              </a:cxn>
              <a:cxn ang="0">
                <a:pos x="161" y="2"/>
              </a:cxn>
              <a:cxn ang="0">
                <a:pos x="138" y="0"/>
              </a:cxn>
            </a:cxnLst>
            <a:rect l="0" t="0" r="r" b="b"/>
            <a:pathLst>
              <a:path w="586" h="943">
                <a:moveTo>
                  <a:pt x="138" y="0"/>
                </a:moveTo>
                <a:lnTo>
                  <a:pt x="138" y="0"/>
                </a:lnTo>
                <a:lnTo>
                  <a:pt x="138" y="0"/>
                </a:lnTo>
                <a:lnTo>
                  <a:pt x="138" y="0"/>
                </a:lnTo>
                <a:lnTo>
                  <a:pt x="131" y="2"/>
                </a:lnTo>
                <a:lnTo>
                  <a:pt x="123" y="3"/>
                </a:lnTo>
                <a:lnTo>
                  <a:pt x="116" y="7"/>
                </a:lnTo>
                <a:lnTo>
                  <a:pt x="108" y="10"/>
                </a:lnTo>
                <a:lnTo>
                  <a:pt x="101" y="15"/>
                </a:lnTo>
                <a:lnTo>
                  <a:pt x="94" y="22"/>
                </a:lnTo>
                <a:lnTo>
                  <a:pt x="87" y="29"/>
                </a:lnTo>
                <a:lnTo>
                  <a:pt x="81" y="38"/>
                </a:lnTo>
                <a:lnTo>
                  <a:pt x="68" y="57"/>
                </a:lnTo>
                <a:lnTo>
                  <a:pt x="57" y="81"/>
                </a:lnTo>
                <a:lnTo>
                  <a:pt x="47" y="107"/>
                </a:lnTo>
                <a:lnTo>
                  <a:pt x="38" y="137"/>
                </a:lnTo>
                <a:lnTo>
                  <a:pt x="29" y="170"/>
                </a:lnTo>
                <a:lnTo>
                  <a:pt x="22" y="206"/>
                </a:lnTo>
                <a:lnTo>
                  <a:pt x="15" y="245"/>
                </a:lnTo>
                <a:lnTo>
                  <a:pt x="10" y="285"/>
                </a:lnTo>
                <a:lnTo>
                  <a:pt x="5" y="328"/>
                </a:lnTo>
                <a:lnTo>
                  <a:pt x="3" y="373"/>
                </a:lnTo>
                <a:lnTo>
                  <a:pt x="2" y="419"/>
                </a:lnTo>
                <a:lnTo>
                  <a:pt x="0" y="468"/>
                </a:lnTo>
                <a:lnTo>
                  <a:pt x="0" y="468"/>
                </a:lnTo>
                <a:lnTo>
                  <a:pt x="2" y="516"/>
                </a:lnTo>
                <a:lnTo>
                  <a:pt x="3" y="562"/>
                </a:lnTo>
                <a:lnTo>
                  <a:pt x="5" y="609"/>
                </a:lnTo>
                <a:lnTo>
                  <a:pt x="10" y="651"/>
                </a:lnTo>
                <a:lnTo>
                  <a:pt x="15" y="693"/>
                </a:lnTo>
                <a:lnTo>
                  <a:pt x="22" y="733"/>
                </a:lnTo>
                <a:lnTo>
                  <a:pt x="29" y="769"/>
                </a:lnTo>
                <a:lnTo>
                  <a:pt x="38" y="803"/>
                </a:lnTo>
                <a:lnTo>
                  <a:pt x="47" y="833"/>
                </a:lnTo>
                <a:lnTo>
                  <a:pt x="57" y="861"/>
                </a:lnTo>
                <a:lnTo>
                  <a:pt x="68" y="886"/>
                </a:lnTo>
                <a:lnTo>
                  <a:pt x="81" y="906"/>
                </a:lnTo>
                <a:lnTo>
                  <a:pt x="87" y="915"/>
                </a:lnTo>
                <a:lnTo>
                  <a:pt x="94" y="922"/>
                </a:lnTo>
                <a:lnTo>
                  <a:pt x="101" y="928"/>
                </a:lnTo>
                <a:lnTo>
                  <a:pt x="108" y="933"/>
                </a:lnTo>
                <a:lnTo>
                  <a:pt x="116" y="938"/>
                </a:lnTo>
                <a:lnTo>
                  <a:pt x="123" y="941"/>
                </a:lnTo>
                <a:lnTo>
                  <a:pt x="131" y="943"/>
                </a:lnTo>
                <a:lnTo>
                  <a:pt x="138" y="943"/>
                </a:lnTo>
                <a:lnTo>
                  <a:pt x="138" y="943"/>
                </a:lnTo>
                <a:lnTo>
                  <a:pt x="138" y="943"/>
                </a:lnTo>
                <a:lnTo>
                  <a:pt x="138" y="943"/>
                </a:lnTo>
                <a:lnTo>
                  <a:pt x="161" y="943"/>
                </a:lnTo>
                <a:lnTo>
                  <a:pt x="185" y="941"/>
                </a:lnTo>
                <a:lnTo>
                  <a:pt x="206" y="938"/>
                </a:lnTo>
                <a:lnTo>
                  <a:pt x="229" y="935"/>
                </a:lnTo>
                <a:lnTo>
                  <a:pt x="250" y="928"/>
                </a:lnTo>
                <a:lnTo>
                  <a:pt x="271" y="922"/>
                </a:lnTo>
                <a:lnTo>
                  <a:pt x="293" y="915"/>
                </a:lnTo>
                <a:lnTo>
                  <a:pt x="313" y="907"/>
                </a:lnTo>
                <a:lnTo>
                  <a:pt x="333" y="897"/>
                </a:lnTo>
                <a:lnTo>
                  <a:pt x="351" y="887"/>
                </a:lnTo>
                <a:lnTo>
                  <a:pt x="370" y="876"/>
                </a:lnTo>
                <a:lnTo>
                  <a:pt x="388" y="863"/>
                </a:lnTo>
                <a:lnTo>
                  <a:pt x="405" y="851"/>
                </a:lnTo>
                <a:lnTo>
                  <a:pt x="423" y="836"/>
                </a:lnTo>
                <a:lnTo>
                  <a:pt x="439" y="822"/>
                </a:lnTo>
                <a:lnTo>
                  <a:pt x="454" y="805"/>
                </a:lnTo>
                <a:lnTo>
                  <a:pt x="469" y="789"/>
                </a:lnTo>
                <a:lnTo>
                  <a:pt x="483" y="772"/>
                </a:lnTo>
                <a:lnTo>
                  <a:pt x="497" y="754"/>
                </a:lnTo>
                <a:lnTo>
                  <a:pt x="509" y="735"/>
                </a:lnTo>
                <a:lnTo>
                  <a:pt x="521" y="716"/>
                </a:lnTo>
                <a:lnTo>
                  <a:pt x="532" y="696"/>
                </a:lnTo>
                <a:lnTo>
                  <a:pt x="542" y="676"/>
                </a:lnTo>
                <a:lnTo>
                  <a:pt x="551" y="656"/>
                </a:lnTo>
                <a:lnTo>
                  <a:pt x="558" y="635"/>
                </a:lnTo>
                <a:lnTo>
                  <a:pt x="566" y="612"/>
                </a:lnTo>
                <a:lnTo>
                  <a:pt x="571" y="590"/>
                </a:lnTo>
                <a:lnTo>
                  <a:pt x="576" y="567"/>
                </a:lnTo>
                <a:lnTo>
                  <a:pt x="581" y="543"/>
                </a:lnTo>
                <a:lnTo>
                  <a:pt x="583" y="521"/>
                </a:lnTo>
                <a:lnTo>
                  <a:pt x="585" y="497"/>
                </a:lnTo>
                <a:lnTo>
                  <a:pt x="586" y="472"/>
                </a:lnTo>
                <a:lnTo>
                  <a:pt x="586" y="472"/>
                </a:lnTo>
                <a:lnTo>
                  <a:pt x="585" y="448"/>
                </a:lnTo>
                <a:lnTo>
                  <a:pt x="583" y="424"/>
                </a:lnTo>
                <a:lnTo>
                  <a:pt x="581" y="400"/>
                </a:lnTo>
                <a:lnTo>
                  <a:pt x="576" y="377"/>
                </a:lnTo>
                <a:lnTo>
                  <a:pt x="571" y="354"/>
                </a:lnTo>
                <a:lnTo>
                  <a:pt x="566" y="331"/>
                </a:lnTo>
                <a:lnTo>
                  <a:pt x="558" y="310"/>
                </a:lnTo>
                <a:lnTo>
                  <a:pt x="551" y="289"/>
                </a:lnTo>
                <a:lnTo>
                  <a:pt x="542" y="268"/>
                </a:lnTo>
                <a:lnTo>
                  <a:pt x="532" y="247"/>
                </a:lnTo>
                <a:lnTo>
                  <a:pt x="521" y="227"/>
                </a:lnTo>
                <a:lnTo>
                  <a:pt x="509" y="209"/>
                </a:lnTo>
                <a:lnTo>
                  <a:pt x="497" y="190"/>
                </a:lnTo>
                <a:lnTo>
                  <a:pt x="483" y="172"/>
                </a:lnTo>
                <a:lnTo>
                  <a:pt x="469" y="155"/>
                </a:lnTo>
                <a:lnTo>
                  <a:pt x="454" y="138"/>
                </a:lnTo>
                <a:lnTo>
                  <a:pt x="439" y="123"/>
                </a:lnTo>
                <a:lnTo>
                  <a:pt x="423" y="108"/>
                </a:lnTo>
                <a:lnTo>
                  <a:pt x="405" y="94"/>
                </a:lnTo>
                <a:lnTo>
                  <a:pt x="388" y="81"/>
                </a:lnTo>
                <a:lnTo>
                  <a:pt x="370" y="69"/>
                </a:lnTo>
                <a:lnTo>
                  <a:pt x="351" y="58"/>
                </a:lnTo>
                <a:lnTo>
                  <a:pt x="333" y="47"/>
                </a:lnTo>
                <a:lnTo>
                  <a:pt x="313" y="38"/>
                </a:lnTo>
                <a:lnTo>
                  <a:pt x="293" y="29"/>
                </a:lnTo>
                <a:lnTo>
                  <a:pt x="271" y="22"/>
                </a:lnTo>
                <a:lnTo>
                  <a:pt x="250" y="15"/>
                </a:lnTo>
                <a:lnTo>
                  <a:pt x="229" y="10"/>
                </a:lnTo>
                <a:lnTo>
                  <a:pt x="206" y="7"/>
                </a:lnTo>
                <a:lnTo>
                  <a:pt x="185" y="3"/>
                </a:lnTo>
                <a:lnTo>
                  <a:pt x="161" y="2"/>
                </a:lnTo>
                <a:lnTo>
                  <a:pt x="138" y="0"/>
                </a:lnTo>
                <a:lnTo>
                  <a:pt x="138" y="0"/>
                </a:lnTo>
                <a:close/>
              </a:path>
            </a:pathLst>
          </a:custGeom>
          <a:gradFill flip="none" rotWithShape="1">
            <a:gsLst>
              <a:gs pos="0">
                <a:srgbClr val="FFFFFF"/>
              </a:gs>
              <a:gs pos="57000">
                <a:schemeClr val="accent1">
                  <a:tint val="44500"/>
                  <a:satMod val="160000"/>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endParaRPr lang="en-US" sz="1400">
              <a:solidFill>
                <a:srgbClr val="FFFFFF"/>
              </a:solidFill>
            </a:endParaRPr>
          </a:p>
        </p:txBody>
      </p:sp>
      <p:sp>
        <p:nvSpPr>
          <p:cNvPr id="89" name="Oval 88"/>
          <p:cNvSpPr/>
          <p:nvPr/>
        </p:nvSpPr>
        <p:spPr>
          <a:xfrm>
            <a:off x="2100860" y="3950218"/>
            <a:ext cx="88605" cy="8873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FFFFFF"/>
              </a:solidFill>
            </a:endParaRPr>
          </a:p>
        </p:txBody>
      </p:sp>
      <p:sp>
        <p:nvSpPr>
          <p:cNvPr id="90" name="Oval 89"/>
          <p:cNvSpPr/>
          <p:nvPr/>
        </p:nvSpPr>
        <p:spPr>
          <a:xfrm>
            <a:off x="2100860" y="4837612"/>
            <a:ext cx="88605" cy="8873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FFFFFF"/>
              </a:solidFill>
            </a:endParaRPr>
          </a:p>
        </p:txBody>
      </p:sp>
      <p:sp>
        <p:nvSpPr>
          <p:cNvPr id="91" name="TextBox 90"/>
          <p:cNvSpPr txBox="1"/>
          <p:nvPr/>
        </p:nvSpPr>
        <p:spPr>
          <a:xfrm>
            <a:off x="1719016" y="3423469"/>
            <a:ext cx="1417675" cy="276999"/>
          </a:xfrm>
          <a:prstGeom prst="rect">
            <a:avLst/>
          </a:prstGeom>
          <a:noFill/>
        </p:spPr>
        <p:txBody>
          <a:bodyPr wrap="square" rtlCol="0">
            <a:spAutoFit/>
          </a:bodyPr>
          <a:lstStyle/>
          <a:p>
            <a:pPr algn="ctr"/>
            <a:r>
              <a:rPr lang="en-US" sz="1200" dirty="0" smtClean="0">
                <a:solidFill>
                  <a:srgbClr val="FFFFFF"/>
                </a:solidFill>
                <a:latin typeface="Arial Rounded MT Bold" pitchFamily="34" charset="0"/>
              </a:rPr>
              <a:t>PROGRAM(S)</a:t>
            </a:r>
            <a:endParaRPr lang="en-US" sz="1200" dirty="0">
              <a:solidFill>
                <a:srgbClr val="FFFFFF"/>
              </a:solidFill>
              <a:latin typeface="Arial Rounded MT Bold" pitchFamily="34" charset="0"/>
            </a:endParaRPr>
          </a:p>
        </p:txBody>
      </p:sp>
      <p:sp>
        <p:nvSpPr>
          <p:cNvPr id="92" name="Rectangle 91"/>
          <p:cNvSpPr/>
          <p:nvPr/>
        </p:nvSpPr>
        <p:spPr>
          <a:xfrm>
            <a:off x="1037604" y="3069619"/>
            <a:ext cx="2746745" cy="215054"/>
          </a:xfrm>
          <a:prstGeom prst="rect">
            <a:avLst/>
          </a:prstGeom>
          <a:solidFill>
            <a:schemeClr val="bg1"/>
          </a:solidFill>
          <a:ln>
            <a:noFill/>
          </a:ln>
          <a:effectLst>
            <a:outerShdw blurRad="76200" dir="18900000" sy="23000" kx="-1200000" algn="bl" rotWithShape="0">
              <a:prstClr val="black">
                <a:alpha val="20000"/>
              </a:prstClr>
            </a:outerShdw>
          </a:effectLst>
          <a:scene3d>
            <a:camera prst="perspectiveContrastingLeftFacing" fov="0">
              <a:rot lat="0" lon="0" rev="0"/>
            </a:camera>
            <a:lightRig rig="soft" dir="t">
              <a:rot lat="0" lon="0" rev="16200000"/>
            </a:lightRig>
          </a:scene3d>
          <a:sp3d extrusionH="2540000">
            <a:bevelT/>
            <a:bevelB/>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en-US" sz="1400" dirty="0" smtClean="0">
                <a:solidFill>
                  <a:srgbClr val="3C5470"/>
                </a:solidFill>
                <a:effectLst>
                  <a:innerShdw blurRad="63500" dist="88900" dir="13500000">
                    <a:prstClr val="black">
                      <a:alpha val="75000"/>
                    </a:prstClr>
                  </a:innerShdw>
                </a:effectLst>
                <a:latin typeface="Arial Rounded MT Bold" pitchFamily="34" charset="0"/>
              </a:rPr>
              <a:t>COMPONENT ARCHITECTURE</a:t>
            </a:r>
            <a:endParaRPr lang="en-US" sz="1400" dirty="0">
              <a:solidFill>
                <a:srgbClr val="3C5470"/>
              </a:solidFill>
              <a:effectLst>
                <a:innerShdw blurRad="63500" dist="88900" dir="13500000">
                  <a:prstClr val="black">
                    <a:alpha val="75000"/>
                  </a:prstClr>
                </a:innerShdw>
              </a:effectLst>
              <a:latin typeface="Arial Rounded MT Bold" pitchFamily="34" charset="0"/>
            </a:endParaRPr>
          </a:p>
        </p:txBody>
      </p:sp>
      <p:grpSp>
        <p:nvGrpSpPr>
          <p:cNvPr id="93" name="Group 121"/>
          <p:cNvGrpSpPr/>
          <p:nvPr/>
        </p:nvGrpSpPr>
        <p:grpSpPr>
          <a:xfrm>
            <a:off x="1214813" y="4305176"/>
            <a:ext cx="2392326" cy="266218"/>
            <a:chOff x="1219200" y="1143000"/>
            <a:chExt cx="6477000" cy="551543"/>
          </a:xfrm>
        </p:grpSpPr>
        <p:sp>
          <p:nvSpPr>
            <p:cNvPr id="94" name="Freeform 41"/>
            <p:cNvSpPr>
              <a:spLocks/>
            </p:cNvSpPr>
            <p:nvPr/>
          </p:nvSpPr>
          <p:spPr bwMode="auto">
            <a:xfrm rot="10800000" flipH="1">
              <a:off x="1219200" y="1344785"/>
              <a:ext cx="6477000" cy="347068"/>
            </a:xfrm>
            <a:custGeom>
              <a:avLst/>
              <a:gdLst/>
              <a:ahLst/>
              <a:cxnLst>
                <a:cxn ang="0">
                  <a:pos x="7209" y="259"/>
                </a:cxn>
                <a:cxn ang="0">
                  <a:pos x="470" y="259"/>
                </a:cxn>
                <a:cxn ang="0">
                  <a:pos x="0" y="0"/>
                </a:cxn>
                <a:cxn ang="0">
                  <a:pos x="6741" y="0"/>
                </a:cxn>
                <a:cxn ang="0">
                  <a:pos x="7209" y="259"/>
                </a:cxn>
              </a:cxnLst>
              <a:rect l="0" t="0" r="r" b="b"/>
              <a:pathLst>
                <a:path w="7209" h="259">
                  <a:moveTo>
                    <a:pt x="7209" y="259"/>
                  </a:moveTo>
                  <a:lnTo>
                    <a:pt x="470" y="259"/>
                  </a:lnTo>
                  <a:lnTo>
                    <a:pt x="0" y="0"/>
                  </a:lnTo>
                  <a:lnTo>
                    <a:pt x="6741" y="0"/>
                  </a:lnTo>
                  <a:lnTo>
                    <a:pt x="7209" y="259"/>
                  </a:lnTo>
                  <a:close/>
                </a:path>
              </a:pathLst>
            </a:custGeom>
            <a:solidFill>
              <a:schemeClr val="tx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400">
                <a:solidFill>
                  <a:srgbClr val="000000"/>
                </a:solidFill>
              </a:endParaRPr>
            </a:p>
          </p:txBody>
        </p:sp>
        <p:sp>
          <p:nvSpPr>
            <p:cNvPr id="95" name="Freeform 42"/>
            <p:cNvSpPr>
              <a:spLocks/>
            </p:cNvSpPr>
            <p:nvPr/>
          </p:nvSpPr>
          <p:spPr bwMode="auto">
            <a:xfrm rot="10800000" flipH="1">
              <a:off x="1219200" y="1143000"/>
              <a:ext cx="422218" cy="551543"/>
            </a:xfrm>
            <a:custGeom>
              <a:avLst/>
              <a:gdLst/>
              <a:ahLst/>
              <a:cxnLst>
                <a:cxn ang="0">
                  <a:pos x="0" y="153"/>
                </a:cxn>
                <a:cxn ang="0">
                  <a:pos x="470" y="412"/>
                </a:cxn>
                <a:cxn ang="0">
                  <a:pos x="470" y="261"/>
                </a:cxn>
                <a:cxn ang="0">
                  <a:pos x="0" y="0"/>
                </a:cxn>
                <a:cxn ang="0">
                  <a:pos x="0" y="153"/>
                </a:cxn>
              </a:cxnLst>
              <a:rect l="0" t="0" r="r" b="b"/>
              <a:pathLst>
                <a:path w="470" h="412">
                  <a:moveTo>
                    <a:pt x="0" y="153"/>
                  </a:moveTo>
                  <a:lnTo>
                    <a:pt x="470" y="412"/>
                  </a:lnTo>
                  <a:lnTo>
                    <a:pt x="470" y="261"/>
                  </a:lnTo>
                  <a:lnTo>
                    <a:pt x="0" y="0"/>
                  </a:lnTo>
                  <a:lnTo>
                    <a:pt x="0" y="153"/>
                  </a:lnTo>
                  <a:close/>
                </a:path>
              </a:pathLst>
            </a:custGeom>
            <a:gradFill flip="none" rotWithShape="1">
              <a:gsLst>
                <a:gs pos="59000">
                  <a:srgbClr val="777777"/>
                </a:gs>
                <a:gs pos="100000">
                  <a:srgbClr val="4D4D4D"/>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400">
                <a:solidFill>
                  <a:srgbClr val="000000"/>
                </a:solidFill>
              </a:endParaRPr>
            </a:p>
          </p:txBody>
        </p:sp>
        <p:sp>
          <p:nvSpPr>
            <p:cNvPr id="96" name="Rectangle 43"/>
            <p:cNvSpPr>
              <a:spLocks noChangeArrowheads="1"/>
            </p:cNvSpPr>
            <p:nvPr/>
          </p:nvSpPr>
          <p:spPr bwMode="auto">
            <a:xfrm rot="10800000" flipH="1">
              <a:off x="1641417" y="1143000"/>
              <a:ext cx="6054782" cy="201783"/>
            </a:xfrm>
            <a:prstGeom prst="rect">
              <a:avLst/>
            </a:prstGeom>
            <a:gradFill flip="none" rotWithShape="1">
              <a:gsLst>
                <a:gs pos="0">
                  <a:srgbClr val="777777"/>
                </a:gs>
                <a:gs pos="59000">
                  <a:srgbClr val="FFFFFF"/>
                </a:gs>
                <a:gs pos="100000">
                  <a:srgbClr val="CFCFCF"/>
                </a:gs>
              </a:gsLst>
              <a:lin ang="1080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400">
                <a:solidFill>
                  <a:srgbClr val="000000"/>
                </a:solidFill>
              </a:endParaRPr>
            </a:p>
          </p:txBody>
        </p:sp>
      </p:grpSp>
      <p:sp>
        <p:nvSpPr>
          <p:cNvPr id="97" name="TextBox 96"/>
          <p:cNvSpPr txBox="1"/>
          <p:nvPr/>
        </p:nvSpPr>
        <p:spPr>
          <a:xfrm>
            <a:off x="1569232" y="4348438"/>
            <a:ext cx="1859770" cy="276999"/>
          </a:xfrm>
          <a:prstGeom prst="rect">
            <a:avLst/>
          </a:prstGeom>
          <a:noFill/>
        </p:spPr>
        <p:txBody>
          <a:bodyPr wrap="square" rtlCol="0">
            <a:spAutoFit/>
          </a:bodyPr>
          <a:lstStyle/>
          <a:p>
            <a:pPr algn="ctr"/>
            <a:r>
              <a:rPr lang="en-US" sz="1200" dirty="0" smtClean="0">
                <a:solidFill>
                  <a:srgbClr val="FFFFFF"/>
                </a:solidFill>
                <a:latin typeface="Arial Rounded MT Bold" pitchFamily="34" charset="0"/>
              </a:rPr>
              <a:t>OPERATING SYSTEM</a:t>
            </a:r>
            <a:endParaRPr lang="en-US" sz="1200" dirty="0">
              <a:solidFill>
                <a:srgbClr val="FFFFFF"/>
              </a:solidFill>
              <a:latin typeface="Arial Rounded MT Bold" pitchFamily="34" charset="0"/>
            </a:endParaRPr>
          </a:p>
        </p:txBody>
      </p:sp>
      <p:sp>
        <p:nvSpPr>
          <p:cNvPr id="98" name="Content Placeholder 2"/>
          <p:cNvSpPr txBox="1">
            <a:spLocks/>
          </p:cNvSpPr>
          <p:nvPr/>
        </p:nvSpPr>
        <p:spPr bwMode="auto">
          <a:xfrm>
            <a:off x="914401" y="1524000"/>
            <a:ext cx="3276600" cy="1447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spcBef>
                <a:spcPct val="20000"/>
              </a:spcBef>
              <a:defRPr/>
            </a:pPr>
            <a:r>
              <a:rPr lang="en-US" sz="1600" kern="0" dirty="0" smtClean="0">
                <a:solidFill>
                  <a:srgbClr val="000000"/>
                </a:solidFill>
                <a:latin typeface="Trebuchet MS" pitchFamily="34" charset="0"/>
              </a:rPr>
              <a:t>LOG FORWARD REQUIRES:</a:t>
            </a:r>
          </a:p>
          <a:p>
            <a:pPr marL="342900" indent="-342900">
              <a:spcBef>
                <a:spcPct val="20000"/>
              </a:spcBef>
              <a:buFont typeface="Arial" pitchFamily="34" charset="0"/>
              <a:buChar char="•"/>
              <a:defRPr/>
            </a:pPr>
            <a:r>
              <a:rPr lang="en-US" sz="1400" kern="0" dirty="0" smtClean="0">
                <a:solidFill>
                  <a:srgbClr val="000000"/>
                </a:solidFill>
                <a:latin typeface="Trebuchet MS" pitchFamily="34" charset="0"/>
              </a:rPr>
              <a:t>Operating System</a:t>
            </a:r>
          </a:p>
          <a:p>
            <a:pPr marL="342900" indent="-342900">
              <a:spcBef>
                <a:spcPct val="20000"/>
              </a:spcBef>
              <a:buFont typeface="Arial" pitchFamily="34" charset="0"/>
              <a:buChar char="•"/>
              <a:defRPr/>
            </a:pPr>
            <a:r>
              <a:rPr lang="en-US" sz="1400" kern="0" dirty="0" smtClean="0">
                <a:solidFill>
                  <a:srgbClr val="000000"/>
                </a:solidFill>
                <a:latin typeface="Trebuchet MS" pitchFamily="34" charset="0"/>
              </a:rPr>
              <a:t>Network Services</a:t>
            </a:r>
          </a:p>
          <a:p>
            <a:pPr marL="342900" indent="-342900">
              <a:spcBef>
                <a:spcPct val="20000"/>
              </a:spcBef>
              <a:buFont typeface="Arial" pitchFamily="34" charset="0"/>
              <a:buChar char="•"/>
              <a:defRPr/>
            </a:pPr>
            <a:r>
              <a:rPr lang="en-US" sz="1400" kern="0" dirty="0" smtClean="0">
                <a:solidFill>
                  <a:srgbClr val="000000"/>
                </a:solidFill>
                <a:latin typeface="Trebuchet MS" pitchFamily="34" charset="0"/>
              </a:rPr>
              <a:t>Active Network Connection</a:t>
            </a:r>
          </a:p>
          <a:p>
            <a:pPr marL="342900" indent="-342900">
              <a:spcBef>
                <a:spcPct val="20000"/>
              </a:spcBef>
              <a:buFont typeface="Arial" pitchFamily="34" charset="0"/>
              <a:buChar char="•"/>
              <a:defRPr/>
            </a:pPr>
            <a:r>
              <a:rPr lang="en-US" sz="1400" kern="0" dirty="0" smtClean="0">
                <a:solidFill>
                  <a:srgbClr val="000000"/>
                </a:solidFill>
                <a:latin typeface="Trebuchet MS" pitchFamily="34" charset="0"/>
              </a:rPr>
              <a:t>Blind Broadcast</a:t>
            </a:r>
          </a:p>
        </p:txBody>
      </p:sp>
      <p:cxnSp>
        <p:nvCxnSpPr>
          <p:cNvPr id="99" name="Shape 98"/>
          <p:cNvCxnSpPr>
            <a:stCxn id="91" idx="1"/>
            <a:endCxn id="101" idx="4"/>
          </p:cNvCxnSpPr>
          <p:nvPr/>
        </p:nvCxnSpPr>
        <p:spPr>
          <a:xfrm rot="10800000">
            <a:off x="495300" y="1600201"/>
            <a:ext cx="1223716" cy="1961769"/>
          </a:xfrm>
          <a:prstGeom prst="bentConnector2">
            <a:avLst/>
          </a:prstGeom>
          <a:ln w="381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hape 99"/>
          <p:cNvCxnSpPr>
            <a:stCxn id="97" idx="1"/>
            <a:endCxn id="101" idx="4"/>
          </p:cNvCxnSpPr>
          <p:nvPr/>
        </p:nvCxnSpPr>
        <p:spPr>
          <a:xfrm rot="10800000">
            <a:off x="495300" y="1600200"/>
            <a:ext cx="1073932" cy="2886738"/>
          </a:xfrm>
          <a:prstGeom prst="bentConnector2">
            <a:avLst/>
          </a:prstGeom>
          <a:ln w="381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457200" y="1524000"/>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02" name="Picture 2" descr="F:\TDI Collateral\StockIcons\200px-Dialog-error-round.svg.png"/>
          <p:cNvPicPr>
            <a:picLocks noChangeAspect="1" noChangeArrowheads="1"/>
          </p:cNvPicPr>
          <p:nvPr/>
        </p:nvPicPr>
        <p:blipFill>
          <a:blip r:embed="rId4" cstate="print"/>
          <a:srcRect/>
          <a:stretch>
            <a:fillRect/>
          </a:stretch>
        </p:blipFill>
        <p:spPr bwMode="auto">
          <a:xfrm>
            <a:off x="1676400" y="4991100"/>
            <a:ext cx="1524000" cy="1524000"/>
          </a:xfrm>
          <a:prstGeom prst="rect">
            <a:avLst/>
          </a:prstGeom>
          <a:noFill/>
        </p:spPr>
      </p:pic>
      <p:pic>
        <p:nvPicPr>
          <p:cNvPr id="103" name="Picture 2" descr="F:\TDI Collateral\StockIcons\200px-Dialog-error-round.svg.png"/>
          <p:cNvPicPr>
            <a:picLocks noChangeAspect="1" noChangeArrowheads="1"/>
          </p:cNvPicPr>
          <p:nvPr/>
        </p:nvPicPr>
        <p:blipFill>
          <a:blip r:embed="rId4" cstate="print"/>
          <a:srcRect/>
          <a:stretch>
            <a:fillRect/>
          </a:stretch>
        </p:blipFill>
        <p:spPr bwMode="auto">
          <a:xfrm>
            <a:off x="6172200" y="5029200"/>
            <a:ext cx="1524000" cy="1524000"/>
          </a:xfrm>
          <a:prstGeom prst="rect">
            <a:avLst/>
          </a:prstGeom>
          <a:noFill/>
        </p:spPr>
      </p:pic>
      <p:sp>
        <p:nvSpPr>
          <p:cNvPr id="104" name="Left-Right Arrow 103"/>
          <p:cNvSpPr/>
          <p:nvPr/>
        </p:nvSpPr>
        <p:spPr>
          <a:xfrm>
            <a:off x="3200400" y="5715000"/>
            <a:ext cx="2971800" cy="3048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5" name="Content Placeholder 2"/>
          <p:cNvSpPr txBox="1">
            <a:spLocks/>
          </p:cNvSpPr>
          <p:nvPr/>
        </p:nvSpPr>
        <p:spPr bwMode="auto">
          <a:xfrm>
            <a:off x="3581400" y="5334000"/>
            <a:ext cx="22098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lgn="ctr">
              <a:spcBef>
                <a:spcPct val="20000"/>
              </a:spcBef>
              <a:defRPr/>
            </a:pPr>
            <a:r>
              <a:rPr lang="en-US" sz="2400" kern="0" dirty="0" smtClean="0">
                <a:solidFill>
                  <a:srgbClr val="000000"/>
                </a:solidFill>
                <a:latin typeface="Trebuchet MS" pitchFamily="34" charset="0"/>
              </a:rPr>
              <a:t>BLIND SPOT</a:t>
            </a:r>
          </a:p>
        </p:txBody>
      </p:sp>
      <p:cxnSp>
        <p:nvCxnSpPr>
          <p:cNvPr id="106" name="Shape 105"/>
          <p:cNvCxnSpPr>
            <a:stCxn id="52" idx="2"/>
            <a:endCxn id="49" idx="1"/>
          </p:cNvCxnSpPr>
          <p:nvPr/>
        </p:nvCxnSpPr>
        <p:spPr>
          <a:xfrm rot="16200000" flipH="1">
            <a:off x="5133906" y="3544143"/>
            <a:ext cx="1140745" cy="721506"/>
          </a:xfrm>
          <a:prstGeom prst="bentConnector2">
            <a:avLst/>
          </a:prstGeom>
          <a:ln w="38100">
            <a:solidFill>
              <a:schemeClr val="accent5">
                <a:lumMod val="50000"/>
              </a:schemeClr>
            </a:solidFill>
            <a:headEnd type="triangle"/>
            <a:tailEnd type="none"/>
          </a:ln>
        </p:spPr>
        <p:style>
          <a:lnRef idx="1">
            <a:schemeClr val="accent1"/>
          </a:lnRef>
          <a:fillRef idx="0">
            <a:schemeClr val="accent1"/>
          </a:fillRef>
          <a:effectRef idx="0">
            <a:schemeClr val="accent1"/>
          </a:effectRef>
          <a:fontRef idx="minor">
            <a:schemeClr val="tx1"/>
          </a:fontRef>
        </p:style>
      </p:cxnSp>
      <p:grpSp>
        <p:nvGrpSpPr>
          <p:cNvPr id="107" name="Group 275"/>
          <p:cNvGrpSpPr/>
          <p:nvPr/>
        </p:nvGrpSpPr>
        <p:grpSpPr>
          <a:xfrm>
            <a:off x="304800" y="1257300"/>
            <a:ext cx="8534400" cy="369332"/>
            <a:chOff x="304800" y="1600200"/>
            <a:chExt cx="8534400" cy="369332"/>
          </a:xfrm>
        </p:grpSpPr>
        <p:sp>
          <p:nvSpPr>
            <p:cNvPr id="108" name="Can 107"/>
            <p:cNvSpPr/>
            <p:nvPr/>
          </p:nvSpPr>
          <p:spPr>
            <a:xfrm rot="5400000">
              <a:off x="4457700" y="-2476500"/>
              <a:ext cx="228600" cy="8534400"/>
            </a:xfrm>
            <a:prstGeom prst="can">
              <a:avLst>
                <a:gd name="adj" fmla="val 47500"/>
              </a:avLst>
            </a:prstGeom>
            <a:solidFill>
              <a:schemeClr val="tx2">
                <a:lumMod val="75000"/>
              </a:schemeClr>
            </a:solidFill>
            <a:ln>
              <a:solidFill>
                <a:srgbClr val="4C6F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9" name="TextBox 108"/>
            <p:cNvSpPr txBox="1"/>
            <p:nvPr/>
          </p:nvSpPr>
          <p:spPr>
            <a:xfrm>
              <a:off x="1143000" y="1600200"/>
              <a:ext cx="6858000" cy="369332"/>
            </a:xfrm>
            <a:prstGeom prst="rect">
              <a:avLst/>
            </a:prstGeom>
            <a:noFill/>
          </p:spPr>
          <p:txBody>
            <a:bodyPr wrap="square" rtlCol="0">
              <a:spAutoFit/>
            </a:bodyPr>
            <a:lstStyle/>
            <a:p>
              <a:pPr algn="ctr"/>
              <a:r>
                <a:rPr lang="en-US" dirty="0" smtClean="0">
                  <a:solidFill>
                    <a:srgbClr val="FFFFFF"/>
                  </a:solidFill>
                  <a:latin typeface="Century" pitchFamily="18" charset="0"/>
                </a:rPr>
                <a:t>CORPORATE NETWORK</a:t>
              </a:r>
              <a:endParaRPr lang="en-US" dirty="0">
                <a:solidFill>
                  <a:srgbClr val="FFFFFF"/>
                </a:solidFill>
                <a:latin typeface="Century" pitchFamily="18" charset="0"/>
              </a:endParaRPr>
            </a:p>
          </p:txBody>
        </p:sp>
      </p:grpSp>
    </p:spTree>
    <p:extLst>
      <p:ext uri="{BB962C8B-B14F-4D97-AF65-F5344CB8AC3E}">
        <p14:creationId xmlns:p14="http://schemas.microsoft.com/office/powerpoint/2010/main" xmlns="" val="3270361703"/>
      </p:ext>
    </p:extLst>
  </p:cSld>
  <p:clrMapOvr>
    <a:masterClrMapping/>
  </p:clrMapOvr>
  <p:transition spd="slow" advClick="0">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Blind Spot – Physical Serial Interfaces on Hardware Devices Explained </a:t>
            </a:r>
            <a:endParaRPr lang="en-US" dirty="0"/>
          </a:p>
        </p:txBody>
      </p:sp>
      <p:sp>
        <p:nvSpPr>
          <p:cNvPr id="4" name="Footer Placeholder 3"/>
          <p:cNvSpPr>
            <a:spLocks noGrp="1"/>
          </p:cNvSpPr>
          <p:nvPr>
            <p:ph type="ftr" sz="quarter" idx="10"/>
          </p:nvPr>
        </p:nvSpPr>
        <p:spPr/>
        <p:txBody>
          <a:bodyPr/>
          <a:lstStyle/>
          <a:p>
            <a:pPr>
              <a:defRPr/>
            </a:pPr>
            <a:r>
              <a:rPr lang="en-US" smtClean="0">
                <a:solidFill>
                  <a:srgbClr val="000000"/>
                </a:solidFill>
              </a:rPr>
              <a:t>TDi Technologies (www.tditechnologies.com)		         Your Business is Built on IT</a:t>
            </a:r>
            <a:endParaRPr lang="de-DE">
              <a:solidFill>
                <a:srgbClr val="000000"/>
              </a:solidFill>
            </a:endParaRPr>
          </a:p>
        </p:txBody>
      </p:sp>
      <p:pic>
        <p:nvPicPr>
          <p:cNvPr id="1026" name="Picture 2" descr="C:\Documents and Settings\schruter\Desktop\TDI Collateral\StockGraphics\pc.jpg"/>
          <p:cNvPicPr>
            <a:picLocks noChangeAspect="1" noChangeArrowheads="1"/>
          </p:cNvPicPr>
          <p:nvPr/>
        </p:nvPicPr>
        <p:blipFill>
          <a:blip r:embed="rId3" cstate="print"/>
          <a:srcRect/>
          <a:stretch>
            <a:fillRect/>
          </a:stretch>
        </p:blipFill>
        <p:spPr bwMode="auto">
          <a:xfrm>
            <a:off x="3543299" y="2139600"/>
            <a:ext cx="2447925" cy="2635599"/>
          </a:xfrm>
          <a:prstGeom prst="rect">
            <a:avLst/>
          </a:prstGeom>
          <a:noFill/>
        </p:spPr>
      </p:pic>
      <p:sp>
        <p:nvSpPr>
          <p:cNvPr id="9" name="TextBox 8"/>
          <p:cNvSpPr txBox="1"/>
          <p:nvPr/>
        </p:nvSpPr>
        <p:spPr>
          <a:xfrm>
            <a:off x="114300" y="2200275"/>
            <a:ext cx="3295649" cy="2677656"/>
          </a:xfrm>
          <a:prstGeom prst="rect">
            <a:avLst/>
          </a:prstGeom>
          <a:noFill/>
        </p:spPr>
        <p:txBody>
          <a:bodyPr wrap="square" rtlCol="0">
            <a:spAutoFit/>
          </a:bodyPr>
          <a:lstStyle/>
          <a:p>
            <a:r>
              <a:rPr lang="en-US" dirty="0" smtClean="0">
                <a:solidFill>
                  <a:srgbClr val="000000"/>
                </a:solidFill>
                <a:latin typeface="Corbel" pitchFamily="34" charset="0"/>
              </a:rPr>
              <a:t>What is it?</a:t>
            </a:r>
          </a:p>
          <a:p>
            <a:endParaRPr lang="en-US" dirty="0" smtClean="0">
              <a:solidFill>
                <a:srgbClr val="000000"/>
              </a:solidFill>
              <a:latin typeface="Corbel" pitchFamily="34" charset="0"/>
            </a:endParaRPr>
          </a:p>
          <a:p>
            <a:pPr marL="342900" indent="-342900">
              <a:buFontTx/>
              <a:buAutoNum type="arabicParenR"/>
            </a:pPr>
            <a:r>
              <a:rPr lang="en-US" sz="1600" dirty="0" smtClean="0">
                <a:solidFill>
                  <a:srgbClr val="000000"/>
                </a:solidFill>
                <a:latin typeface="Corbel" pitchFamily="34" charset="0"/>
              </a:rPr>
              <a:t>Physical hardware</a:t>
            </a:r>
          </a:p>
          <a:p>
            <a:pPr marL="342900" indent="-342900">
              <a:buFontTx/>
              <a:buAutoNum type="arabicParenR"/>
            </a:pPr>
            <a:r>
              <a:rPr lang="en-US" sz="1600" dirty="0" smtClean="0">
                <a:solidFill>
                  <a:srgbClr val="000000"/>
                </a:solidFill>
                <a:latin typeface="Corbel" pitchFamily="34" charset="0"/>
              </a:rPr>
              <a:t>Independent operation</a:t>
            </a:r>
          </a:p>
          <a:p>
            <a:pPr marL="342900" indent="-342900">
              <a:buFontTx/>
              <a:buAutoNum type="arabicParenR"/>
            </a:pPr>
            <a:r>
              <a:rPr lang="en-US" sz="1600" dirty="0" smtClean="0">
                <a:solidFill>
                  <a:srgbClr val="000000"/>
                </a:solidFill>
                <a:latin typeface="Corbel" pitchFamily="34" charset="0"/>
              </a:rPr>
              <a:t>Specialized interface used for:</a:t>
            </a:r>
          </a:p>
          <a:p>
            <a:pPr lvl="1">
              <a:buFont typeface="Arial" pitchFamily="34" charset="0"/>
              <a:buChar char="•"/>
            </a:pPr>
            <a:r>
              <a:rPr lang="en-US" sz="1600" dirty="0" smtClean="0">
                <a:solidFill>
                  <a:srgbClr val="000000"/>
                </a:solidFill>
                <a:latin typeface="Corbel" pitchFamily="34" charset="0"/>
              </a:rPr>
              <a:t> setup</a:t>
            </a:r>
          </a:p>
          <a:p>
            <a:pPr lvl="1">
              <a:buFont typeface="Arial" pitchFamily="34" charset="0"/>
              <a:buChar char="•"/>
            </a:pPr>
            <a:r>
              <a:rPr lang="en-US" sz="1600" dirty="0" smtClean="0">
                <a:solidFill>
                  <a:srgbClr val="000000"/>
                </a:solidFill>
                <a:latin typeface="Corbel" pitchFamily="34" charset="0"/>
              </a:rPr>
              <a:t> configuration</a:t>
            </a:r>
          </a:p>
          <a:p>
            <a:pPr lvl="1">
              <a:buFont typeface="Arial" pitchFamily="34" charset="0"/>
              <a:buChar char="•"/>
            </a:pPr>
            <a:r>
              <a:rPr lang="en-US" sz="1600" dirty="0" smtClean="0">
                <a:solidFill>
                  <a:srgbClr val="000000"/>
                </a:solidFill>
                <a:latin typeface="Corbel" pitchFamily="34" charset="0"/>
              </a:rPr>
              <a:t> applying patches</a:t>
            </a:r>
          </a:p>
          <a:p>
            <a:pPr lvl="1">
              <a:buFont typeface="Arial" pitchFamily="34" charset="0"/>
              <a:buChar char="•"/>
            </a:pPr>
            <a:r>
              <a:rPr lang="en-US" sz="1600" dirty="0" smtClean="0">
                <a:solidFill>
                  <a:srgbClr val="000000"/>
                </a:solidFill>
                <a:latin typeface="Corbel" pitchFamily="34" charset="0"/>
              </a:rPr>
              <a:t> maintenance</a:t>
            </a:r>
          </a:p>
          <a:p>
            <a:pPr lvl="1">
              <a:buFont typeface="Arial" pitchFamily="34" charset="0"/>
              <a:buChar char="•"/>
            </a:pPr>
            <a:r>
              <a:rPr lang="en-US" sz="1600" dirty="0" smtClean="0">
                <a:solidFill>
                  <a:srgbClr val="000000"/>
                </a:solidFill>
                <a:latin typeface="Corbel" pitchFamily="34" charset="0"/>
              </a:rPr>
              <a:t> repair</a:t>
            </a:r>
          </a:p>
        </p:txBody>
      </p:sp>
      <p:sp>
        <p:nvSpPr>
          <p:cNvPr id="12" name="TextBox 11"/>
          <p:cNvSpPr txBox="1"/>
          <p:nvPr/>
        </p:nvSpPr>
        <p:spPr>
          <a:xfrm>
            <a:off x="6667501" y="2238375"/>
            <a:ext cx="2114549" cy="2185214"/>
          </a:xfrm>
          <a:prstGeom prst="rect">
            <a:avLst/>
          </a:prstGeom>
          <a:noFill/>
        </p:spPr>
        <p:txBody>
          <a:bodyPr wrap="square" rtlCol="0">
            <a:spAutoFit/>
          </a:bodyPr>
          <a:lstStyle/>
          <a:p>
            <a:r>
              <a:rPr lang="en-US" dirty="0" smtClean="0">
                <a:solidFill>
                  <a:srgbClr val="000000"/>
                </a:solidFill>
                <a:latin typeface="Corbel" pitchFamily="34" charset="0"/>
              </a:rPr>
              <a:t>What Devices?</a:t>
            </a:r>
          </a:p>
          <a:p>
            <a:endParaRPr lang="en-US" dirty="0" smtClean="0">
              <a:solidFill>
                <a:srgbClr val="000000"/>
              </a:solidFill>
              <a:latin typeface="Corbel" pitchFamily="34" charset="0"/>
            </a:endParaRPr>
          </a:p>
          <a:p>
            <a:pPr marL="342900" indent="-342900">
              <a:buFontTx/>
              <a:buAutoNum type="arabicParenR"/>
            </a:pPr>
            <a:r>
              <a:rPr lang="en-US" sz="1600" dirty="0" smtClean="0">
                <a:solidFill>
                  <a:srgbClr val="000000"/>
                </a:solidFill>
                <a:latin typeface="Corbel" pitchFamily="34" charset="0"/>
              </a:rPr>
              <a:t>Servers</a:t>
            </a:r>
          </a:p>
          <a:p>
            <a:pPr marL="342900" indent="-342900">
              <a:buFontTx/>
              <a:buAutoNum type="arabicParenR"/>
            </a:pPr>
            <a:r>
              <a:rPr lang="en-US" sz="1600" dirty="0" smtClean="0">
                <a:solidFill>
                  <a:srgbClr val="000000"/>
                </a:solidFill>
                <a:latin typeface="Corbel" pitchFamily="34" charset="0"/>
              </a:rPr>
              <a:t>SANs</a:t>
            </a:r>
          </a:p>
          <a:p>
            <a:pPr marL="342900" indent="-342900">
              <a:buFontTx/>
              <a:buAutoNum type="arabicParenR"/>
            </a:pPr>
            <a:r>
              <a:rPr lang="en-US" sz="1600" dirty="0" smtClean="0">
                <a:solidFill>
                  <a:srgbClr val="000000"/>
                </a:solidFill>
                <a:latin typeface="Corbel" pitchFamily="34" charset="0"/>
              </a:rPr>
              <a:t>Racks</a:t>
            </a:r>
          </a:p>
          <a:p>
            <a:pPr marL="342900" indent="-342900">
              <a:buFontTx/>
              <a:buAutoNum type="arabicParenR"/>
            </a:pPr>
            <a:r>
              <a:rPr lang="en-US" sz="1600" dirty="0" smtClean="0">
                <a:solidFill>
                  <a:srgbClr val="000000"/>
                </a:solidFill>
                <a:latin typeface="Corbel" pitchFamily="34" charset="0"/>
              </a:rPr>
              <a:t>Routers</a:t>
            </a:r>
          </a:p>
          <a:p>
            <a:pPr marL="342900" indent="-342900">
              <a:buFontTx/>
              <a:buAutoNum type="arabicParenR"/>
            </a:pPr>
            <a:r>
              <a:rPr lang="en-US" sz="1600" dirty="0" smtClean="0">
                <a:solidFill>
                  <a:srgbClr val="000000"/>
                </a:solidFill>
                <a:latin typeface="Corbel" pitchFamily="34" charset="0"/>
              </a:rPr>
              <a:t>Switches</a:t>
            </a:r>
          </a:p>
          <a:p>
            <a:pPr marL="342900" indent="-342900">
              <a:buFontTx/>
              <a:buAutoNum type="arabicParenR"/>
            </a:pPr>
            <a:r>
              <a:rPr lang="en-US" sz="1600" dirty="0" smtClean="0">
                <a:solidFill>
                  <a:srgbClr val="000000"/>
                </a:solidFill>
                <a:latin typeface="Corbel" pitchFamily="34" charset="0"/>
              </a:rPr>
              <a:t>(many more)</a:t>
            </a:r>
          </a:p>
        </p:txBody>
      </p:sp>
      <p:sp>
        <p:nvSpPr>
          <p:cNvPr id="13" name="TextBox 12"/>
          <p:cNvSpPr txBox="1"/>
          <p:nvPr/>
        </p:nvSpPr>
        <p:spPr>
          <a:xfrm>
            <a:off x="3095626" y="981075"/>
            <a:ext cx="3038474" cy="892552"/>
          </a:xfrm>
          <a:prstGeom prst="rect">
            <a:avLst/>
          </a:prstGeom>
          <a:noFill/>
        </p:spPr>
        <p:txBody>
          <a:bodyPr wrap="square" rtlCol="0">
            <a:spAutoFit/>
          </a:bodyPr>
          <a:lstStyle/>
          <a:p>
            <a:pPr algn="ctr"/>
            <a:r>
              <a:rPr lang="en-US" dirty="0" smtClean="0">
                <a:solidFill>
                  <a:srgbClr val="000000"/>
                </a:solidFill>
                <a:latin typeface="Corbel" pitchFamily="34" charset="0"/>
              </a:rPr>
              <a:t>Where is it?</a:t>
            </a:r>
          </a:p>
          <a:p>
            <a:pPr algn="ctr"/>
            <a:r>
              <a:rPr lang="en-US" sz="1600" dirty="0" smtClean="0">
                <a:solidFill>
                  <a:srgbClr val="000000"/>
                </a:solidFill>
                <a:latin typeface="Corbel" pitchFamily="34" charset="0"/>
              </a:rPr>
              <a:t>Inside devices, physically on or connected to the motherboard</a:t>
            </a:r>
          </a:p>
        </p:txBody>
      </p:sp>
      <p:sp>
        <p:nvSpPr>
          <p:cNvPr id="15" name="TextBox 14"/>
          <p:cNvSpPr txBox="1"/>
          <p:nvPr/>
        </p:nvSpPr>
        <p:spPr>
          <a:xfrm>
            <a:off x="3200401" y="5067300"/>
            <a:ext cx="3038474" cy="892552"/>
          </a:xfrm>
          <a:prstGeom prst="rect">
            <a:avLst/>
          </a:prstGeom>
          <a:noFill/>
        </p:spPr>
        <p:txBody>
          <a:bodyPr wrap="square" rtlCol="0">
            <a:spAutoFit/>
          </a:bodyPr>
          <a:lstStyle/>
          <a:p>
            <a:pPr algn="ctr"/>
            <a:r>
              <a:rPr lang="en-US" dirty="0" smtClean="0">
                <a:solidFill>
                  <a:srgbClr val="000000"/>
                </a:solidFill>
                <a:latin typeface="Corbel" pitchFamily="34" charset="0"/>
              </a:rPr>
              <a:t>Why is it important?</a:t>
            </a:r>
          </a:p>
          <a:p>
            <a:pPr algn="ctr"/>
            <a:r>
              <a:rPr lang="en-US" sz="1600" dirty="0" smtClean="0">
                <a:solidFill>
                  <a:srgbClr val="000000"/>
                </a:solidFill>
                <a:latin typeface="Corbel" pitchFamily="34" charset="0"/>
              </a:rPr>
              <a:t>It provides master access to its Host’s hardware and software</a:t>
            </a:r>
          </a:p>
        </p:txBody>
      </p:sp>
      <p:cxnSp>
        <p:nvCxnSpPr>
          <p:cNvPr id="20" name="Straight Connector 19"/>
          <p:cNvCxnSpPr/>
          <p:nvPr/>
        </p:nvCxnSpPr>
        <p:spPr bwMode="auto">
          <a:xfrm>
            <a:off x="4029075" y="2419350"/>
            <a:ext cx="381000" cy="114300"/>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22" name="Right Arrow 21"/>
          <p:cNvSpPr/>
          <p:nvPr/>
        </p:nvSpPr>
        <p:spPr bwMode="auto">
          <a:xfrm rot="2190652">
            <a:off x="2724151" y="1971675"/>
            <a:ext cx="866775" cy="43815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endParaRPr lang="en-US" smtClean="0">
              <a:solidFill>
                <a:srgbClr val="000000"/>
              </a:solidFill>
            </a:endParaRPr>
          </a:p>
        </p:txBody>
      </p:sp>
      <p:cxnSp>
        <p:nvCxnSpPr>
          <p:cNvPr id="19" name="Straight Connector 18"/>
          <p:cNvCxnSpPr/>
          <p:nvPr/>
        </p:nvCxnSpPr>
        <p:spPr bwMode="auto">
          <a:xfrm>
            <a:off x="4010025" y="2686050"/>
            <a:ext cx="371475" cy="114300"/>
          </a:xfrm>
          <a:prstGeom prst="line">
            <a:avLst/>
          </a:prstGeom>
          <a:solidFill>
            <a:schemeClr val="accent1"/>
          </a:solidFill>
          <a:ln w="9525" cap="flat" cmpd="sng" algn="ctr">
            <a:solidFill>
              <a:schemeClr val="tx1"/>
            </a:solidFill>
            <a:prstDash val="dash"/>
            <a:round/>
            <a:headEnd type="none" w="med" len="med"/>
            <a:tailEnd type="none" w="med" len="med"/>
          </a:ln>
          <a:effectLst/>
        </p:spPr>
      </p:cxnSp>
      <p:grpSp>
        <p:nvGrpSpPr>
          <p:cNvPr id="18" name="Group 17"/>
          <p:cNvGrpSpPr/>
          <p:nvPr/>
        </p:nvGrpSpPr>
        <p:grpSpPr>
          <a:xfrm>
            <a:off x="3590926" y="2295525"/>
            <a:ext cx="533400" cy="552450"/>
            <a:chOff x="7000875" y="1128304"/>
            <a:chExt cx="962025" cy="1093611"/>
          </a:xfrm>
        </p:grpSpPr>
        <p:pic>
          <p:nvPicPr>
            <p:cNvPr id="8" name="Picture 3" descr="C:\Documents and Settings\schruter\Desktop\card.icon.png"/>
            <p:cNvPicPr>
              <a:picLocks noChangeAspect="1" noChangeArrowheads="1"/>
            </p:cNvPicPr>
            <p:nvPr/>
          </p:nvPicPr>
          <p:blipFill>
            <a:blip r:embed="rId4" cstate="print"/>
            <a:srcRect/>
            <a:stretch>
              <a:fillRect/>
            </a:stretch>
          </p:blipFill>
          <p:spPr bwMode="auto">
            <a:xfrm flipH="1">
              <a:off x="7010400" y="1128304"/>
              <a:ext cx="952500" cy="1093611"/>
            </a:xfrm>
            <a:prstGeom prst="rect">
              <a:avLst/>
            </a:prstGeom>
            <a:noFill/>
          </p:spPr>
        </p:pic>
        <p:sp>
          <p:nvSpPr>
            <p:cNvPr id="16" name="Rectangle 15"/>
            <p:cNvSpPr/>
            <p:nvPr/>
          </p:nvSpPr>
          <p:spPr bwMode="auto">
            <a:xfrm>
              <a:off x="7058025" y="1943101"/>
              <a:ext cx="190500" cy="219074"/>
            </a:xfrm>
            <a:prstGeom prst="rect">
              <a:avLst/>
            </a:prstGeom>
            <a:solidFill>
              <a:schemeClr val="bg1"/>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endParaRPr lang="en-US" smtClean="0">
                <a:solidFill>
                  <a:srgbClr val="000000"/>
                </a:solidFill>
              </a:endParaRPr>
            </a:p>
          </p:txBody>
        </p:sp>
        <p:sp>
          <p:nvSpPr>
            <p:cNvPr id="17" name="Rectangle 16"/>
            <p:cNvSpPr/>
            <p:nvPr/>
          </p:nvSpPr>
          <p:spPr bwMode="auto">
            <a:xfrm>
              <a:off x="7000875" y="1152526"/>
              <a:ext cx="190500" cy="152400"/>
            </a:xfrm>
            <a:prstGeom prst="rect">
              <a:avLst/>
            </a:prstGeom>
            <a:solidFill>
              <a:schemeClr val="bg1"/>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endParaRPr lang="en-US" smtClean="0">
                <a:solidFill>
                  <a:srgbClr val="000000"/>
                </a:solidFill>
              </a:endParaRPr>
            </a:p>
          </p:txBody>
        </p:sp>
      </p:grpSp>
    </p:spTree>
    <p:extLst>
      <p:ext uri="{BB962C8B-B14F-4D97-AF65-F5344CB8AC3E}">
        <p14:creationId xmlns:p14="http://schemas.microsoft.com/office/powerpoint/2010/main" xmlns="" val="2625294125"/>
      </p:ext>
    </p:extLst>
  </p:cSld>
  <p:clrMapOvr>
    <a:masterClrMapping/>
  </p:clrMapOvr>
  <p:transition spd="slow" advClick="0">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Foundation Management builds from the bottom-up, closing the gap</a:t>
            </a:r>
            <a:endParaRPr lang="en-US" dirty="0"/>
          </a:p>
        </p:txBody>
      </p:sp>
      <p:sp>
        <p:nvSpPr>
          <p:cNvPr id="4" name="Footer Placeholder 3"/>
          <p:cNvSpPr>
            <a:spLocks noGrp="1"/>
          </p:cNvSpPr>
          <p:nvPr>
            <p:ph type="ftr" sz="quarter" idx="10"/>
          </p:nvPr>
        </p:nvSpPr>
        <p:spPr/>
        <p:txBody>
          <a:bodyPr/>
          <a:lstStyle/>
          <a:p>
            <a:pPr>
              <a:defRPr/>
            </a:pPr>
            <a:r>
              <a:rPr lang="en-US" smtClean="0">
                <a:solidFill>
                  <a:srgbClr val="000000"/>
                </a:solidFill>
              </a:rPr>
              <a:t>TDi Technologies (www.tditechnologies.com)		         Your Business is Built on IT</a:t>
            </a:r>
            <a:endParaRPr lang="de-DE">
              <a:solidFill>
                <a:srgbClr val="000000"/>
              </a:solidFill>
            </a:endParaRPr>
          </a:p>
        </p:txBody>
      </p:sp>
      <p:sp>
        <p:nvSpPr>
          <p:cNvPr id="113" name="Trapezoid 112"/>
          <p:cNvSpPr/>
          <p:nvPr/>
        </p:nvSpPr>
        <p:spPr>
          <a:xfrm rot="10800000">
            <a:off x="3809999" y="2066925"/>
            <a:ext cx="3810001" cy="3505200"/>
          </a:xfrm>
          <a:prstGeom prst="trapezoid">
            <a:avLst>
              <a:gd name="adj" fmla="val 56618"/>
            </a:avLst>
          </a:prstGeom>
          <a:solidFill>
            <a:srgbClr val="3C5470"/>
          </a:solidFill>
          <a:effectLst>
            <a:glow rad="228600">
              <a:schemeClr val="tx1">
                <a:lumMod val="50000"/>
                <a:lumOff val="50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400">
              <a:solidFill>
                <a:srgbClr val="FFFFFF"/>
              </a:solidFill>
            </a:endParaRPr>
          </a:p>
        </p:txBody>
      </p:sp>
      <p:grpSp>
        <p:nvGrpSpPr>
          <p:cNvPr id="114" name="Group 119"/>
          <p:cNvGrpSpPr/>
          <p:nvPr/>
        </p:nvGrpSpPr>
        <p:grpSpPr>
          <a:xfrm>
            <a:off x="4092689" y="2423578"/>
            <a:ext cx="3234071" cy="266218"/>
            <a:chOff x="1219200" y="1143000"/>
            <a:chExt cx="6477000" cy="551543"/>
          </a:xfrm>
        </p:grpSpPr>
        <p:sp>
          <p:nvSpPr>
            <p:cNvPr id="115" name="Freeform 41"/>
            <p:cNvSpPr>
              <a:spLocks/>
            </p:cNvSpPr>
            <p:nvPr/>
          </p:nvSpPr>
          <p:spPr bwMode="auto">
            <a:xfrm rot="10800000" flipH="1">
              <a:off x="1219200" y="1344785"/>
              <a:ext cx="6477000" cy="347068"/>
            </a:xfrm>
            <a:custGeom>
              <a:avLst/>
              <a:gdLst/>
              <a:ahLst/>
              <a:cxnLst>
                <a:cxn ang="0">
                  <a:pos x="7209" y="259"/>
                </a:cxn>
                <a:cxn ang="0">
                  <a:pos x="470" y="259"/>
                </a:cxn>
                <a:cxn ang="0">
                  <a:pos x="0" y="0"/>
                </a:cxn>
                <a:cxn ang="0">
                  <a:pos x="6741" y="0"/>
                </a:cxn>
                <a:cxn ang="0">
                  <a:pos x="7209" y="259"/>
                </a:cxn>
              </a:cxnLst>
              <a:rect l="0" t="0" r="r" b="b"/>
              <a:pathLst>
                <a:path w="7209" h="259">
                  <a:moveTo>
                    <a:pt x="7209" y="259"/>
                  </a:moveTo>
                  <a:lnTo>
                    <a:pt x="470" y="259"/>
                  </a:lnTo>
                  <a:lnTo>
                    <a:pt x="0" y="0"/>
                  </a:lnTo>
                  <a:lnTo>
                    <a:pt x="6741" y="0"/>
                  </a:lnTo>
                  <a:lnTo>
                    <a:pt x="7209" y="259"/>
                  </a:lnTo>
                  <a:close/>
                </a:path>
              </a:pathLst>
            </a:custGeom>
            <a:solidFill>
              <a:schemeClr val="tx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400">
                <a:solidFill>
                  <a:srgbClr val="000000"/>
                </a:solidFill>
              </a:endParaRPr>
            </a:p>
          </p:txBody>
        </p:sp>
        <p:sp>
          <p:nvSpPr>
            <p:cNvPr id="116" name="Freeform 42"/>
            <p:cNvSpPr>
              <a:spLocks/>
            </p:cNvSpPr>
            <p:nvPr/>
          </p:nvSpPr>
          <p:spPr bwMode="auto">
            <a:xfrm rot="10800000" flipH="1">
              <a:off x="1219200" y="1143000"/>
              <a:ext cx="422218" cy="551543"/>
            </a:xfrm>
            <a:custGeom>
              <a:avLst/>
              <a:gdLst/>
              <a:ahLst/>
              <a:cxnLst>
                <a:cxn ang="0">
                  <a:pos x="0" y="153"/>
                </a:cxn>
                <a:cxn ang="0">
                  <a:pos x="470" y="412"/>
                </a:cxn>
                <a:cxn ang="0">
                  <a:pos x="470" y="261"/>
                </a:cxn>
                <a:cxn ang="0">
                  <a:pos x="0" y="0"/>
                </a:cxn>
                <a:cxn ang="0">
                  <a:pos x="0" y="153"/>
                </a:cxn>
              </a:cxnLst>
              <a:rect l="0" t="0" r="r" b="b"/>
              <a:pathLst>
                <a:path w="470" h="412">
                  <a:moveTo>
                    <a:pt x="0" y="153"/>
                  </a:moveTo>
                  <a:lnTo>
                    <a:pt x="470" y="412"/>
                  </a:lnTo>
                  <a:lnTo>
                    <a:pt x="470" y="261"/>
                  </a:lnTo>
                  <a:lnTo>
                    <a:pt x="0" y="0"/>
                  </a:lnTo>
                  <a:lnTo>
                    <a:pt x="0" y="153"/>
                  </a:lnTo>
                  <a:close/>
                </a:path>
              </a:pathLst>
            </a:custGeom>
            <a:gradFill flip="none" rotWithShape="1">
              <a:gsLst>
                <a:gs pos="59000">
                  <a:srgbClr val="777777"/>
                </a:gs>
                <a:gs pos="100000">
                  <a:srgbClr val="4D4D4D"/>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400">
                <a:solidFill>
                  <a:srgbClr val="000000"/>
                </a:solidFill>
              </a:endParaRPr>
            </a:p>
          </p:txBody>
        </p:sp>
        <p:sp>
          <p:nvSpPr>
            <p:cNvPr id="117" name="Rectangle 43"/>
            <p:cNvSpPr>
              <a:spLocks noChangeArrowheads="1"/>
            </p:cNvSpPr>
            <p:nvPr/>
          </p:nvSpPr>
          <p:spPr bwMode="auto">
            <a:xfrm rot="10800000" flipH="1">
              <a:off x="1641417" y="1143000"/>
              <a:ext cx="6054782" cy="201783"/>
            </a:xfrm>
            <a:prstGeom prst="rect">
              <a:avLst/>
            </a:prstGeom>
            <a:gradFill flip="none" rotWithShape="1">
              <a:gsLst>
                <a:gs pos="0">
                  <a:srgbClr val="777777"/>
                </a:gs>
                <a:gs pos="59000">
                  <a:srgbClr val="FFFFFF"/>
                </a:gs>
                <a:gs pos="100000">
                  <a:srgbClr val="CFCFCF"/>
                </a:gs>
              </a:gsLst>
              <a:lin ang="1080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400">
                <a:solidFill>
                  <a:srgbClr val="000000"/>
                </a:solidFill>
              </a:endParaRPr>
            </a:p>
          </p:txBody>
        </p:sp>
      </p:grpSp>
      <p:sp>
        <p:nvSpPr>
          <p:cNvPr id="118" name="Oval 117"/>
          <p:cNvSpPr/>
          <p:nvPr/>
        </p:nvSpPr>
        <p:spPr>
          <a:xfrm>
            <a:off x="5383009" y="3365084"/>
            <a:ext cx="637444" cy="167583"/>
          </a:xfrm>
          <a:prstGeom prst="ellipse">
            <a:avLst/>
          </a:prstGeom>
          <a:solidFill>
            <a:srgbClr val="000000">
              <a:alpha val="20000"/>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FFFFFF"/>
              </a:solidFill>
            </a:endParaRPr>
          </a:p>
        </p:txBody>
      </p:sp>
      <p:sp>
        <p:nvSpPr>
          <p:cNvPr id="119" name="Freeform 5"/>
          <p:cNvSpPr>
            <a:spLocks/>
          </p:cNvSpPr>
          <p:nvPr/>
        </p:nvSpPr>
        <p:spPr bwMode="auto">
          <a:xfrm>
            <a:off x="5363088" y="2692341"/>
            <a:ext cx="693220" cy="694274"/>
          </a:xfrm>
          <a:custGeom>
            <a:avLst/>
            <a:gdLst/>
            <a:ahLst/>
            <a:cxnLst>
              <a:cxn ang="0">
                <a:pos x="4314" y="2327"/>
              </a:cxn>
              <a:cxn ang="0">
                <a:pos x="4277" y="2595"/>
              </a:cxn>
              <a:cxn ang="0">
                <a:pos x="4208" y="2854"/>
              </a:cxn>
              <a:cxn ang="0">
                <a:pos x="4107" y="3096"/>
              </a:cxn>
              <a:cxn ang="0">
                <a:pos x="3980" y="3324"/>
              </a:cxn>
              <a:cxn ang="0">
                <a:pos x="3827" y="3534"/>
              </a:cxn>
              <a:cxn ang="0">
                <a:pos x="3651" y="3724"/>
              </a:cxn>
              <a:cxn ang="0">
                <a:pos x="3453" y="3891"/>
              </a:cxn>
              <a:cxn ang="0">
                <a:pos x="3236" y="4034"/>
              </a:cxn>
              <a:cxn ang="0">
                <a:pos x="3002" y="4151"/>
              </a:cxn>
              <a:cxn ang="0">
                <a:pos x="2752" y="4239"/>
              </a:cxn>
              <a:cxn ang="0">
                <a:pos x="2490" y="4296"/>
              </a:cxn>
              <a:cxn ang="0">
                <a:pos x="2216" y="4320"/>
              </a:cxn>
              <a:cxn ang="0">
                <a:pos x="1994" y="4314"/>
              </a:cxn>
              <a:cxn ang="0">
                <a:pos x="1725" y="4277"/>
              </a:cxn>
              <a:cxn ang="0">
                <a:pos x="1468" y="4208"/>
              </a:cxn>
              <a:cxn ang="0">
                <a:pos x="1224" y="4107"/>
              </a:cxn>
              <a:cxn ang="0">
                <a:pos x="996" y="3980"/>
              </a:cxn>
              <a:cxn ang="0">
                <a:pos x="787" y="3827"/>
              </a:cxn>
              <a:cxn ang="0">
                <a:pos x="596" y="3651"/>
              </a:cxn>
              <a:cxn ang="0">
                <a:pos x="429" y="3453"/>
              </a:cxn>
              <a:cxn ang="0">
                <a:pos x="287" y="3236"/>
              </a:cxn>
              <a:cxn ang="0">
                <a:pos x="170" y="3002"/>
              </a:cxn>
              <a:cxn ang="0">
                <a:pos x="83" y="2752"/>
              </a:cxn>
              <a:cxn ang="0">
                <a:pos x="25" y="2490"/>
              </a:cxn>
              <a:cxn ang="0">
                <a:pos x="1" y="2216"/>
              </a:cxn>
              <a:cxn ang="0">
                <a:pos x="6" y="1994"/>
              </a:cxn>
              <a:cxn ang="0">
                <a:pos x="44" y="1725"/>
              </a:cxn>
              <a:cxn ang="0">
                <a:pos x="114" y="1468"/>
              </a:cxn>
              <a:cxn ang="0">
                <a:pos x="213" y="1224"/>
              </a:cxn>
              <a:cxn ang="0">
                <a:pos x="340" y="996"/>
              </a:cxn>
              <a:cxn ang="0">
                <a:pos x="494" y="786"/>
              </a:cxn>
              <a:cxn ang="0">
                <a:pos x="670" y="596"/>
              </a:cxn>
              <a:cxn ang="0">
                <a:pos x="868" y="429"/>
              </a:cxn>
              <a:cxn ang="0">
                <a:pos x="1086" y="287"/>
              </a:cxn>
              <a:cxn ang="0">
                <a:pos x="1320" y="170"/>
              </a:cxn>
              <a:cxn ang="0">
                <a:pos x="1570" y="81"/>
              </a:cxn>
              <a:cxn ang="0">
                <a:pos x="1832" y="25"/>
              </a:cxn>
              <a:cxn ang="0">
                <a:pos x="2105" y="1"/>
              </a:cxn>
              <a:cxn ang="0">
                <a:pos x="2327" y="6"/>
              </a:cxn>
              <a:cxn ang="0">
                <a:pos x="2596" y="44"/>
              </a:cxn>
              <a:cxn ang="0">
                <a:pos x="2854" y="114"/>
              </a:cxn>
              <a:cxn ang="0">
                <a:pos x="3096" y="213"/>
              </a:cxn>
              <a:cxn ang="0">
                <a:pos x="3324" y="340"/>
              </a:cxn>
              <a:cxn ang="0">
                <a:pos x="3534" y="493"/>
              </a:cxn>
              <a:cxn ang="0">
                <a:pos x="3724" y="670"/>
              </a:cxn>
              <a:cxn ang="0">
                <a:pos x="3891" y="868"/>
              </a:cxn>
              <a:cxn ang="0">
                <a:pos x="4034" y="1084"/>
              </a:cxn>
              <a:cxn ang="0">
                <a:pos x="4151" y="1320"/>
              </a:cxn>
              <a:cxn ang="0">
                <a:pos x="4239" y="1568"/>
              </a:cxn>
              <a:cxn ang="0">
                <a:pos x="4296" y="1832"/>
              </a:cxn>
              <a:cxn ang="0">
                <a:pos x="4320" y="2105"/>
              </a:cxn>
            </a:cxnLst>
            <a:rect l="0" t="0" r="r" b="b"/>
            <a:pathLst>
              <a:path w="4320" h="4320">
                <a:moveTo>
                  <a:pt x="4320" y="2160"/>
                </a:moveTo>
                <a:lnTo>
                  <a:pt x="4320" y="2160"/>
                </a:lnTo>
                <a:lnTo>
                  <a:pt x="4320" y="2216"/>
                </a:lnTo>
                <a:lnTo>
                  <a:pt x="4319" y="2271"/>
                </a:lnTo>
                <a:lnTo>
                  <a:pt x="4314" y="2327"/>
                </a:lnTo>
                <a:lnTo>
                  <a:pt x="4310" y="2380"/>
                </a:lnTo>
                <a:lnTo>
                  <a:pt x="4304" y="2435"/>
                </a:lnTo>
                <a:lnTo>
                  <a:pt x="4296" y="2490"/>
                </a:lnTo>
                <a:lnTo>
                  <a:pt x="4287" y="2543"/>
                </a:lnTo>
                <a:lnTo>
                  <a:pt x="4277" y="2595"/>
                </a:lnTo>
                <a:lnTo>
                  <a:pt x="4265" y="2648"/>
                </a:lnTo>
                <a:lnTo>
                  <a:pt x="4252" y="2700"/>
                </a:lnTo>
                <a:lnTo>
                  <a:pt x="4239" y="2752"/>
                </a:lnTo>
                <a:lnTo>
                  <a:pt x="4224" y="2802"/>
                </a:lnTo>
                <a:lnTo>
                  <a:pt x="4208" y="2854"/>
                </a:lnTo>
                <a:lnTo>
                  <a:pt x="4190" y="2903"/>
                </a:lnTo>
                <a:lnTo>
                  <a:pt x="4171" y="2953"/>
                </a:lnTo>
                <a:lnTo>
                  <a:pt x="4151" y="3002"/>
                </a:lnTo>
                <a:lnTo>
                  <a:pt x="4129" y="3049"/>
                </a:lnTo>
                <a:lnTo>
                  <a:pt x="4107" y="3096"/>
                </a:lnTo>
                <a:lnTo>
                  <a:pt x="4085" y="3144"/>
                </a:lnTo>
                <a:lnTo>
                  <a:pt x="4060" y="3190"/>
                </a:lnTo>
                <a:lnTo>
                  <a:pt x="4034" y="3236"/>
                </a:lnTo>
                <a:lnTo>
                  <a:pt x="4008" y="3280"/>
                </a:lnTo>
                <a:lnTo>
                  <a:pt x="3980" y="3324"/>
                </a:lnTo>
                <a:lnTo>
                  <a:pt x="3952" y="3369"/>
                </a:lnTo>
                <a:lnTo>
                  <a:pt x="3922" y="3410"/>
                </a:lnTo>
                <a:lnTo>
                  <a:pt x="3891" y="3453"/>
                </a:lnTo>
                <a:lnTo>
                  <a:pt x="3860" y="3494"/>
                </a:lnTo>
                <a:lnTo>
                  <a:pt x="3827" y="3534"/>
                </a:lnTo>
                <a:lnTo>
                  <a:pt x="3793" y="3574"/>
                </a:lnTo>
                <a:lnTo>
                  <a:pt x="3759" y="3613"/>
                </a:lnTo>
                <a:lnTo>
                  <a:pt x="3724" y="3651"/>
                </a:lnTo>
                <a:lnTo>
                  <a:pt x="3688" y="3688"/>
                </a:lnTo>
                <a:lnTo>
                  <a:pt x="3651" y="3724"/>
                </a:lnTo>
                <a:lnTo>
                  <a:pt x="3613" y="3759"/>
                </a:lnTo>
                <a:lnTo>
                  <a:pt x="3574" y="3793"/>
                </a:lnTo>
                <a:lnTo>
                  <a:pt x="3534" y="3827"/>
                </a:lnTo>
                <a:lnTo>
                  <a:pt x="3494" y="3860"/>
                </a:lnTo>
                <a:lnTo>
                  <a:pt x="3453" y="3891"/>
                </a:lnTo>
                <a:lnTo>
                  <a:pt x="3412" y="3922"/>
                </a:lnTo>
                <a:lnTo>
                  <a:pt x="3369" y="3952"/>
                </a:lnTo>
                <a:lnTo>
                  <a:pt x="3324" y="3980"/>
                </a:lnTo>
                <a:lnTo>
                  <a:pt x="3280" y="4008"/>
                </a:lnTo>
                <a:lnTo>
                  <a:pt x="3236" y="4034"/>
                </a:lnTo>
                <a:lnTo>
                  <a:pt x="3190" y="4060"/>
                </a:lnTo>
                <a:lnTo>
                  <a:pt x="3144" y="4085"/>
                </a:lnTo>
                <a:lnTo>
                  <a:pt x="3096" y="4107"/>
                </a:lnTo>
                <a:lnTo>
                  <a:pt x="3049" y="4129"/>
                </a:lnTo>
                <a:lnTo>
                  <a:pt x="3002" y="4151"/>
                </a:lnTo>
                <a:lnTo>
                  <a:pt x="2953" y="4171"/>
                </a:lnTo>
                <a:lnTo>
                  <a:pt x="2903" y="4190"/>
                </a:lnTo>
                <a:lnTo>
                  <a:pt x="2854" y="4208"/>
                </a:lnTo>
                <a:lnTo>
                  <a:pt x="2804" y="4224"/>
                </a:lnTo>
                <a:lnTo>
                  <a:pt x="2752" y="4239"/>
                </a:lnTo>
                <a:lnTo>
                  <a:pt x="2700" y="4252"/>
                </a:lnTo>
                <a:lnTo>
                  <a:pt x="2648" y="4265"/>
                </a:lnTo>
                <a:lnTo>
                  <a:pt x="2596" y="4277"/>
                </a:lnTo>
                <a:lnTo>
                  <a:pt x="2543" y="4287"/>
                </a:lnTo>
                <a:lnTo>
                  <a:pt x="2490" y="4296"/>
                </a:lnTo>
                <a:lnTo>
                  <a:pt x="2435" y="4304"/>
                </a:lnTo>
                <a:lnTo>
                  <a:pt x="2382" y="4310"/>
                </a:lnTo>
                <a:lnTo>
                  <a:pt x="2327" y="4314"/>
                </a:lnTo>
                <a:lnTo>
                  <a:pt x="2271" y="4317"/>
                </a:lnTo>
                <a:lnTo>
                  <a:pt x="2216" y="4320"/>
                </a:lnTo>
                <a:lnTo>
                  <a:pt x="2160" y="4320"/>
                </a:lnTo>
                <a:lnTo>
                  <a:pt x="2160" y="4320"/>
                </a:lnTo>
                <a:lnTo>
                  <a:pt x="2105" y="4320"/>
                </a:lnTo>
                <a:lnTo>
                  <a:pt x="2049" y="4317"/>
                </a:lnTo>
                <a:lnTo>
                  <a:pt x="1994" y="4314"/>
                </a:lnTo>
                <a:lnTo>
                  <a:pt x="1940" y="4310"/>
                </a:lnTo>
                <a:lnTo>
                  <a:pt x="1885" y="4304"/>
                </a:lnTo>
                <a:lnTo>
                  <a:pt x="1832" y="4296"/>
                </a:lnTo>
                <a:lnTo>
                  <a:pt x="1778" y="4287"/>
                </a:lnTo>
                <a:lnTo>
                  <a:pt x="1725" y="4277"/>
                </a:lnTo>
                <a:lnTo>
                  <a:pt x="1673" y="4265"/>
                </a:lnTo>
                <a:lnTo>
                  <a:pt x="1620" y="4252"/>
                </a:lnTo>
                <a:lnTo>
                  <a:pt x="1570" y="4239"/>
                </a:lnTo>
                <a:lnTo>
                  <a:pt x="1518" y="4224"/>
                </a:lnTo>
                <a:lnTo>
                  <a:pt x="1468" y="4208"/>
                </a:lnTo>
                <a:lnTo>
                  <a:pt x="1417" y="4190"/>
                </a:lnTo>
                <a:lnTo>
                  <a:pt x="1368" y="4171"/>
                </a:lnTo>
                <a:lnTo>
                  <a:pt x="1320" y="4151"/>
                </a:lnTo>
                <a:lnTo>
                  <a:pt x="1271" y="4129"/>
                </a:lnTo>
                <a:lnTo>
                  <a:pt x="1224" y="4107"/>
                </a:lnTo>
                <a:lnTo>
                  <a:pt x="1178" y="4085"/>
                </a:lnTo>
                <a:lnTo>
                  <a:pt x="1130" y="4060"/>
                </a:lnTo>
                <a:lnTo>
                  <a:pt x="1086" y="4034"/>
                </a:lnTo>
                <a:lnTo>
                  <a:pt x="1040" y="4008"/>
                </a:lnTo>
                <a:lnTo>
                  <a:pt x="996" y="3980"/>
                </a:lnTo>
                <a:lnTo>
                  <a:pt x="953" y="3952"/>
                </a:lnTo>
                <a:lnTo>
                  <a:pt x="910" y="3922"/>
                </a:lnTo>
                <a:lnTo>
                  <a:pt x="868" y="3891"/>
                </a:lnTo>
                <a:lnTo>
                  <a:pt x="827" y="3860"/>
                </a:lnTo>
                <a:lnTo>
                  <a:pt x="787" y="3827"/>
                </a:lnTo>
                <a:lnTo>
                  <a:pt x="747" y="3793"/>
                </a:lnTo>
                <a:lnTo>
                  <a:pt x="709" y="3759"/>
                </a:lnTo>
                <a:lnTo>
                  <a:pt x="670" y="3724"/>
                </a:lnTo>
                <a:lnTo>
                  <a:pt x="633" y="3688"/>
                </a:lnTo>
                <a:lnTo>
                  <a:pt x="596" y="3651"/>
                </a:lnTo>
                <a:lnTo>
                  <a:pt x="561" y="3613"/>
                </a:lnTo>
                <a:lnTo>
                  <a:pt x="527" y="3574"/>
                </a:lnTo>
                <a:lnTo>
                  <a:pt x="494" y="3534"/>
                </a:lnTo>
                <a:lnTo>
                  <a:pt x="462" y="3494"/>
                </a:lnTo>
                <a:lnTo>
                  <a:pt x="429" y="3453"/>
                </a:lnTo>
                <a:lnTo>
                  <a:pt x="399" y="3410"/>
                </a:lnTo>
                <a:lnTo>
                  <a:pt x="370" y="3369"/>
                </a:lnTo>
                <a:lnTo>
                  <a:pt x="340" y="3324"/>
                </a:lnTo>
                <a:lnTo>
                  <a:pt x="314" y="3280"/>
                </a:lnTo>
                <a:lnTo>
                  <a:pt x="287" y="3236"/>
                </a:lnTo>
                <a:lnTo>
                  <a:pt x="260" y="3190"/>
                </a:lnTo>
                <a:lnTo>
                  <a:pt x="237" y="3144"/>
                </a:lnTo>
                <a:lnTo>
                  <a:pt x="213" y="3096"/>
                </a:lnTo>
                <a:lnTo>
                  <a:pt x="191" y="3049"/>
                </a:lnTo>
                <a:lnTo>
                  <a:pt x="170" y="3002"/>
                </a:lnTo>
                <a:lnTo>
                  <a:pt x="149" y="2953"/>
                </a:lnTo>
                <a:lnTo>
                  <a:pt x="132" y="2903"/>
                </a:lnTo>
                <a:lnTo>
                  <a:pt x="114" y="2854"/>
                </a:lnTo>
                <a:lnTo>
                  <a:pt x="98" y="2802"/>
                </a:lnTo>
                <a:lnTo>
                  <a:pt x="83" y="2752"/>
                </a:lnTo>
                <a:lnTo>
                  <a:pt x="68" y="2700"/>
                </a:lnTo>
                <a:lnTo>
                  <a:pt x="56" y="2648"/>
                </a:lnTo>
                <a:lnTo>
                  <a:pt x="44" y="2595"/>
                </a:lnTo>
                <a:lnTo>
                  <a:pt x="34" y="2543"/>
                </a:lnTo>
                <a:lnTo>
                  <a:pt x="25" y="2490"/>
                </a:lnTo>
                <a:lnTo>
                  <a:pt x="18" y="2435"/>
                </a:lnTo>
                <a:lnTo>
                  <a:pt x="12" y="2380"/>
                </a:lnTo>
                <a:lnTo>
                  <a:pt x="6" y="2327"/>
                </a:lnTo>
                <a:lnTo>
                  <a:pt x="3" y="2271"/>
                </a:lnTo>
                <a:lnTo>
                  <a:pt x="1" y="2216"/>
                </a:lnTo>
                <a:lnTo>
                  <a:pt x="0" y="2160"/>
                </a:lnTo>
                <a:lnTo>
                  <a:pt x="0" y="2160"/>
                </a:lnTo>
                <a:lnTo>
                  <a:pt x="1" y="2105"/>
                </a:lnTo>
                <a:lnTo>
                  <a:pt x="3" y="2049"/>
                </a:lnTo>
                <a:lnTo>
                  <a:pt x="6" y="1994"/>
                </a:lnTo>
                <a:lnTo>
                  <a:pt x="12" y="1940"/>
                </a:lnTo>
                <a:lnTo>
                  <a:pt x="18" y="1885"/>
                </a:lnTo>
                <a:lnTo>
                  <a:pt x="25" y="1832"/>
                </a:lnTo>
                <a:lnTo>
                  <a:pt x="34" y="1778"/>
                </a:lnTo>
                <a:lnTo>
                  <a:pt x="44" y="1725"/>
                </a:lnTo>
                <a:lnTo>
                  <a:pt x="56" y="1672"/>
                </a:lnTo>
                <a:lnTo>
                  <a:pt x="68" y="1620"/>
                </a:lnTo>
                <a:lnTo>
                  <a:pt x="83" y="1568"/>
                </a:lnTo>
                <a:lnTo>
                  <a:pt x="98" y="1518"/>
                </a:lnTo>
                <a:lnTo>
                  <a:pt x="114" y="1468"/>
                </a:lnTo>
                <a:lnTo>
                  <a:pt x="132" y="1417"/>
                </a:lnTo>
                <a:lnTo>
                  <a:pt x="149" y="1368"/>
                </a:lnTo>
                <a:lnTo>
                  <a:pt x="170" y="1320"/>
                </a:lnTo>
                <a:lnTo>
                  <a:pt x="191" y="1271"/>
                </a:lnTo>
                <a:lnTo>
                  <a:pt x="213" y="1224"/>
                </a:lnTo>
                <a:lnTo>
                  <a:pt x="237" y="1176"/>
                </a:lnTo>
                <a:lnTo>
                  <a:pt x="260" y="1130"/>
                </a:lnTo>
                <a:lnTo>
                  <a:pt x="287" y="1084"/>
                </a:lnTo>
                <a:lnTo>
                  <a:pt x="314" y="1040"/>
                </a:lnTo>
                <a:lnTo>
                  <a:pt x="340" y="996"/>
                </a:lnTo>
                <a:lnTo>
                  <a:pt x="370" y="953"/>
                </a:lnTo>
                <a:lnTo>
                  <a:pt x="399" y="910"/>
                </a:lnTo>
                <a:lnTo>
                  <a:pt x="429" y="868"/>
                </a:lnTo>
                <a:lnTo>
                  <a:pt x="462" y="827"/>
                </a:lnTo>
                <a:lnTo>
                  <a:pt x="494" y="786"/>
                </a:lnTo>
                <a:lnTo>
                  <a:pt x="527" y="747"/>
                </a:lnTo>
                <a:lnTo>
                  <a:pt x="561" y="707"/>
                </a:lnTo>
                <a:lnTo>
                  <a:pt x="596" y="670"/>
                </a:lnTo>
                <a:lnTo>
                  <a:pt x="633" y="633"/>
                </a:lnTo>
                <a:lnTo>
                  <a:pt x="670" y="596"/>
                </a:lnTo>
                <a:lnTo>
                  <a:pt x="709" y="561"/>
                </a:lnTo>
                <a:lnTo>
                  <a:pt x="747" y="527"/>
                </a:lnTo>
                <a:lnTo>
                  <a:pt x="787" y="493"/>
                </a:lnTo>
                <a:lnTo>
                  <a:pt x="827" y="460"/>
                </a:lnTo>
                <a:lnTo>
                  <a:pt x="868" y="429"/>
                </a:lnTo>
                <a:lnTo>
                  <a:pt x="910" y="398"/>
                </a:lnTo>
                <a:lnTo>
                  <a:pt x="953" y="368"/>
                </a:lnTo>
                <a:lnTo>
                  <a:pt x="996" y="340"/>
                </a:lnTo>
                <a:lnTo>
                  <a:pt x="1040" y="312"/>
                </a:lnTo>
                <a:lnTo>
                  <a:pt x="1086" y="287"/>
                </a:lnTo>
                <a:lnTo>
                  <a:pt x="1130" y="260"/>
                </a:lnTo>
                <a:lnTo>
                  <a:pt x="1178" y="237"/>
                </a:lnTo>
                <a:lnTo>
                  <a:pt x="1224" y="213"/>
                </a:lnTo>
                <a:lnTo>
                  <a:pt x="1271" y="191"/>
                </a:lnTo>
                <a:lnTo>
                  <a:pt x="1320" y="170"/>
                </a:lnTo>
                <a:lnTo>
                  <a:pt x="1368" y="149"/>
                </a:lnTo>
                <a:lnTo>
                  <a:pt x="1417" y="132"/>
                </a:lnTo>
                <a:lnTo>
                  <a:pt x="1468" y="114"/>
                </a:lnTo>
                <a:lnTo>
                  <a:pt x="1518" y="98"/>
                </a:lnTo>
                <a:lnTo>
                  <a:pt x="1570" y="81"/>
                </a:lnTo>
                <a:lnTo>
                  <a:pt x="1620" y="68"/>
                </a:lnTo>
                <a:lnTo>
                  <a:pt x="1673" y="55"/>
                </a:lnTo>
                <a:lnTo>
                  <a:pt x="1725" y="44"/>
                </a:lnTo>
                <a:lnTo>
                  <a:pt x="1778" y="34"/>
                </a:lnTo>
                <a:lnTo>
                  <a:pt x="1832" y="25"/>
                </a:lnTo>
                <a:lnTo>
                  <a:pt x="1885" y="18"/>
                </a:lnTo>
                <a:lnTo>
                  <a:pt x="1940" y="12"/>
                </a:lnTo>
                <a:lnTo>
                  <a:pt x="1994" y="6"/>
                </a:lnTo>
                <a:lnTo>
                  <a:pt x="2049" y="3"/>
                </a:lnTo>
                <a:lnTo>
                  <a:pt x="2105" y="1"/>
                </a:lnTo>
                <a:lnTo>
                  <a:pt x="2160" y="0"/>
                </a:lnTo>
                <a:lnTo>
                  <a:pt x="2160" y="0"/>
                </a:lnTo>
                <a:lnTo>
                  <a:pt x="2216" y="1"/>
                </a:lnTo>
                <a:lnTo>
                  <a:pt x="2271" y="3"/>
                </a:lnTo>
                <a:lnTo>
                  <a:pt x="2327" y="6"/>
                </a:lnTo>
                <a:lnTo>
                  <a:pt x="2382" y="12"/>
                </a:lnTo>
                <a:lnTo>
                  <a:pt x="2435" y="18"/>
                </a:lnTo>
                <a:lnTo>
                  <a:pt x="2490" y="25"/>
                </a:lnTo>
                <a:lnTo>
                  <a:pt x="2543" y="34"/>
                </a:lnTo>
                <a:lnTo>
                  <a:pt x="2596" y="44"/>
                </a:lnTo>
                <a:lnTo>
                  <a:pt x="2648" y="55"/>
                </a:lnTo>
                <a:lnTo>
                  <a:pt x="2700" y="68"/>
                </a:lnTo>
                <a:lnTo>
                  <a:pt x="2752" y="81"/>
                </a:lnTo>
                <a:lnTo>
                  <a:pt x="2804" y="98"/>
                </a:lnTo>
                <a:lnTo>
                  <a:pt x="2854" y="114"/>
                </a:lnTo>
                <a:lnTo>
                  <a:pt x="2903" y="132"/>
                </a:lnTo>
                <a:lnTo>
                  <a:pt x="2953" y="149"/>
                </a:lnTo>
                <a:lnTo>
                  <a:pt x="3002" y="170"/>
                </a:lnTo>
                <a:lnTo>
                  <a:pt x="3049" y="191"/>
                </a:lnTo>
                <a:lnTo>
                  <a:pt x="3096" y="213"/>
                </a:lnTo>
                <a:lnTo>
                  <a:pt x="3144" y="237"/>
                </a:lnTo>
                <a:lnTo>
                  <a:pt x="3190" y="260"/>
                </a:lnTo>
                <a:lnTo>
                  <a:pt x="3236" y="287"/>
                </a:lnTo>
                <a:lnTo>
                  <a:pt x="3280" y="312"/>
                </a:lnTo>
                <a:lnTo>
                  <a:pt x="3324" y="340"/>
                </a:lnTo>
                <a:lnTo>
                  <a:pt x="3369" y="368"/>
                </a:lnTo>
                <a:lnTo>
                  <a:pt x="3412" y="398"/>
                </a:lnTo>
                <a:lnTo>
                  <a:pt x="3453" y="429"/>
                </a:lnTo>
                <a:lnTo>
                  <a:pt x="3494" y="460"/>
                </a:lnTo>
                <a:lnTo>
                  <a:pt x="3534" y="493"/>
                </a:lnTo>
                <a:lnTo>
                  <a:pt x="3574" y="527"/>
                </a:lnTo>
                <a:lnTo>
                  <a:pt x="3613" y="561"/>
                </a:lnTo>
                <a:lnTo>
                  <a:pt x="3651" y="596"/>
                </a:lnTo>
                <a:lnTo>
                  <a:pt x="3688" y="633"/>
                </a:lnTo>
                <a:lnTo>
                  <a:pt x="3724" y="670"/>
                </a:lnTo>
                <a:lnTo>
                  <a:pt x="3759" y="707"/>
                </a:lnTo>
                <a:lnTo>
                  <a:pt x="3793" y="747"/>
                </a:lnTo>
                <a:lnTo>
                  <a:pt x="3827" y="786"/>
                </a:lnTo>
                <a:lnTo>
                  <a:pt x="3860" y="827"/>
                </a:lnTo>
                <a:lnTo>
                  <a:pt x="3891" y="868"/>
                </a:lnTo>
                <a:lnTo>
                  <a:pt x="3922" y="910"/>
                </a:lnTo>
                <a:lnTo>
                  <a:pt x="3952" y="953"/>
                </a:lnTo>
                <a:lnTo>
                  <a:pt x="3980" y="996"/>
                </a:lnTo>
                <a:lnTo>
                  <a:pt x="4008" y="1040"/>
                </a:lnTo>
                <a:lnTo>
                  <a:pt x="4034" y="1084"/>
                </a:lnTo>
                <a:lnTo>
                  <a:pt x="4060" y="1130"/>
                </a:lnTo>
                <a:lnTo>
                  <a:pt x="4085" y="1176"/>
                </a:lnTo>
                <a:lnTo>
                  <a:pt x="4107" y="1224"/>
                </a:lnTo>
                <a:lnTo>
                  <a:pt x="4129" y="1271"/>
                </a:lnTo>
                <a:lnTo>
                  <a:pt x="4151" y="1320"/>
                </a:lnTo>
                <a:lnTo>
                  <a:pt x="4171" y="1368"/>
                </a:lnTo>
                <a:lnTo>
                  <a:pt x="4190" y="1417"/>
                </a:lnTo>
                <a:lnTo>
                  <a:pt x="4208" y="1468"/>
                </a:lnTo>
                <a:lnTo>
                  <a:pt x="4224" y="1518"/>
                </a:lnTo>
                <a:lnTo>
                  <a:pt x="4239" y="1568"/>
                </a:lnTo>
                <a:lnTo>
                  <a:pt x="4252" y="1620"/>
                </a:lnTo>
                <a:lnTo>
                  <a:pt x="4265" y="1672"/>
                </a:lnTo>
                <a:lnTo>
                  <a:pt x="4277" y="1725"/>
                </a:lnTo>
                <a:lnTo>
                  <a:pt x="4287" y="1778"/>
                </a:lnTo>
                <a:lnTo>
                  <a:pt x="4296" y="1832"/>
                </a:lnTo>
                <a:lnTo>
                  <a:pt x="4304" y="1885"/>
                </a:lnTo>
                <a:lnTo>
                  <a:pt x="4310" y="1940"/>
                </a:lnTo>
                <a:lnTo>
                  <a:pt x="4314" y="1994"/>
                </a:lnTo>
                <a:lnTo>
                  <a:pt x="4319" y="2049"/>
                </a:lnTo>
                <a:lnTo>
                  <a:pt x="4320" y="2105"/>
                </a:lnTo>
                <a:lnTo>
                  <a:pt x="4320" y="2160"/>
                </a:lnTo>
                <a:lnTo>
                  <a:pt x="4320" y="2160"/>
                </a:lnTo>
                <a:close/>
              </a:path>
            </a:pathLst>
          </a:custGeom>
          <a:gradFill flip="none" rotWithShape="1">
            <a:gsLst>
              <a:gs pos="85000">
                <a:srgbClr val="1F497D"/>
              </a:gs>
              <a:gs pos="47000">
                <a:srgbClr val="FFFFFF"/>
              </a:gs>
            </a:gsLst>
            <a:path path="circle">
              <a:fillToRect l="50000" t="50000" r="50000" b="50000"/>
            </a:path>
            <a:tileRect/>
          </a:gradFill>
          <a:ln w="9525">
            <a:noFill/>
            <a:miter lim="800000"/>
            <a:headEnd/>
            <a:tailEnd/>
          </a:ln>
        </p:spPr>
        <p:txBody>
          <a:bodyPr lIns="18288" tIns="18288" rIns="18288" bIns="18288" anchor="ctr" anchorCtr="1"/>
          <a:lstStyle/>
          <a:p>
            <a:pPr algn="ctr">
              <a:lnSpc>
                <a:spcPct val="85000"/>
              </a:lnSpc>
              <a:spcBef>
                <a:spcPct val="20000"/>
              </a:spcBef>
            </a:pPr>
            <a:endParaRPr lang="en-US" sz="1400" b="1">
              <a:solidFill>
                <a:srgbClr val="FFFFFF"/>
              </a:solidFill>
              <a:latin typeface="Arial Narrow" pitchFamily="112" charset="0"/>
            </a:endParaRPr>
          </a:p>
        </p:txBody>
      </p:sp>
      <p:grpSp>
        <p:nvGrpSpPr>
          <p:cNvPr id="120" name="Group 33"/>
          <p:cNvGrpSpPr/>
          <p:nvPr/>
        </p:nvGrpSpPr>
        <p:grpSpPr>
          <a:xfrm>
            <a:off x="5493870" y="2692341"/>
            <a:ext cx="562439" cy="694274"/>
            <a:chOff x="3195991" y="1051454"/>
            <a:chExt cx="3585809" cy="4419600"/>
          </a:xfrm>
        </p:grpSpPr>
        <p:sp>
          <p:nvSpPr>
            <p:cNvPr id="121" name="Freeform 6"/>
            <p:cNvSpPr>
              <a:spLocks/>
            </p:cNvSpPr>
            <p:nvPr/>
          </p:nvSpPr>
          <p:spPr bwMode="auto">
            <a:xfrm>
              <a:off x="3195991" y="1051454"/>
              <a:ext cx="1376010" cy="4419600"/>
            </a:xfrm>
            <a:custGeom>
              <a:avLst/>
              <a:gdLst/>
              <a:ahLst/>
              <a:cxnLst>
                <a:cxn ang="0">
                  <a:pos x="1345" y="0"/>
                </a:cxn>
                <a:cxn ang="0">
                  <a:pos x="1275" y="3"/>
                </a:cxn>
                <a:cxn ang="0">
                  <a:pos x="1207" y="12"/>
                </a:cxn>
                <a:cxn ang="0">
                  <a:pos x="1141" y="25"/>
                </a:cxn>
                <a:cxn ang="0">
                  <a:pos x="1074" y="44"/>
                </a:cxn>
                <a:cxn ang="0">
                  <a:pos x="1009" y="68"/>
                </a:cxn>
                <a:cxn ang="0">
                  <a:pos x="946" y="98"/>
                </a:cxn>
                <a:cxn ang="0">
                  <a:pos x="882" y="132"/>
                </a:cxn>
                <a:cxn ang="0">
                  <a:pos x="821" y="170"/>
                </a:cxn>
                <a:cxn ang="0">
                  <a:pos x="762" y="213"/>
                </a:cxn>
                <a:cxn ang="0">
                  <a:pos x="704" y="260"/>
                </a:cxn>
                <a:cxn ang="0">
                  <a:pos x="648" y="312"/>
                </a:cxn>
                <a:cxn ang="0">
                  <a:pos x="593" y="368"/>
                </a:cxn>
                <a:cxn ang="0">
                  <a:pos x="540" y="429"/>
                </a:cxn>
                <a:cxn ang="0">
                  <a:pos x="490" y="494"/>
                </a:cxn>
                <a:cxn ang="0">
                  <a:pos x="441" y="561"/>
                </a:cxn>
                <a:cxn ang="0">
                  <a:pos x="394" y="633"/>
                </a:cxn>
                <a:cxn ang="0">
                  <a:pos x="349" y="707"/>
                </a:cxn>
                <a:cxn ang="0">
                  <a:pos x="306" y="786"/>
                </a:cxn>
                <a:cxn ang="0">
                  <a:pos x="229" y="953"/>
                </a:cxn>
                <a:cxn ang="0">
                  <a:pos x="161" y="1130"/>
                </a:cxn>
                <a:cxn ang="0">
                  <a:pos x="105" y="1320"/>
                </a:cxn>
                <a:cxn ang="0">
                  <a:pos x="59" y="1518"/>
                </a:cxn>
                <a:cxn ang="0">
                  <a:pos x="27" y="1725"/>
                </a:cxn>
                <a:cxn ang="0">
                  <a:pos x="6" y="1940"/>
                </a:cxn>
                <a:cxn ang="0">
                  <a:pos x="0" y="2160"/>
                </a:cxn>
                <a:cxn ang="0">
                  <a:pos x="2" y="2271"/>
                </a:cxn>
                <a:cxn ang="0">
                  <a:pos x="15" y="2490"/>
                </a:cxn>
                <a:cxn ang="0">
                  <a:pos x="42" y="2700"/>
                </a:cxn>
                <a:cxn ang="0">
                  <a:pos x="82" y="2903"/>
                </a:cxn>
                <a:cxn ang="0">
                  <a:pos x="132" y="3096"/>
                </a:cxn>
                <a:cxn ang="0">
                  <a:pos x="194" y="3280"/>
                </a:cxn>
                <a:cxn ang="0">
                  <a:pos x="266" y="3453"/>
                </a:cxn>
                <a:cxn ang="0">
                  <a:pos x="327" y="3574"/>
                </a:cxn>
                <a:cxn ang="0">
                  <a:pos x="372" y="3651"/>
                </a:cxn>
                <a:cxn ang="0">
                  <a:pos x="417" y="3724"/>
                </a:cxn>
                <a:cxn ang="0">
                  <a:pos x="465" y="3793"/>
                </a:cxn>
                <a:cxn ang="0">
                  <a:pos x="515" y="3860"/>
                </a:cxn>
                <a:cxn ang="0">
                  <a:pos x="567" y="3922"/>
                </a:cxn>
                <a:cxn ang="0">
                  <a:pos x="620" y="3980"/>
                </a:cxn>
                <a:cxn ang="0">
                  <a:pos x="675" y="4034"/>
                </a:cxn>
                <a:cxn ang="0">
                  <a:pos x="733" y="4085"/>
                </a:cxn>
                <a:cxn ang="0">
                  <a:pos x="792" y="4129"/>
                </a:cxn>
                <a:cxn ang="0">
                  <a:pos x="852" y="4171"/>
                </a:cxn>
                <a:cxn ang="0">
                  <a:pos x="913" y="4208"/>
                </a:cxn>
                <a:cxn ang="0">
                  <a:pos x="977" y="4239"/>
                </a:cxn>
                <a:cxn ang="0">
                  <a:pos x="1042" y="4265"/>
                </a:cxn>
                <a:cxn ang="0">
                  <a:pos x="1107" y="4287"/>
                </a:cxn>
                <a:cxn ang="0">
                  <a:pos x="1173" y="4304"/>
                </a:cxn>
                <a:cxn ang="0">
                  <a:pos x="1241" y="4314"/>
                </a:cxn>
                <a:cxn ang="0">
                  <a:pos x="1311" y="4320"/>
                </a:cxn>
                <a:cxn ang="0">
                  <a:pos x="1345" y="0"/>
                </a:cxn>
              </a:cxnLst>
              <a:rect l="0" t="0" r="r" b="b"/>
              <a:pathLst>
                <a:path w="1345" h="4320">
                  <a:moveTo>
                    <a:pt x="1345" y="0"/>
                  </a:moveTo>
                  <a:lnTo>
                    <a:pt x="1345" y="0"/>
                  </a:lnTo>
                  <a:lnTo>
                    <a:pt x="1311" y="1"/>
                  </a:lnTo>
                  <a:lnTo>
                    <a:pt x="1275" y="3"/>
                  </a:lnTo>
                  <a:lnTo>
                    <a:pt x="1241" y="6"/>
                  </a:lnTo>
                  <a:lnTo>
                    <a:pt x="1207" y="12"/>
                  </a:lnTo>
                  <a:lnTo>
                    <a:pt x="1173" y="18"/>
                  </a:lnTo>
                  <a:lnTo>
                    <a:pt x="1141" y="25"/>
                  </a:lnTo>
                  <a:lnTo>
                    <a:pt x="1107" y="34"/>
                  </a:lnTo>
                  <a:lnTo>
                    <a:pt x="1074" y="44"/>
                  </a:lnTo>
                  <a:lnTo>
                    <a:pt x="1042" y="55"/>
                  </a:lnTo>
                  <a:lnTo>
                    <a:pt x="1009" y="68"/>
                  </a:lnTo>
                  <a:lnTo>
                    <a:pt x="977" y="81"/>
                  </a:lnTo>
                  <a:lnTo>
                    <a:pt x="946" y="98"/>
                  </a:lnTo>
                  <a:lnTo>
                    <a:pt x="913" y="114"/>
                  </a:lnTo>
                  <a:lnTo>
                    <a:pt x="882" y="132"/>
                  </a:lnTo>
                  <a:lnTo>
                    <a:pt x="852" y="149"/>
                  </a:lnTo>
                  <a:lnTo>
                    <a:pt x="821" y="170"/>
                  </a:lnTo>
                  <a:lnTo>
                    <a:pt x="792" y="191"/>
                  </a:lnTo>
                  <a:lnTo>
                    <a:pt x="762" y="213"/>
                  </a:lnTo>
                  <a:lnTo>
                    <a:pt x="733" y="237"/>
                  </a:lnTo>
                  <a:lnTo>
                    <a:pt x="704" y="260"/>
                  </a:lnTo>
                  <a:lnTo>
                    <a:pt x="675" y="287"/>
                  </a:lnTo>
                  <a:lnTo>
                    <a:pt x="648" y="312"/>
                  </a:lnTo>
                  <a:lnTo>
                    <a:pt x="620" y="340"/>
                  </a:lnTo>
                  <a:lnTo>
                    <a:pt x="593" y="368"/>
                  </a:lnTo>
                  <a:lnTo>
                    <a:pt x="567" y="398"/>
                  </a:lnTo>
                  <a:lnTo>
                    <a:pt x="540" y="429"/>
                  </a:lnTo>
                  <a:lnTo>
                    <a:pt x="515" y="462"/>
                  </a:lnTo>
                  <a:lnTo>
                    <a:pt x="490" y="494"/>
                  </a:lnTo>
                  <a:lnTo>
                    <a:pt x="465" y="527"/>
                  </a:lnTo>
                  <a:lnTo>
                    <a:pt x="441" y="561"/>
                  </a:lnTo>
                  <a:lnTo>
                    <a:pt x="417" y="596"/>
                  </a:lnTo>
                  <a:lnTo>
                    <a:pt x="394" y="633"/>
                  </a:lnTo>
                  <a:lnTo>
                    <a:pt x="372" y="670"/>
                  </a:lnTo>
                  <a:lnTo>
                    <a:pt x="349" y="707"/>
                  </a:lnTo>
                  <a:lnTo>
                    <a:pt x="327" y="747"/>
                  </a:lnTo>
                  <a:lnTo>
                    <a:pt x="306" y="786"/>
                  </a:lnTo>
                  <a:lnTo>
                    <a:pt x="266" y="868"/>
                  </a:lnTo>
                  <a:lnTo>
                    <a:pt x="229" y="953"/>
                  </a:lnTo>
                  <a:lnTo>
                    <a:pt x="194" y="1040"/>
                  </a:lnTo>
                  <a:lnTo>
                    <a:pt x="161" y="1130"/>
                  </a:lnTo>
                  <a:lnTo>
                    <a:pt x="132" y="1224"/>
                  </a:lnTo>
                  <a:lnTo>
                    <a:pt x="105" y="1320"/>
                  </a:lnTo>
                  <a:lnTo>
                    <a:pt x="82" y="1417"/>
                  </a:lnTo>
                  <a:lnTo>
                    <a:pt x="59" y="1518"/>
                  </a:lnTo>
                  <a:lnTo>
                    <a:pt x="42" y="1620"/>
                  </a:lnTo>
                  <a:lnTo>
                    <a:pt x="27" y="1725"/>
                  </a:lnTo>
                  <a:lnTo>
                    <a:pt x="15" y="1832"/>
                  </a:lnTo>
                  <a:lnTo>
                    <a:pt x="6" y="1940"/>
                  </a:lnTo>
                  <a:lnTo>
                    <a:pt x="2" y="2049"/>
                  </a:lnTo>
                  <a:lnTo>
                    <a:pt x="0" y="2160"/>
                  </a:lnTo>
                  <a:lnTo>
                    <a:pt x="0" y="2160"/>
                  </a:lnTo>
                  <a:lnTo>
                    <a:pt x="2" y="2271"/>
                  </a:lnTo>
                  <a:lnTo>
                    <a:pt x="6" y="2380"/>
                  </a:lnTo>
                  <a:lnTo>
                    <a:pt x="15" y="2490"/>
                  </a:lnTo>
                  <a:lnTo>
                    <a:pt x="27" y="2595"/>
                  </a:lnTo>
                  <a:lnTo>
                    <a:pt x="42" y="2700"/>
                  </a:lnTo>
                  <a:lnTo>
                    <a:pt x="59" y="2802"/>
                  </a:lnTo>
                  <a:lnTo>
                    <a:pt x="82" y="2903"/>
                  </a:lnTo>
                  <a:lnTo>
                    <a:pt x="105" y="3002"/>
                  </a:lnTo>
                  <a:lnTo>
                    <a:pt x="132" y="3096"/>
                  </a:lnTo>
                  <a:lnTo>
                    <a:pt x="161" y="3190"/>
                  </a:lnTo>
                  <a:lnTo>
                    <a:pt x="194" y="3280"/>
                  </a:lnTo>
                  <a:lnTo>
                    <a:pt x="229" y="3369"/>
                  </a:lnTo>
                  <a:lnTo>
                    <a:pt x="266" y="3453"/>
                  </a:lnTo>
                  <a:lnTo>
                    <a:pt x="306" y="3534"/>
                  </a:lnTo>
                  <a:lnTo>
                    <a:pt x="327" y="3574"/>
                  </a:lnTo>
                  <a:lnTo>
                    <a:pt x="349" y="3613"/>
                  </a:lnTo>
                  <a:lnTo>
                    <a:pt x="372" y="3651"/>
                  </a:lnTo>
                  <a:lnTo>
                    <a:pt x="394" y="3688"/>
                  </a:lnTo>
                  <a:lnTo>
                    <a:pt x="417" y="3724"/>
                  </a:lnTo>
                  <a:lnTo>
                    <a:pt x="441" y="3759"/>
                  </a:lnTo>
                  <a:lnTo>
                    <a:pt x="465" y="3793"/>
                  </a:lnTo>
                  <a:lnTo>
                    <a:pt x="490" y="3827"/>
                  </a:lnTo>
                  <a:lnTo>
                    <a:pt x="515" y="3860"/>
                  </a:lnTo>
                  <a:lnTo>
                    <a:pt x="540" y="3891"/>
                  </a:lnTo>
                  <a:lnTo>
                    <a:pt x="567" y="3922"/>
                  </a:lnTo>
                  <a:lnTo>
                    <a:pt x="593" y="3952"/>
                  </a:lnTo>
                  <a:lnTo>
                    <a:pt x="620" y="3980"/>
                  </a:lnTo>
                  <a:lnTo>
                    <a:pt x="648" y="4008"/>
                  </a:lnTo>
                  <a:lnTo>
                    <a:pt x="675" y="4034"/>
                  </a:lnTo>
                  <a:lnTo>
                    <a:pt x="704" y="4060"/>
                  </a:lnTo>
                  <a:lnTo>
                    <a:pt x="733" y="4085"/>
                  </a:lnTo>
                  <a:lnTo>
                    <a:pt x="762" y="4107"/>
                  </a:lnTo>
                  <a:lnTo>
                    <a:pt x="792" y="4129"/>
                  </a:lnTo>
                  <a:lnTo>
                    <a:pt x="821" y="4151"/>
                  </a:lnTo>
                  <a:lnTo>
                    <a:pt x="852" y="4171"/>
                  </a:lnTo>
                  <a:lnTo>
                    <a:pt x="882" y="4190"/>
                  </a:lnTo>
                  <a:lnTo>
                    <a:pt x="913" y="4208"/>
                  </a:lnTo>
                  <a:lnTo>
                    <a:pt x="946" y="4224"/>
                  </a:lnTo>
                  <a:lnTo>
                    <a:pt x="977" y="4239"/>
                  </a:lnTo>
                  <a:lnTo>
                    <a:pt x="1009" y="4252"/>
                  </a:lnTo>
                  <a:lnTo>
                    <a:pt x="1042" y="4265"/>
                  </a:lnTo>
                  <a:lnTo>
                    <a:pt x="1074" y="4277"/>
                  </a:lnTo>
                  <a:lnTo>
                    <a:pt x="1107" y="4287"/>
                  </a:lnTo>
                  <a:lnTo>
                    <a:pt x="1141" y="4296"/>
                  </a:lnTo>
                  <a:lnTo>
                    <a:pt x="1173" y="4304"/>
                  </a:lnTo>
                  <a:lnTo>
                    <a:pt x="1207" y="4310"/>
                  </a:lnTo>
                  <a:lnTo>
                    <a:pt x="1241" y="4314"/>
                  </a:lnTo>
                  <a:lnTo>
                    <a:pt x="1275" y="4317"/>
                  </a:lnTo>
                  <a:lnTo>
                    <a:pt x="1311" y="4320"/>
                  </a:lnTo>
                  <a:lnTo>
                    <a:pt x="1345" y="4320"/>
                  </a:lnTo>
                  <a:lnTo>
                    <a:pt x="1345" y="0"/>
                  </a:lnTo>
                  <a:close/>
                </a:path>
              </a:pathLst>
            </a:custGeom>
            <a:gradFill rotWithShape="0">
              <a:gsLst>
                <a:gs pos="0">
                  <a:srgbClr val="061F4C"/>
                </a:gs>
                <a:gs pos="100000">
                  <a:srgbClr val="061F4C"/>
                </a:gs>
              </a:gsLst>
              <a:lin ang="2700000" scaled="1"/>
            </a:gradFill>
            <a:ln w="9525">
              <a:noFill/>
              <a:miter lim="800000"/>
              <a:headEnd/>
              <a:tailEnd/>
            </a:ln>
          </p:spPr>
          <p:txBody>
            <a:bodyPr lIns="18288" tIns="18288" rIns="18288" bIns="18288" anchor="ctr" anchorCtr="1"/>
            <a:lstStyle/>
            <a:p>
              <a:pPr algn="ctr">
                <a:lnSpc>
                  <a:spcPct val="85000"/>
                </a:lnSpc>
                <a:spcBef>
                  <a:spcPct val="20000"/>
                </a:spcBef>
              </a:pPr>
              <a:endParaRPr lang="en-US" sz="1400" b="1">
                <a:solidFill>
                  <a:srgbClr val="FFFFFF"/>
                </a:solidFill>
                <a:latin typeface="Arial Narrow" pitchFamily="112" charset="0"/>
              </a:endParaRPr>
            </a:p>
          </p:txBody>
        </p:sp>
        <p:sp>
          <p:nvSpPr>
            <p:cNvPr id="122" name="Freeform 8"/>
            <p:cNvSpPr>
              <a:spLocks/>
            </p:cNvSpPr>
            <p:nvPr/>
          </p:nvSpPr>
          <p:spPr bwMode="auto">
            <a:xfrm>
              <a:off x="4572000" y="1051454"/>
              <a:ext cx="2209800" cy="4419600"/>
            </a:xfrm>
            <a:custGeom>
              <a:avLst/>
              <a:gdLst/>
              <a:ahLst/>
              <a:cxnLst>
                <a:cxn ang="0">
                  <a:pos x="0" y="0"/>
                </a:cxn>
                <a:cxn ang="0">
                  <a:pos x="0" y="4320"/>
                </a:cxn>
                <a:cxn ang="0">
                  <a:pos x="111" y="4317"/>
                </a:cxn>
                <a:cxn ang="0">
                  <a:pos x="275" y="4304"/>
                </a:cxn>
                <a:cxn ang="0">
                  <a:pos x="436" y="4277"/>
                </a:cxn>
                <a:cxn ang="0">
                  <a:pos x="592" y="4239"/>
                </a:cxn>
                <a:cxn ang="0">
                  <a:pos x="743" y="4190"/>
                </a:cxn>
                <a:cxn ang="0">
                  <a:pos x="889" y="4129"/>
                </a:cxn>
                <a:cxn ang="0">
                  <a:pos x="1030" y="4060"/>
                </a:cxn>
                <a:cxn ang="0">
                  <a:pos x="1164" y="3980"/>
                </a:cxn>
                <a:cxn ang="0">
                  <a:pos x="1293" y="3891"/>
                </a:cxn>
                <a:cxn ang="0">
                  <a:pos x="1414" y="3793"/>
                </a:cxn>
                <a:cxn ang="0">
                  <a:pos x="1528" y="3688"/>
                </a:cxn>
                <a:cxn ang="0">
                  <a:pos x="1633" y="3574"/>
                </a:cxn>
                <a:cxn ang="0">
                  <a:pos x="1731" y="3453"/>
                </a:cxn>
                <a:cxn ang="0">
                  <a:pos x="1820" y="3324"/>
                </a:cxn>
                <a:cxn ang="0">
                  <a:pos x="1900" y="3190"/>
                </a:cxn>
                <a:cxn ang="0">
                  <a:pos x="1969" y="3049"/>
                </a:cxn>
                <a:cxn ang="0">
                  <a:pos x="2030" y="2903"/>
                </a:cxn>
                <a:cxn ang="0">
                  <a:pos x="2079" y="2752"/>
                </a:cxn>
                <a:cxn ang="0">
                  <a:pos x="2117" y="2595"/>
                </a:cxn>
                <a:cxn ang="0">
                  <a:pos x="2144" y="2435"/>
                </a:cxn>
                <a:cxn ang="0">
                  <a:pos x="2159" y="2271"/>
                </a:cxn>
                <a:cxn ang="0">
                  <a:pos x="2160" y="2160"/>
                </a:cxn>
                <a:cxn ang="0">
                  <a:pos x="2154" y="1994"/>
                </a:cxn>
                <a:cxn ang="0">
                  <a:pos x="2136" y="1832"/>
                </a:cxn>
                <a:cxn ang="0">
                  <a:pos x="2105" y="1672"/>
                </a:cxn>
                <a:cxn ang="0">
                  <a:pos x="2064" y="1518"/>
                </a:cxn>
                <a:cxn ang="0">
                  <a:pos x="2011" y="1368"/>
                </a:cxn>
                <a:cxn ang="0">
                  <a:pos x="1947" y="1224"/>
                </a:cxn>
                <a:cxn ang="0">
                  <a:pos x="1874" y="1084"/>
                </a:cxn>
                <a:cxn ang="0">
                  <a:pos x="1792" y="953"/>
                </a:cxn>
                <a:cxn ang="0">
                  <a:pos x="1700" y="827"/>
                </a:cxn>
                <a:cxn ang="0">
                  <a:pos x="1599" y="707"/>
                </a:cxn>
                <a:cxn ang="0">
                  <a:pos x="1491" y="596"/>
                </a:cxn>
                <a:cxn ang="0">
                  <a:pos x="1374" y="493"/>
                </a:cxn>
                <a:cxn ang="0">
                  <a:pos x="1252" y="398"/>
                </a:cxn>
                <a:cxn ang="0">
                  <a:pos x="1120" y="312"/>
                </a:cxn>
                <a:cxn ang="0">
                  <a:pos x="984" y="237"/>
                </a:cxn>
                <a:cxn ang="0">
                  <a:pos x="842" y="170"/>
                </a:cxn>
                <a:cxn ang="0">
                  <a:pos x="694" y="114"/>
                </a:cxn>
                <a:cxn ang="0">
                  <a:pos x="540" y="68"/>
                </a:cxn>
                <a:cxn ang="0">
                  <a:pos x="383" y="34"/>
                </a:cxn>
                <a:cxn ang="0">
                  <a:pos x="222" y="12"/>
                </a:cxn>
                <a:cxn ang="0">
                  <a:pos x="56" y="1"/>
                </a:cxn>
              </a:cxnLst>
              <a:rect l="0" t="0" r="r" b="b"/>
              <a:pathLst>
                <a:path w="2160" h="4320">
                  <a:moveTo>
                    <a:pt x="0" y="0"/>
                  </a:moveTo>
                  <a:lnTo>
                    <a:pt x="0" y="0"/>
                  </a:lnTo>
                  <a:lnTo>
                    <a:pt x="0" y="0"/>
                  </a:lnTo>
                  <a:lnTo>
                    <a:pt x="0" y="4320"/>
                  </a:lnTo>
                  <a:lnTo>
                    <a:pt x="0" y="4320"/>
                  </a:lnTo>
                  <a:lnTo>
                    <a:pt x="0" y="4320"/>
                  </a:lnTo>
                  <a:lnTo>
                    <a:pt x="0" y="4320"/>
                  </a:lnTo>
                  <a:lnTo>
                    <a:pt x="56" y="4320"/>
                  </a:lnTo>
                  <a:lnTo>
                    <a:pt x="111" y="4317"/>
                  </a:lnTo>
                  <a:lnTo>
                    <a:pt x="167" y="4314"/>
                  </a:lnTo>
                  <a:lnTo>
                    <a:pt x="222" y="4310"/>
                  </a:lnTo>
                  <a:lnTo>
                    <a:pt x="275" y="4304"/>
                  </a:lnTo>
                  <a:lnTo>
                    <a:pt x="330" y="4296"/>
                  </a:lnTo>
                  <a:lnTo>
                    <a:pt x="383" y="4287"/>
                  </a:lnTo>
                  <a:lnTo>
                    <a:pt x="436" y="4277"/>
                  </a:lnTo>
                  <a:lnTo>
                    <a:pt x="488" y="4265"/>
                  </a:lnTo>
                  <a:lnTo>
                    <a:pt x="540" y="4252"/>
                  </a:lnTo>
                  <a:lnTo>
                    <a:pt x="592" y="4239"/>
                  </a:lnTo>
                  <a:lnTo>
                    <a:pt x="644" y="4224"/>
                  </a:lnTo>
                  <a:lnTo>
                    <a:pt x="694" y="4208"/>
                  </a:lnTo>
                  <a:lnTo>
                    <a:pt x="743" y="4190"/>
                  </a:lnTo>
                  <a:lnTo>
                    <a:pt x="793" y="4171"/>
                  </a:lnTo>
                  <a:lnTo>
                    <a:pt x="842" y="4151"/>
                  </a:lnTo>
                  <a:lnTo>
                    <a:pt x="889" y="4129"/>
                  </a:lnTo>
                  <a:lnTo>
                    <a:pt x="936" y="4107"/>
                  </a:lnTo>
                  <a:lnTo>
                    <a:pt x="984" y="4085"/>
                  </a:lnTo>
                  <a:lnTo>
                    <a:pt x="1030" y="4060"/>
                  </a:lnTo>
                  <a:lnTo>
                    <a:pt x="1076" y="4034"/>
                  </a:lnTo>
                  <a:lnTo>
                    <a:pt x="1120" y="4008"/>
                  </a:lnTo>
                  <a:lnTo>
                    <a:pt x="1164" y="3980"/>
                  </a:lnTo>
                  <a:lnTo>
                    <a:pt x="1209" y="3952"/>
                  </a:lnTo>
                  <a:lnTo>
                    <a:pt x="1252" y="3922"/>
                  </a:lnTo>
                  <a:lnTo>
                    <a:pt x="1293" y="3891"/>
                  </a:lnTo>
                  <a:lnTo>
                    <a:pt x="1334" y="3860"/>
                  </a:lnTo>
                  <a:lnTo>
                    <a:pt x="1374" y="3827"/>
                  </a:lnTo>
                  <a:lnTo>
                    <a:pt x="1414" y="3793"/>
                  </a:lnTo>
                  <a:lnTo>
                    <a:pt x="1453" y="3759"/>
                  </a:lnTo>
                  <a:lnTo>
                    <a:pt x="1491" y="3724"/>
                  </a:lnTo>
                  <a:lnTo>
                    <a:pt x="1528" y="3688"/>
                  </a:lnTo>
                  <a:lnTo>
                    <a:pt x="1564" y="3651"/>
                  </a:lnTo>
                  <a:lnTo>
                    <a:pt x="1599" y="3613"/>
                  </a:lnTo>
                  <a:lnTo>
                    <a:pt x="1633" y="3574"/>
                  </a:lnTo>
                  <a:lnTo>
                    <a:pt x="1667" y="3534"/>
                  </a:lnTo>
                  <a:lnTo>
                    <a:pt x="1700" y="3494"/>
                  </a:lnTo>
                  <a:lnTo>
                    <a:pt x="1731" y="3453"/>
                  </a:lnTo>
                  <a:lnTo>
                    <a:pt x="1762" y="3410"/>
                  </a:lnTo>
                  <a:lnTo>
                    <a:pt x="1792" y="3369"/>
                  </a:lnTo>
                  <a:lnTo>
                    <a:pt x="1820" y="3324"/>
                  </a:lnTo>
                  <a:lnTo>
                    <a:pt x="1848" y="3280"/>
                  </a:lnTo>
                  <a:lnTo>
                    <a:pt x="1874" y="3236"/>
                  </a:lnTo>
                  <a:lnTo>
                    <a:pt x="1900" y="3190"/>
                  </a:lnTo>
                  <a:lnTo>
                    <a:pt x="1925" y="3144"/>
                  </a:lnTo>
                  <a:lnTo>
                    <a:pt x="1947" y="3096"/>
                  </a:lnTo>
                  <a:lnTo>
                    <a:pt x="1969" y="3049"/>
                  </a:lnTo>
                  <a:lnTo>
                    <a:pt x="1991" y="3002"/>
                  </a:lnTo>
                  <a:lnTo>
                    <a:pt x="2011" y="2953"/>
                  </a:lnTo>
                  <a:lnTo>
                    <a:pt x="2030" y="2903"/>
                  </a:lnTo>
                  <a:lnTo>
                    <a:pt x="2048" y="2854"/>
                  </a:lnTo>
                  <a:lnTo>
                    <a:pt x="2064" y="2802"/>
                  </a:lnTo>
                  <a:lnTo>
                    <a:pt x="2079" y="2752"/>
                  </a:lnTo>
                  <a:lnTo>
                    <a:pt x="2092" y="2700"/>
                  </a:lnTo>
                  <a:lnTo>
                    <a:pt x="2105" y="2648"/>
                  </a:lnTo>
                  <a:lnTo>
                    <a:pt x="2117" y="2595"/>
                  </a:lnTo>
                  <a:lnTo>
                    <a:pt x="2127" y="2543"/>
                  </a:lnTo>
                  <a:lnTo>
                    <a:pt x="2136" y="2490"/>
                  </a:lnTo>
                  <a:lnTo>
                    <a:pt x="2144" y="2435"/>
                  </a:lnTo>
                  <a:lnTo>
                    <a:pt x="2150" y="2380"/>
                  </a:lnTo>
                  <a:lnTo>
                    <a:pt x="2154" y="2327"/>
                  </a:lnTo>
                  <a:lnTo>
                    <a:pt x="2159" y="2271"/>
                  </a:lnTo>
                  <a:lnTo>
                    <a:pt x="2160" y="2216"/>
                  </a:lnTo>
                  <a:lnTo>
                    <a:pt x="2160" y="2160"/>
                  </a:lnTo>
                  <a:lnTo>
                    <a:pt x="2160" y="2160"/>
                  </a:lnTo>
                  <a:lnTo>
                    <a:pt x="2160" y="2105"/>
                  </a:lnTo>
                  <a:lnTo>
                    <a:pt x="2159" y="2049"/>
                  </a:lnTo>
                  <a:lnTo>
                    <a:pt x="2154" y="1994"/>
                  </a:lnTo>
                  <a:lnTo>
                    <a:pt x="2150" y="1940"/>
                  </a:lnTo>
                  <a:lnTo>
                    <a:pt x="2144" y="1885"/>
                  </a:lnTo>
                  <a:lnTo>
                    <a:pt x="2136" y="1832"/>
                  </a:lnTo>
                  <a:lnTo>
                    <a:pt x="2127" y="1778"/>
                  </a:lnTo>
                  <a:lnTo>
                    <a:pt x="2117" y="1725"/>
                  </a:lnTo>
                  <a:lnTo>
                    <a:pt x="2105" y="1672"/>
                  </a:lnTo>
                  <a:lnTo>
                    <a:pt x="2092" y="1620"/>
                  </a:lnTo>
                  <a:lnTo>
                    <a:pt x="2079" y="1568"/>
                  </a:lnTo>
                  <a:lnTo>
                    <a:pt x="2064" y="1518"/>
                  </a:lnTo>
                  <a:lnTo>
                    <a:pt x="2048" y="1468"/>
                  </a:lnTo>
                  <a:lnTo>
                    <a:pt x="2030" y="1417"/>
                  </a:lnTo>
                  <a:lnTo>
                    <a:pt x="2011" y="1368"/>
                  </a:lnTo>
                  <a:lnTo>
                    <a:pt x="1991" y="1320"/>
                  </a:lnTo>
                  <a:lnTo>
                    <a:pt x="1969" y="1271"/>
                  </a:lnTo>
                  <a:lnTo>
                    <a:pt x="1947" y="1224"/>
                  </a:lnTo>
                  <a:lnTo>
                    <a:pt x="1925" y="1176"/>
                  </a:lnTo>
                  <a:lnTo>
                    <a:pt x="1900" y="1130"/>
                  </a:lnTo>
                  <a:lnTo>
                    <a:pt x="1874" y="1084"/>
                  </a:lnTo>
                  <a:lnTo>
                    <a:pt x="1848" y="1040"/>
                  </a:lnTo>
                  <a:lnTo>
                    <a:pt x="1820" y="996"/>
                  </a:lnTo>
                  <a:lnTo>
                    <a:pt x="1792" y="953"/>
                  </a:lnTo>
                  <a:lnTo>
                    <a:pt x="1762" y="910"/>
                  </a:lnTo>
                  <a:lnTo>
                    <a:pt x="1731" y="868"/>
                  </a:lnTo>
                  <a:lnTo>
                    <a:pt x="1700" y="827"/>
                  </a:lnTo>
                  <a:lnTo>
                    <a:pt x="1667" y="786"/>
                  </a:lnTo>
                  <a:lnTo>
                    <a:pt x="1633" y="747"/>
                  </a:lnTo>
                  <a:lnTo>
                    <a:pt x="1599" y="707"/>
                  </a:lnTo>
                  <a:lnTo>
                    <a:pt x="1564" y="670"/>
                  </a:lnTo>
                  <a:lnTo>
                    <a:pt x="1528" y="633"/>
                  </a:lnTo>
                  <a:lnTo>
                    <a:pt x="1491" y="596"/>
                  </a:lnTo>
                  <a:lnTo>
                    <a:pt x="1453" y="561"/>
                  </a:lnTo>
                  <a:lnTo>
                    <a:pt x="1414" y="527"/>
                  </a:lnTo>
                  <a:lnTo>
                    <a:pt x="1374" y="493"/>
                  </a:lnTo>
                  <a:lnTo>
                    <a:pt x="1334" y="460"/>
                  </a:lnTo>
                  <a:lnTo>
                    <a:pt x="1293" y="429"/>
                  </a:lnTo>
                  <a:lnTo>
                    <a:pt x="1252" y="398"/>
                  </a:lnTo>
                  <a:lnTo>
                    <a:pt x="1209" y="368"/>
                  </a:lnTo>
                  <a:lnTo>
                    <a:pt x="1164" y="340"/>
                  </a:lnTo>
                  <a:lnTo>
                    <a:pt x="1120" y="312"/>
                  </a:lnTo>
                  <a:lnTo>
                    <a:pt x="1076" y="287"/>
                  </a:lnTo>
                  <a:lnTo>
                    <a:pt x="1030" y="260"/>
                  </a:lnTo>
                  <a:lnTo>
                    <a:pt x="984" y="237"/>
                  </a:lnTo>
                  <a:lnTo>
                    <a:pt x="936" y="213"/>
                  </a:lnTo>
                  <a:lnTo>
                    <a:pt x="889" y="191"/>
                  </a:lnTo>
                  <a:lnTo>
                    <a:pt x="842" y="170"/>
                  </a:lnTo>
                  <a:lnTo>
                    <a:pt x="793" y="149"/>
                  </a:lnTo>
                  <a:lnTo>
                    <a:pt x="743" y="132"/>
                  </a:lnTo>
                  <a:lnTo>
                    <a:pt x="694" y="114"/>
                  </a:lnTo>
                  <a:lnTo>
                    <a:pt x="644" y="98"/>
                  </a:lnTo>
                  <a:lnTo>
                    <a:pt x="592" y="81"/>
                  </a:lnTo>
                  <a:lnTo>
                    <a:pt x="540" y="68"/>
                  </a:lnTo>
                  <a:lnTo>
                    <a:pt x="488" y="55"/>
                  </a:lnTo>
                  <a:lnTo>
                    <a:pt x="436" y="44"/>
                  </a:lnTo>
                  <a:lnTo>
                    <a:pt x="383" y="34"/>
                  </a:lnTo>
                  <a:lnTo>
                    <a:pt x="330" y="25"/>
                  </a:lnTo>
                  <a:lnTo>
                    <a:pt x="275" y="18"/>
                  </a:lnTo>
                  <a:lnTo>
                    <a:pt x="222" y="12"/>
                  </a:lnTo>
                  <a:lnTo>
                    <a:pt x="167" y="6"/>
                  </a:lnTo>
                  <a:lnTo>
                    <a:pt x="111" y="3"/>
                  </a:lnTo>
                  <a:lnTo>
                    <a:pt x="56" y="1"/>
                  </a:lnTo>
                  <a:lnTo>
                    <a:pt x="0" y="0"/>
                  </a:lnTo>
                  <a:lnTo>
                    <a:pt x="0" y="0"/>
                  </a:lnTo>
                  <a:close/>
                </a:path>
              </a:pathLst>
            </a:custGeom>
            <a:gradFill rotWithShape="0">
              <a:gsLst>
                <a:gs pos="0">
                  <a:srgbClr val="061F4C"/>
                </a:gs>
                <a:gs pos="100000">
                  <a:srgbClr val="061F4C"/>
                </a:gs>
              </a:gsLst>
              <a:lin ang="2700000" scaled="1"/>
            </a:gradFill>
            <a:ln w="9525">
              <a:noFill/>
              <a:miter lim="800000"/>
              <a:headEnd/>
              <a:tailEnd/>
            </a:ln>
          </p:spPr>
          <p:txBody>
            <a:bodyPr lIns="18288" tIns="18288" rIns="18288" bIns="18288" anchor="ctr" anchorCtr="1"/>
            <a:lstStyle/>
            <a:p>
              <a:pPr algn="ctr">
                <a:lnSpc>
                  <a:spcPct val="85000"/>
                </a:lnSpc>
                <a:spcBef>
                  <a:spcPct val="20000"/>
                </a:spcBef>
              </a:pPr>
              <a:endParaRPr lang="en-US" sz="1400" b="1">
                <a:solidFill>
                  <a:srgbClr val="FFFFFF"/>
                </a:solidFill>
                <a:latin typeface="Arial Narrow" pitchFamily="112" charset="0"/>
              </a:endParaRPr>
            </a:p>
          </p:txBody>
        </p:sp>
      </p:grpSp>
      <p:grpSp>
        <p:nvGrpSpPr>
          <p:cNvPr id="123" name="Group 32"/>
          <p:cNvGrpSpPr/>
          <p:nvPr/>
        </p:nvGrpSpPr>
        <p:grpSpPr>
          <a:xfrm>
            <a:off x="5498844" y="2694751"/>
            <a:ext cx="555379" cy="689452"/>
            <a:chOff x="3227705" y="1066800"/>
            <a:chExt cx="3540796" cy="4388908"/>
          </a:xfrm>
        </p:grpSpPr>
        <p:sp>
          <p:nvSpPr>
            <p:cNvPr id="124" name="Freeform 7"/>
            <p:cNvSpPr>
              <a:spLocks/>
            </p:cNvSpPr>
            <p:nvPr/>
          </p:nvSpPr>
          <p:spPr bwMode="auto">
            <a:xfrm>
              <a:off x="3227705" y="1069869"/>
              <a:ext cx="1344295" cy="4385839"/>
            </a:xfrm>
            <a:custGeom>
              <a:avLst/>
              <a:gdLst/>
              <a:ahLst/>
              <a:cxnLst>
                <a:cxn ang="0">
                  <a:pos x="1314" y="0"/>
                </a:cxn>
                <a:cxn ang="0">
                  <a:pos x="1246" y="3"/>
                </a:cxn>
                <a:cxn ang="0">
                  <a:pos x="1179" y="12"/>
                </a:cxn>
                <a:cxn ang="0">
                  <a:pos x="1114" y="25"/>
                </a:cxn>
                <a:cxn ang="0">
                  <a:pos x="1049" y="44"/>
                </a:cxn>
                <a:cxn ang="0">
                  <a:pos x="986" y="68"/>
                </a:cxn>
                <a:cxn ang="0">
                  <a:pos x="923" y="96"/>
                </a:cxn>
                <a:cxn ang="0">
                  <a:pos x="861" y="130"/>
                </a:cxn>
                <a:cxn ang="0">
                  <a:pos x="802" y="168"/>
                </a:cxn>
                <a:cxn ang="0">
                  <a:pos x="744" y="211"/>
                </a:cxn>
                <a:cxn ang="0">
                  <a:pos x="688" y="259"/>
                </a:cxn>
                <a:cxn ang="0">
                  <a:pos x="632" y="310"/>
                </a:cxn>
                <a:cxn ang="0">
                  <a:pos x="579" y="367"/>
                </a:cxn>
                <a:cxn ang="0">
                  <a:pos x="527" y="426"/>
                </a:cxn>
                <a:cxn ang="0">
                  <a:pos x="478" y="489"/>
                </a:cxn>
                <a:cxn ang="0">
                  <a:pos x="431" y="558"/>
                </a:cxn>
                <a:cxn ang="0">
                  <a:pos x="385" y="629"/>
                </a:cxn>
                <a:cxn ang="0">
                  <a:pos x="341" y="702"/>
                </a:cxn>
                <a:cxn ang="0">
                  <a:pos x="261" y="861"/>
                </a:cxn>
                <a:cxn ang="0">
                  <a:pos x="190" y="1032"/>
                </a:cxn>
                <a:cxn ang="0">
                  <a:pos x="129" y="1214"/>
                </a:cxn>
                <a:cxn ang="0">
                  <a:pos x="80" y="1407"/>
                </a:cxn>
                <a:cxn ang="0">
                  <a:pos x="42" y="1608"/>
                </a:cxn>
                <a:cxn ang="0">
                  <a:pos x="15" y="1818"/>
                </a:cxn>
                <a:cxn ang="0">
                  <a:pos x="2" y="2034"/>
                </a:cxn>
                <a:cxn ang="0">
                  <a:pos x="0" y="2143"/>
                </a:cxn>
                <a:cxn ang="0">
                  <a:pos x="6" y="2362"/>
                </a:cxn>
                <a:cxn ang="0">
                  <a:pos x="27" y="2575"/>
                </a:cxn>
                <a:cxn ang="0">
                  <a:pos x="59" y="2781"/>
                </a:cxn>
                <a:cxn ang="0">
                  <a:pos x="102" y="2978"/>
                </a:cxn>
                <a:cxn ang="0">
                  <a:pos x="159" y="3166"/>
                </a:cxn>
                <a:cxn ang="0">
                  <a:pos x="224" y="3342"/>
                </a:cxn>
                <a:cxn ang="0">
                  <a:pos x="299" y="3508"/>
                </a:cxn>
                <a:cxn ang="0">
                  <a:pos x="363" y="3623"/>
                </a:cxn>
                <a:cxn ang="0">
                  <a:pos x="407" y="3695"/>
                </a:cxn>
                <a:cxn ang="0">
                  <a:pos x="454" y="3765"/>
                </a:cxn>
                <a:cxn ang="0">
                  <a:pos x="502" y="3830"/>
                </a:cxn>
                <a:cxn ang="0">
                  <a:pos x="554" y="3892"/>
                </a:cxn>
                <a:cxn ang="0">
                  <a:pos x="605" y="3950"/>
                </a:cxn>
                <a:cxn ang="0">
                  <a:pos x="660" y="4003"/>
                </a:cxn>
                <a:cxn ang="0">
                  <a:pos x="716" y="4053"/>
                </a:cxn>
                <a:cxn ang="0">
                  <a:pos x="773" y="4098"/>
                </a:cxn>
                <a:cxn ang="0">
                  <a:pos x="832" y="4139"/>
                </a:cxn>
                <a:cxn ang="0">
                  <a:pos x="892" y="4175"/>
                </a:cxn>
                <a:cxn ang="0">
                  <a:pos x="954" y="4206"/>
                </a:cxn>
                <a:cxn ang="0">
                  <a:pos x="1017" y="4232"/>
                </a:cxn>
                <a:cxn ang="0">
                  <a:pos x="1082" y="4255"/>
                </a:cxn>
                <a:cxn ang="0">
                  <a:pos x="1147" y="4271"/>
                </a:cxn>
                <a:cxn ang="0">
                  <a:pos x="1213" y="4281"/>
                </a:cxn>
                <a:cxn ang="0">
                  <a:pos x="1280" y="4287"/>
                </a:cxn>
                <a:cxn ang="0">
                  <a:pos x="1314" y="0"/>
                </a:cxn>
              </a:cxnLst>
              <a:rect l="0" t="0" r="r" b="b"/>
              <a:pathLst>
                <a:path w="1314" h="4287">
                  <a:moveTo>
                    <a:pt x="1314" y="0"/>
                  </a:moveTo>
                  <a:lnTo>
                    <a:pt x="1314" y="0"/>
                  </a:lnTo>
                  <a:lnTo>
                    <a:pt x="1280" y="1"/>
                  </a:lnTo>
                  <a:lnTo>
                    <a:pt x="1246" y="3"/>
                  </a:lnTo>
                  <a:lnTo>
                    <a:pt x="1213" y="7"/>
                  </a:lnTo>
                  <a:lnTo>
                    <a:pt x="1179" y="12"/>
                  </a:lnTo>
                  <a:lnTo>
                    <a:pt x="1147" y="18"/>
                  </a:lnTo>
                  <a:lnTo>
                    <a:pt x="1114" y="25"/>
                  </a:lnTo>
                  <a:lnTo>
                    <a:pt x="1082" y="34"/>
                  </a:lnTo>
                  <a:lnTo>
                    <a:pt x="1049" y="44"/>
                  </a:lnTo>
                  <a:lnTo>
                    <a:pt x="1017" y="54"/>
                  </a:lnTo>
                  <a:lnTo>
                    <a:pt x="986" y="68"/>
                  </a:lnTo>
                  <a:lnTo>
                    <a:pt x="954" y="81"/>
                  </a:lnTo>
                  <a:lnTo>
                    <a:pt x="923" y="96"/>
                  </a:lnTo>
                  <a:lnTo>
                    <a:pt x="892" y="112"/>
                  </a:lnTo>
                  <a:lnTo>
                    <a:pt x="861" y="130"/>
                  </a:lnTo>
                  <a:lnTo>
                    <a:pt x="832" y="149"/>
                  </a:lnTo>
                  <a:lnTo>
                    <a:pt x="802" y="168"/>
                  </a:lnTo>
                  <a:lnTo>
                    <a:pt x="773" y="189"/>
                  </a:lnTo>
                  <a:lnTo>
                    <a:pt x="744" y="211"/>
                  </a:lnTo>
                  <a:lnTo>
                    <a:pt x="716" y="235"/>
                  </a:lnTo>
                  <a:lnTo>
                    <a:pt x="688" y="259"/>
                  </a:lnTo>
                  <a:lnTo>
                    <a:pt x="660" y="284"/>
                  </a:lnTo>
                  <a:lnTo>
                    <a:pt x="632" y="310"/>
                  </a:lnTo>
                  <a:lnTo>
                    <a:pt x="605" y="339"/>
                  </a:lnTo>
                  <a:lnTo>
                    <a:pt x="579" y="367"/>
                  </a:lnTo>
                  <a:lnTo>
                    <a:pt x="554" y="396"/>
                  </a:lnTo>
                  <a:lnTo>
                    <a:pt x="527" y="426"/>
                  </a:lnTo>
                  <a:lnTo>
                    <a:pt x="502" y="457"/>
                  </a:lnTo>
                  <a:lnTo>
                    <a:pt x="478" y="489"/>
                  </a:lnTo>
                  <a:lnTo>
                    <a:pt x="454" y="523"/>
                  </a:lnTo>
                  <a:lnTo>
                    <a:pt x="431" y="558"/>
                  </a:lnTo>
                  <a:lnTo>
                    <a:pt x="407" y="592"/>
                  </a:lnTo>
                  <a:lnTo>
                    <a:pt x="385" y="629"/>
                  </a:lnTo>
                  <a:lnTo>
                    <a:pt x="363" y="666"/>
                  </a:lnTo>
                  <a:lnTo>
                    <a:pt x="341" y="702"/>
                  </a:lnTo>
                  <a:lnTo>
                    <a:pt x="299" y="781"/>
                  </a:lnTo>
                  <a:lnTo>
                    <a:pt x="261" y="861"/>
                  </a:lnTo>
                  <a:lnTo>
                    <a:pt x="224" y="945"/>
                  </a:lnTo>
                  <a:lnTo>
                    <a:pt x="190" y="1032"/>
                  </a:lnTo>
                  <a:lnTo>
                    <a:pt x="159" y="1123"/>
                  </a:lnTo>
                  <a:lnTo>
                    <a:pt x="129" y="1214"/>
                  </a:lnTo>
                  <a:lnTo>
                    <a:pt x="102" y="1309"/>
                  </a:lnTo>
                  <a:lnTo>
                    <a:pt x="80" y="1407"/>
                  </a:lnTo>
                  <a:lnTo>
                    <a:pt x="59" y="1506"/>
                  </a:lnTo>
                  <a:lnTo>
                    <a:pt x="42" y="1608"/>
                  </a:lnTo>
                  <a:lnTo>
                    <a:pt x="27" y="1711"/>
                  </a:lnTo>
                  <a:lnTo>
                    <a:pt x="15" y="1818"/>
                  </a:lnTo>
                  <a:lnTo>
                    <a:pt x="6" y="1925"/>
                  </a:lnTo>
                  <a:lnTo>
                    <a:pt x="2" y="2034"/>
                  </a:lnTo>
                  <a:lnTo>
                    <a:pt x="0" y="2143"/>
                  </a:lnTo>
                  <a:lnTo>
                    <a:pt x="0" y="2143"/>
                  </a:lnTo>
                  <a:lnTo>
                    <a:pt x="2" y="2254"/>
                  </a:lnTo>
                  <a:lnTo>
                    <a:pt x="6" y="2362"/>
                  </a:lnTo>
                  <a:lnTo>
                    <a:pt x="15" y="2470"/>
                  </a:lnTo>
                  <a:lnTo>
                    <a:pt x="27" y="2575"/>
                  </a:lnTo>
                  <a:lnTo>
                    <a:pt x="42" y="2679"/>
                  </a:lnTo>
                  <a:lnTo>
                    <a:pt x="59" y="2781"/>
                  </a:lnTo>
                  <a:lnTo>
                    <a:pt x="80" y="2880"/>
                  </a:lnTo>
                  <a:lnTo>
                    <a:pt x="102" y="2978"/>
                  </a:lnTo>
                  <a:lnTo>
                    <a:pt x="129" y="3073"/>
                  </a:lnTo>
                  <a:lnTo>
                    <a:pt x="159" y="3166"/>
                  </a:lnTo>
                  <a:lnTo>
                    <a:pt x="190" y="3256"/>
                  </a:lnTo>
                  <a:lnTo>
                    <a:pt x="224" y="3342"/>
                  </a:lnTo>
                  <a:lnTo>
                    <a:pt x="261" y="3426"/>
                  </a:lnTo>
                  <a:lnTo>
                    <a:pt x="299" y="3508"/>
                  </a:lnTo>
                  <a:lnTo>
                    <a:pt x="341" y="3584"/>
                  </a:lnTo>
                  <a:lnTo>
                    <a:pt x="363" y="3623"/>
                  </a:lnTo>
                  <a:lnTo>
                    <a:pt x="385" y="3660"/>
                  </a:lnTo>
                  <a:lnTo>
                    <a:pt x="407" y="3695"/>
                  </a:lnTo>
                  <a:lnTo>
                    <a:pt x="431" y="3731"/>
                  </a:lnTo>
                  <a:lnTo>
                    <a:pt x="454" y="3765"/>
                  </a:lnTo>
                  <a:lnTo>
                    <a:pt x="478" y="3798"/>
                  </a:lnTo>
                  <a:lnTo>
                    <a:pt x="502" y="3830"/>
                  </a:lnTo>
                  <a:lnTo>
                    <a:pt x="527" y="3861"/>
                  </a:lnTo>
                  <a:lnTo>
                    <a:pt x="554" y="3892"/>
                  </a:lnTo>
                  <a:lnTo>
                    <a:pt x="579" y="3922"/>
                  </a:lnTo>
                  <a:lnTo>
                    <a:pt x="605" y="3950"/>
                  </a:lnTo>
                  <a:lnTo>
                    <a:pt x="632" y="3977"/>
                  </a:lnTo>
                  <a:lnTo>
                    <a:pt x="660" y="4003"/>
                  </a:lnTo>
                  <a:lnTo>
                    <a:pt x="688" y="4028"/>
                  </a:lnTo>
                  <a:lnTo>
                    <a:pt x="716" y="4053"/>
                  </a:lnTo>
                  <a:lnTo>
                    <a:pt x="744" y="4076"/>
                  </a:lnTo>
                  <a:lnTo>
                    <a:pt x="773" y="4098"/>
                  </a:lnTo>
                  <a:lnTo>
                    <a:pt x="802" y="4119"/>
                  </a:lnTo>
                  <a:lnTo>
                    <a:pt x="832" y="4139"/>
                  </a:lnTo>
                  <a:lnTo>
                    <a:pt x="861" y="4157"/>
                  </a:lnTo>
                  <a:lnTo>
                    <a:pt x="892" y="4175"/>
                  </a:lnTo>
                  <a:lnTo>
                    <a:pt x="923" y="4191"/>
                  </a:lnTo>
                  <a:lnTo>
                    <a:pt x="954" y="4206"/>
                  </a:lnTo>
                  <a:lnTo>
                    <a:pt x="986" y="4221"/>
                  </a:lnTo>
                  <a:lnTo>
                    <a:pt x="1017" y="4232"/>
                  </a:lnTo>
                  <a:lnTo>
                    <a:pt x="1049" y="4244"/>
                  </a:lnTo>
                  <a:lnTo>
                    <a:pt x="1082" y="4255"/>
                  </a:lnTo>
                  <a:lnTo>
                    <a:pt x="1114" y="4264"/>
                  </a:lnTo>
                  <a:lnTo>
                    <a:pt x="1147" y="4271"/>
                  </a:lnTo>
                  <a:lnTo>
                    <a:pt x="1179" y="4277"/>
                  </a:lnTo>
                  <a:lnTo>
                    <a:pt x="1213" y="4281"/>
                  </a:lnTo>
                  <a:lnTo>
                    <a:pt x="1246" y="4284"/>
                  </a:lnTo>
                  <a:lnTo>
                    <a:pt x="1280" y="4287"/>
                  </a:lnTo>
                  <a:lnTo>
                    <a:pt x="1314" y="4287"/>
                  </a:lnTo>
                  <a:lnTo>
                    <a:pt x="1314" y="0"/>
                  </a:lnTo>
                  <a:close/>
                </a:path>
              </a:pathLst>
            </a:custGeom>
            <a:gradFill rotWithShape="0">
              <a:gsLst>
                <a:gs pos="0">
                  <a:srgbClr val="1F497D"/>
                </a:gs>
                <a:gs pos="100000">
                  <a:srgbClr val="1C3758"/>
                </a:gs>
              </a:gsLst>
              <a:lin ang="2700000" scaled="1"/>
            </a:gradFill>
            <a:ln w="9525">
              <a:noFill/>
              <a:miter lim="800000"/>
              <a:headEnd/>
              <a:tailEnd/>
            </a:ln>
          </p:spPr>
          <p:txBody>
            <a:bodyPr lIns="18288" tIns="18288" rIns="18288" bIns="18288" anchor="ctr" anchorCtr="1"/>
            <a:lstStyle/>
            <a:p>
              <a:pPr algn="ctr">
                <a:lnSpc>
                  <a:spcPct val="85000"/>
                </a:lnSpc>
                <a:spcBef>
                  <a:spcPct val="20000"/>
                </a:spcBef>
              </a:pPr>
              <a:endParaRPr lang="en-US" sz="1400" b="1">
                <a:solidFill>
                  <a:srgbClr val="FFFFFF"/>
                </a:solidFill>
                <a:latin typeface="Arial Narrow" pitchFamily="112" charset="0"/>
              </a:endParaRPr>
            </a:p>
          </p:txBody>
        </p:sp>
        <p:sp>
          <p:nvSpPr>
            <p:cNvPr id="125" name="Freeform 9"/>
            <p:cNvSpPr>
              <a:spLocks/>
            </p:cNvSpPr>
            <p:nvPr/>
          </p:nvSpPr>
          <p:spPr bwMode="auto">
            <a:xfrm>
              <a:off x="4572000" y="1066800"/>
              <a:ext cx="2196501" cy="4388908"/>
            </a:xfrm>
            <a:custGeom>
              <a:avLst/>
              <a:gdLst/>
              <a:ahLst/>
              <a:cxnLst>
                <a:cxn ang="0">
                  <a:pos x="0" y="0"/>
                </a:cxn>
                <a:cxn ang="0">
                  <a:pos x="0" y="4290"/>
                </a:cxn>
                <a:cxn ang="0">
                  <a:pos x="111" y="4287"/>
                </a:cxn>
                <a:cxn ang="0">
                  <a:pos x="274" y="4274"/>
                </a:cxn>
                <a:cxn ang="0">
                  <a:pos x="433" y="4247"/>
                </a:cxn>
                <a:cxn ang="0">
                  <a:pos x="587" y="4209"/>
                </a:cxn>
                <a:cxn ang="0">
                  <a:pos x="738" y="4160"/>
                </a:cxn>
                <a:cxn ang="0">
                  <a:pos x="883" y="4101"/>
                </a:cxn>
                <a:cxn ang="0">
                  <a:pos x="1024" y="4031"/>
                </a:cxn>
                <a:cxn ang="0">
                  <a:pos x="1157" y="3953"/>
                </a:cxn>
                <a:cxn ang="0">
                  <a:pos x="1284" y="3864"/>
                </a:cxn>
                <a:cxn ang="0">
                  <a:pos x="1404" y="3768"/>
                </a:cxn>
                <a:cxn ang="0">
                  <a:pos x="1518" y="3663"/>
                </a:cxn>
                <a:cxn ang="0">
                  <a:pos x="1623" y="3549"/>
                </a:cxn>
                <a:cxn ang="0">
                  <a:pos x="1719" y="3429"/>
                </a:cxn>
                <a:cxn ang="0">
                  <a:pos x="1808" y="3302"/>
                </a:cxn>
                <a:cxn ang="0">
                  <a:pos x="1888" y="3167"/>
                </a:cxn>
                <a:cxn ang="0">
                  <a:pos x="1956" y="3028"/>
                </a:cxn>
                <a:cxn ang="0">
                  <a:pos x="2016" y="2883"/>
                </a:cxn>
                <a:cxn ang="0">
                  <a:pos x="2065" y="2732"/>
                </a:cxn>
                <a:cxn ang="0">
                  <a:pos x="2102" y="2577"/>
                </a:cxn>
                <a:cxn ang="0">
                  <a:pos x="2129" y="2419"/>
                </a:cxn>
                <a:cxn ang="0">
                  <a:pos x="2144" y="2256"/>
                </a:cxn>
                <a:cxn ang="0">
                  <a:pos x="2147" y="2145"/>
                </a:cxn>
                <a:cxn ang="0">
                  <a:pos x="2139" y="1981"/>
                </a:cxn>
                <a:cxn ang="0">
                  <a:pos x="2122" y="1818"/>
                </a:cxn>
                <a:cxn ang="0">
                  <a:pos x="2090" y="1661"/>
                </a:cxn>
                <a:cxn ang="0">
                  <a:pos x="2049" y="1507"/>
                </a:cxn>
                <a:cxn ang="0">
                  <a:pos x="1997" y="1358"/>
                </a:cxn>
                <a:cxn ang="0">
                  <a:pos x="1935" y="1214"/>
                </a:cxn>
                <a:cxn ang="0">
                  <a:pos x="1861" y="1077"/>
                </a:cxn>
                <a:cxn ang="0">
                  <a:pos x="1780" y="945"/>
                </a:cxn>
                <a:cxn ang="0">
                  <a:pos x="1688" y="821"/>
                </a:cxn>
                <a:cxn ang="0">
                  <a:pos x="1589" y="703"/>
                </a:cxn>
                <a:cxn ang="0">
                  <a:pos x="1481" y="592"/>
                </a:cxn>
                <a:cxn ang="0">
                  <a:pos x="1366" y="489"/>
                </a:cxn>
                <a:cxn ang="0">
                  <a:pos x="1243" y="396"/>
                </a:cxn>
                <a:cxn ang="0">
                  <a:pos x="1113" y="310"/>
                </a:cxn>
                <a:cxn ang="0">
                  <a:pos x="978" y="235"/>
                </a:cxn>
                <a:cxn ang="0">
                  <a:pos x="836" y="168"/>
                </a:cxn>
                <a:cxn ang="0">
                  <a:pos x="689" y="112"/>
                </a:cxn>
                <a:cxn ang="0">
                  <a:pos x="537" y="68"/>
                </a:cxn>
                <a:cxn ang="0">
                  <a:pos x="380" y="34"/>
                </a:cxn>
                <a:cxn ang="0">
                  <a:pos x="220" y="12"/>
                </a:cxn>
                <a:cxn ang="0">
                  <a:pos x="56" y="0"/>
                </a:cxn>
              </a:cxnLst>
              <a:rect l="0" t="0" r="r" b="b"/>
              <a:pathLst>
                <a:path w="2147" h="4290">
                  <a:moveTo>
                    <a:pt x="0" y="0"/>
                  </a:moveTo>
                  <a:lnTo>
                    <a:pt x="0" y="0"/>
                  </a:lnTo>
                  <a:lnTo>
                    <a:pt x="0" y="0"/>
                  </a:lnTo>
                  <a:lnTo>
                    <a:pt x="0" y="4290"/>
                  </a:lnTo>
                  <a:lnTo>
                    <a:pt x="0" y="4290"/>
                  </a:lnTo>
                  <a:lnTo>
                    <a:pt x="0" y="4290"/>
                  </a:lnTo>
                  <a:lnTo>
                    <a:pt x="0" y="4290"/>
                  </a:lnTo>
                  <a:lnTo>
                    <a:pt x="56" y="4290"/>
                  </a:lnTo>
                  <a:lnTo>
                    <a:pt x="111" y="4287"/>
                  </a:lnTo>
                  <a:lnTo>
                    <a:pt x="166" y="4284"/>
                  </a:lnTo>
                  <a:lnTo>
                    <a:pt x="220" y="4280"/>
                  </a:lnTo>
                  <a:lnTo>
                    <a:pt x="274" y="4274"/>
                  </a:lnTo>
                  <a:lnTo>
                    <a:pt x="327" y="4267"/>
                  </a:lnTo>
                  <a:lnTo>
                    <a:pt x="380" y="4258"/>
                  </a:lnTo>
                  <a:lnTo>
                    <a:pt x="433" y="4247"/>
                  </a:lnTo>
                  <a:lnTo>
                    <a:pt x="485" y="4235"/>
                  </a:lnTo>
                  <a:lnTo>
                    <a:pt x="537" y="4224"/>
                  </a:lnTo>
                  <a:lnTo>
                    <a:pt x="587" y="4209"/>
                  </a:lnTo>
                  <a:lnTo>
                    <a:pt x="639" y="4194"/>
                  </a:lnTo>
                  <a:lnTo>
                    <a:pt x="689" y="4178"/>
                  </a:lnTo>
                  <a:lnTo>
                    <a:pt x="738" y="4160"/>
                  </a:lnTo>
                  <a:lnTo>
                    <a:pt x="787" y="4142"/>
                  </a:lnTo>
                  <a:lnTo>
                    <a:pt x="836" y="4122"/>
                  </a:lnTo>
                  <a:lnTo>
                    <a:pt x="883" y="4101"/>
                  </a:lnTo>
                  <a:lnTo>
                    <a:pt x="931" y="4079"/>
                  </a:lnTo>
                  <a:lnTo>
                    <a:pt x="978" y="4056"/>
                  </a:lnTo>
                  <a:lnTo>
                    <a:pt x="1024" y="4031"/>
                  </a:lnTo>
                  <a:lnTo>
                    <a:pt x="1068" y="4006"/>
                  </a:lnTo>
                  <a:lnTo>
                    <a:pt x="1113" y="3980"/>
                  </a:lnTo>
                  <a:lnTo>
                    <a:pt x="1157" y="3953"/>
                  </a:lnTo>
                  <a:lnTo>
                    <a:pt x="1200" y="3925"/>
                  </a:lnTo>
                  <a:lnTo>
                    <a:pt x="1243" y="3895"/>
                  </a:lnTo>
                  <a:lnTo>
                    <a:pt x="1284" y="3864"/>
                  </a:lnTo>
                  <a:lnTo>
                    <a:pt x="1326" y="3833"/>
                  </a:lnTo>
                  <a:lnTo>
                    <a:pt x="1366" y="3801"/>
                  </a:lnTo>
                  <a:lnTo>
                    <a:pt x="1404" y="3768"/>
                  </a:lnTo>
                  <a:lnTo>
                    <a:pt x="1442" y="3734"/>
                  </a:lnTo>
                  <a:lnTo>
                    <a:pt x="1481" y="3698"/>
                  </a:lnTo>
                  <a:lnTo>
                    <a:pt x="1518" y="3663"/>
                  </a:lnTo>
                  <a:lnTo>
                    <a:pt x="1553" y="3626"/>
                  </a:lnTo>
                  <a:lnTo>
                    <a:pt x="1589" y="3587"/>
                  </a:lnTo>
                  <a:lnTo>
                    <a:pt x="1623" y="3549"/>
                  </a:lnTo>
                  <a:lnTo>
                    <a:pt x="1656" y="3511"/>
                  </a:lnTo>
                  <a:lnTo>
                    <a:pt x="1688" y="3471"/>
                  </a:lnTo>
                  <a:lnTo>
                    <a:pt x="1719" y="3429"/>
                  </a:lnTo>
                  <a:lnTo>
                    <a:pt x="1750" y="3388"/>
                  </a:lnTo>
                  <a:lnTo>
                    <a:pt x="1780" y="3345"/>
                  </a:lnTo>
                  <a:lnTo>
                    <a:pt x="1808" y="3302"/>
                  </a:lnTo>
                  <a:lnTo>
                    <a:pt x="1836" y="3258"/>
                  </a:lnTo>
                  <a:lnTo>
                    <a:pt x="1861" y="3213"/>
                  </a:lnTo>
                  <a:lnTo>
                    <a:pt x="1888" y="3167"/>
                  </a:lnTo>
                  <a:lnTo>
                    <a:pt x="1911" y="3121"/>
                  </a:lnTo>
                  <a:lnTo>
                    <a:pt x="1935" y="3076"/>
                  </a:lnTo>
                  <a:lnTo>
                    <a:pt x="1956" y="3028"/>
                  </a:lnTo>
                  <a:lnTo>
                    <a:pt x="1978" y="2981"/>
                  </a:lnTo>
                  <a:lnTo>
                    <a:pt x="1997" y="2932"/>
                  </a:lnTo>
                  <a:lnTo>
                    <a:pt x="2016" y="2883"/>
                  </a:lnTo>
                  <a:lnTo>
                    <a:pt x="2033" y="2833"/>
                  </a:lnTo>
                  <a:lnTo>
                    <a:pt x="2049" y="2783"/>
                  </a:lnTo>
                  <a:lnTo>
                    <a:pt x="2065" y="2732"/>
                  </a:lnTo>
                  <a:lnTo>
                    <a:pt x="2079" y="2682"/>
                  </a:lnTo>
                  <a:lnTo>
                    <a:pt x="2090" y="2630"/>
                  </a:lnTo>
                  <a:lnTo>
                    <a:pt x="2102" y="2577"/>
                  </a:lnTo>
                  <a:lnTo>
                    <a:pt x="2113" y="2525"/>
                  </a:lnTo>
                  <a:lnTo>
                    <a:pt x="2122" y="2472"/>
                  </a:lnTo>
                  <a:lnTo>
                    <a:pt x="2129" y="2419"/>
                  </a:lnTo>
                  <a:lnTo>
                    <a:pt x="2135" y="2364"/>
                  </a:lnTo>
                  <a:lnTo>
                    <a:pt x="2139" y="2311"/>
                  </a:lnTo>
                  <a:lnTo>
                    <a:pt x="2144" y="2256"/>
                  </a:lnTo>
                  <a:lnTo>
                    <a:pt x="2145" y="2201"/>
                  </a:lnTo>
                  <a:lnTo>
                    <a:pt x="2147" y="2145"/>
                  </a:lnTo>
                  <a:lnTo>
                    <a:pt x="2147" y="2145"/>
                  </a:lnTo>
                  <a:lnTo>
                    <a:pt x="2145" y="2090"/>
                  </a:lnTo>
                  <a:lnTo>
                    <a:pt x="2144" y="2036"/>
                  </a:lnTo>
                  <a:lnTo>
                    <a:pt x="2139" y="1981"/>
                  </a:lnTo>
                  <a:lnTo>
                    <a:pt x="2135" y="1926"/>
                  </a:lnTo>
                  <a:lnTo>
                    <a:pt x="2129" y="1873"/>
                  </a:lnTo>
                  <a:lnTo>
                    <a:pt x="2122" y="1818"/>
                  </a:lnTo>
                  <a:lnTo>
                    <a:pt x="2113" y="1765"/>
                  </a:lnTo>
                  <a:lnTo>
                    <a:pt x="2102" y="1713"/>
                  </a:lnTo>
                  <a:lnTo>
                    <a:pt x="2090" y="1661"/>
                  </a:lnTo>
                  <a:lnTo>
                    <a:pt x="2079" y="1609"/>
                  </a:lnTo>
                  <a:lnTo>
                    <a:pt x="2065" y="1558"/>
                  </a:lnTo>
                  <a:lnTo>
                    <a:pt x="2049" y="1507"/>
                  </a:lnTo>
                  <a:lnTo>
                    <a:pt x="2033" y="1457"/>
                  </a:lnTo>
                  <a:lnTo>
                    <a:pt x="2016" y="1408"/>
                  </a:lnTo>
                  <a:lnTo>
                    <a:pt x="1997" y="1358"/>
                  </a:lnTo>
                  <a:lnTo>
                    <a:pt x="1978" y="1311"/>
                  </a:lnTo>
                  <a:lnTo>
                    <a:pt x="1956" y="1262"/>
                  </a:lnTo>
                  <a:lnTo>
                    <a:pt x="1935" y="1214"/>
                  </a:lnTo>
                  <a:lnTo>
                    <a:pt x="1911" y="1169"/>
                  </a:lnTo>
                  <a:lnTo>
                    <a:pt x="1888" y="1123"/>
                  </a:lnTo>
                  <a:lnTo>
                    <a:pt x="1861" y="1077"/>
                  </a:lnTo>
                  <a:lnTo>
                    <a:pt x="1836" y="1032"/>
                  </a:lnTo>
                  <a:lnTo>
                    <a:pt x="1808" y="990"/>
                  </a:lnTo>
                  <a:lnTo>
                    <a:pt x="1780" y="945"/>
                  </a:lnTo>
                  <a:lnTo>
                    <a:pt x="1750" y="904"/>
                  </a:lnTo>
                  <a:lnTo>
                    <a:pt x="1719" y="862"/>
                  </a:lnTo>
                  <a:lnTo>
                    <a:pt x="1688" y="821"/>
                  </a:lnTo>
                  <a:lnTo>
                    <a:pt x="1656" y="781"/>
                  </a:lnTo>
                  <a:lnTo>
                    <a:pt x="1623" y="741"/>
                  </a:lnTo>
                  <a:lnTo>
                    <a:pt x="1589" y="703"/>
                  </a:lnTo>
                  <a:lnTo>
                    <a:pt x="1553" y="666"/>
                  </a:lnTo>
                  <a:lnTo>
                    <a:pt x="1518" y="629"/>
                  </a:lnTo>
                  <a:lnTo>
                    <a:pt x="1481" y="592"/>
                  </a:lnTo>
                  <a:lnTo>
                    <a:pt x="1442" y="558"/>
                  </a:lnTo>
                  <a:lnTo>
                    <a:pt x="1404" y="524"/>
                  </a:lnTo>
                  <a:lnTo>
                    <a:pt x="1366" y="489"/>
                  </a:lnTo>
                  <a:lnTo>
                    <a:pt x="1326" y="457"/>
                  </a:lnTo>
                  <a:lnTo>
                    <a:pt x="1284" y="426"/>
                  </a:lnTo>
                  <a:lnTo>
                    <a:pt x="1243" y="396"/>
                  </a:lnTo>
                  <a:lnTo>
                    <a:pt x="1200" y="367"/>
                  </a:lnTo>
                  <a:lnTo>
                    <a:pt x="1157" y="337"/>
                  </a:lnTo>
                  <a:lnTo>
                    <a:pt x="1113" y="310"/>
                  </a:lnTo>
                  <a:lnTo>
                    <a:pt x="1068" y="284"/>
                  </a:lnTo>
                  <a:lnTo>
                    <a:pt x="1024" y="259"/>
                  </a:lnTo>
                  <a:lnTo>
                    <a:pt x="978" y="235"/>
                  </a:lnTo>
                  <a:lnTo>
                    <a:pt x="931" y="211"/>
                  </a:lnTo>
                  <a:lnTo>
                    <a:pt x="883" y="189"/>
                  </a:lnTo>
                  <a:lnTo>
                    <a:pt x="836" y="168"/>
                  </a:lnTo>
                  <a:lnTo>
                    <a:pt x="787" y="149"/>
                  </a:lnTo>
                  <a:lnTo>
                    <a:pt x="738" y="130"/>
                  </a:lnTo>
                  <a:lnTo>
                    <a:pt x="689" y="112"/>
                  </a:lnTo>
                  <a:lnTo>
                    <a:pt x="639" y="96"/>
                  </a:lnTo>
                  <a:lnTo>
                    <a:pt x="587" y="81"/>
                  </a:lnTo>
                  <a:lnTo>
                    <a:pt x="537" y="68"/>
                  </a:lnTo>
                  <a:lnTo>
                    <a:pt x="485" y="55"/>
                  </a:lnTo>
                  <a:lnTo>
                    <a:pt x="433" y="43"/>
                  </a:lnTo>
                  <a:lnTo>
                    <a:pt x="380" y="34"/>
                  </a:lnTo>
                  <a:lnTo>
                    <a:pt x="327" y="25"/>
                  </a:lnTo>
                  <a:lnTo>
                    <a:pt x="274" y="18"/>
                  </a:lnTo>
                  <a:lnTo>
                    <a:pt x="220" y="12"/>
                  </a:lnTo>
                  <a:lnTo>
                    <a:pt x="166" y="6"/>
                  </a:lnTo>
                  <a:lnTo>
                    <a:pt x="111" y="3"/>
                  </a:lnTo>
                  <a:lnTo>
                    <a:pt x="56" y="0"/>
                  </a:lnTo>
                  <a:lnTo>
                    <a:pt x="0" y="0"/>
                  </a:lnTo>
                  <a:lnTo>
                    <a:pt x="0" y="0"/>
                  </a:lnTo>
                  <a:close/>
                </a:path>
              </a:pathLst>
            </a:custGeom>
            <a:gradFill rotWithShape="0">
              <a:gsLst>
                <a:gs pos="0">
                  <a:srgbClr val="30639C"/>
                </a:gs>
                <a:gs pos="100000">
                  <a:srgbClr val="29507F"/>
                </a:gs>
              </a:gsLst>
              <a:lin ang="2700000" scaled="1"/>
            </a:gradFill>
            <a:ln w="9525">
              <a:noFill/>
              <a:miter lim="800000"/>
              <a:headEnd/>
              <a:tailEnd/>
            </a:ln>
          </p:spPr>
          <p:txBody>
            <a:bodyPr lIns="18288" tIns="18288" rIns="18288" bIns="18288" anchor="ctr" anchorCtr="1"/>
            <a:lstStyle/>
            <a:p>
              <a:pPr algn="ctr">
                <a:lnSpc>
                  <a:spcPct val="85000"/>
                </a:lnSpc>
                <a:spcBef>
                  <a:spcPct val="20000"/>
                </a:spcBef>
              </a:pPr>
              <a:endParaRPr lang="en-US" sz="1400" b="1">
                <a:solidFill>
                  <a:srgbClr val="FFFFFF"/>
                </a:solidFill>
                <a:latin typeface="Arial Narrow" pitchFamily="112" charset="0"/>
              </a:endParaRPr>
            </a:p>
          </p:txBody>
        </p:sp>
      </p:grpSp>
      <p:grpSp>
        <p:nvGrpSpPr>
          <p:cNvPr id="126" name="Group 30"/>
          <p:cNvGrpSpPr/>
          <p:nvPr/>
        </p:nvGrpSpPr>
        <p:grpSpPr>
          <a:xfrm>
            <a:off x="5593215" y="2802638"/>
            <a:ext cx="340846" cy="472470"/>
            <a:chOff x="3829362" y="1753581"/>
            <a:chExt cx="2173053" cy="3007644"/>
          </a:xfrm>
        </p:grpSpPr>
        <p:sp>
          <p:nvSpPr>
            <p:cNvPr id="127" name="Freeform 15"/>
            <p:cNvSpPr>
              <a:spLocks/>
            </p:cNvSpPr>
            <p:nvPr/>
          </p:nvSpPr>
          <p:spPr bwMode="auto">
            <a:xfrm>
              <a:off x="3829362" y="1753581"/>
              <a:ext cx="745418" cy="3007644"/>
            </a:xfrm>
            <a:custGeom>
              <a:avLst/>
              <a:gdLst/>
              <a:ahLst/>
              <a:cxnLst>
                <a:cxn ang="0">
                  <a:pos x="861" y="0"/>
                </a:cxn>
                <a:cxn ang="0">
                  <a:pos x="817" y="3"/>
                </a:cxn>
                <a:cxn ang="0">
                  <a:pos x="773" y="9"/>
                </a:cxn>
                <a:cxn ang="0">
                  <a:pos x="730" y="20"/>
                </a:cxn>
                <a:cxn ang="0">
                  <a:pos x="688" y="35"/>
                </a:cxn>
                <a:cxn ang="0">
                  <a:pos x="646" y="55"/>
                </a:cxn>
                <a:cxn ang="0">
                  <a:pos x="605" y="79"/>
                </a:cxn>
                <a:cxn ang="0">
                  <a:pos x="565" y="105"/>
                </a:cxn>
                <a:cxn ang="0">
                  <a:pos x="526" y="137"/>
                </a:cxn>
                <a:cxn ang="0">
                  <a:pos x="488" y="172"/>
                </a:cxn>
                <a:cxn ang="0">
                  <a:pos x="451" y="210"/>
                </a:cxn>
                <a:cxn ang="0">
                  <a:pos x="415" y="252"/>
                </a:cxn>
                <a:cxn ang="0">
                  <a:pos x="346" y="345"/>
                </a:cxn>
                <a:cxn ang="0">
                  <a:pos x="283" y="452"/>
                </a:cxn>
                <a:cxn ang="0">
                  <a:pos x="224" y="569"/>
                </a:cxn>
                <a:cxn ang="0">
                  <a:pos x="171" y="699"/>
                </a:cxn>
                <a:cxn ang="0">
                  <a:pos x="125" y="837"/>
                </a:cxn>
                <a:cxn ang="0">
                  <a:pos x="86" y="985"/>
                </a:cxn>
                <a:cxn ang="0">
                  <a:pos x="53" y="1140"/>
                </a:cxn>
                <a:cxn ang="0">
                  <a:pos x="28" y="1303"/>
                </a:cxn>
                <a:cxn ang="0">
                  <a:pos x="10" y="1472"/>
                </a:cxn>
                <a:cxn ang="0">
                  <a:pos x="2" y="1648"/>
                </a:cxn>
                <a:cxn ang="0">
                  <a:pos x="0" y="1737"/>
                </a:cxn>
                <a:cxn ang="0">
                  <a:pos x="5" y="1915"/>
                </a:cxn>
                <a:cxn ang="0">
                  <a:pos x="18" y="2087"/>
                </a:cxn>
                <a:cxn ang="0">
                  <a:pos x="39" y="2254"/>
                </a:cxn>
                <a:cxn ang="0">
                  <a:pos x="68" y="2413"/>
                </a:cxn>
                <a:cxn ang="0">
                  <a:pos x="104" y="2565"/>
                </a:cxn>
                <a:cxn ang="0">
                  <a:pos x="147" y="2709"/>
                </a:cxn>
                <a:cxn ang="0">
                  <a:pos x="197" y="2842"/>
                </a:cxn>
                <a:cxn ang="0">
                  <a:pos x="252" y="2966"/>
                </a:cxn>
                <a:cxn ang="0">
                  <a:pos x="314" y="3077"/>
                </a:cxn>
                <a:cxn ang="0">
                  <a:pos x="380" y="3178"/>
                </a:cxn>
                <a:cxn ang="0">
                  <a:pos x="433" y="3244"/>
                </a:cxn>
                <a:cxn ang="0">
                  <a:pos x="469" y="3284"/>
                </a:cxn>
                <a:cxn ang="0">
                  <a:pos x="507" y="3321"/>
                </a:cxn>
                <a:cxn ang="0">
                  <a:pos x="546" y="3353"/>
                </a:cxn>
                <a:cxn ang="0">
                  <a:pos x="585" y="3382"/>
                </a:cxn>
                <a:cxn ang="0">
                  <a:pos x="625" y="3408"/>
                </a:cxn>
                <a:cxn ang="0">
                  <a:pos x="666" y="3430"/>
                </a:cxn>
                <a:cxn ang="0">
                  <a:pos x="709" y="3447"/>
                </a:cxn>
                <a:cxn ang="0">
                  <a:pos x="751" y="3460"/>
                </a:cxn>
                <a:cxn ang="0">
                  <a:pos x="795" y="3469"/>
                </a:cxn>
                <a:cxn ang="0">
                  <a:pos x="839" y="3474"/>
                </a:cxn>
                <a:cxn ang="0">
                  <a:pos x="861" y="0"/>
                </a:cxn>
              </a:cxnLst>
              <a:rect l="0" t="0" r="r" b="b"/>
              <a:pathLst>
                <a:path w="861" h="3474">
                  <a:moveTo>
                    <a:pt x="861" y="0"/>
                  </a:moveTo>
                  <a:lnTo>
                    <a:pt x="861" y="0"/>
                  </a:lnTo>
                  <a:lnTo>
                    <a:pt x="839" y="1"/>
                  </a:lnTo>
                  <a:lnTo>
                    <a:pt x="817" y="3"/>
                  </a:lnTo>
                  <a:lnTo>
                    <a:pt x="795" y="5"/>
                  </a:lnTo>
                  <a:lnTo>
                    <a:pt x="773" y="9"/>
                  </a:lnTo>
                  <a:lnTo>
                    <a:pt x="751" y="14"/>
                  </a:lnTo>
                  <a:lnTo>
                    <a:pt x="730" y="20"/>
                  </a:lnTo>
                  <a:lnTo>
                    <a:pt x="709" y="28"/>
                  </a:lnTo>
                  <a:lnTo>
                    <a:pt x="688" y="35"/>
                  </a:lnTo>
                  <a:lnTo>
                    <a:pt x="666" y="45"/>
                  </a:lnTo>
                  <a:lnTo>
                    <a:pt x="646" y="55"/>
                  </a:lnTo>
                  <a:lnTo>
                    <a:pt x="625" y="67"/>
                  </a:lnTo>
                  <a:lnTo>
                    <a:pt x="605" y="79"/>
                  </a:lnTo>
                  <a:lnTo>
                    <a:pt x="585" y="92"/>
                  </a:lnTo>
                  <a:lnTo>
                    <a:pt x="565" y="105"/>
                  </a:lnTo>
                  <a:lnTo>
                    <a:pt x="546" y="121"/>
                  </a:lnTo>
                  <a:lnTo>
                    <a:pt x="526" y="137"/>
                  </a:lnTo>
                  <a:lnTo>
                    <a:pt x="507" y="154"/>
                  </a:lnTo>
                  <a:lnTo>
                    <a:pt x="488" y="172"/>
                  </a:lnTo>
                  <a:lnTo>
                    <a:pt x="469" y="191"/>
                  </a:lnTo>
                  <a:lnTo>
                    <a:pt x="451" y="210"/>
                  </a:lnTo>
                  <a:lnTo>
                    <a:pt x="433" y="231"/>
                  </a:lnTo>
                  <a:lnTo>
                    <a:pt x="415" y="252"/>
                  </a:lnTo>
                  <a:lnTo>
                    <a:pt x="380" y="297"/>
                  </a:lnTo>
                  <a:lnTo>
                    <a:pt x="346" y="345"/>
                  </a:lnTo>
                  <a:lnTo>
                    <a:pt x="314" y="398"/>
                  </a:lnTo>
                  <a:lnTo>
                    <a:pt x="283" y="452"/>
                  </a:lnTo>
                  <a:lnTo>
                    <a:pt x="252" y="509"/>
                  </a:lnTo>
                  <a:lnTo>
                    <a:pt x="224" y="569"/>
                  </a:lnTo>
                  <a:lnTo>
                    <a:pt x="197" y="632"/>
                  </a:lnTo>
                  <a:lnTo>
                    <a:pt x="171" y="699"/>
                  </a:lnTo>
                  <a:lnTo>
                    <a:pt x="147" y="766"/>
                  </a:lnTo>
                  <a:lnTo>
                    <a:pt x="125" y="837"/>
                  </a:lnTo>
                  <a:lnTo>
                    <a:pt x="104" y="909"/>
                  </a:lnTo>
                  <a:lnTo>
                    <a:pt x="86" y="985"/>
                  </a:lnTo>
                  <a:lnTo>
                    <a:pt x="68" y="1061"/>
                  </a:lnTo>
                  <a:lnTo>
                    <a:pt x="53" y="1140"/>
                  </a:lnTo>
                  <a:lnTo>
                    <a:pt x="39" y="1220"/>
                  </a:lnTo>
                  <a:lnTo>
                    <a:pt x="28" y="1303"/>
                  </a:lnTo>
                  <a:lnTo>
                    <a:pt x="18" y="1387"/>
                  </a:lnTo>
                  <a:lnTo>
                    <a:pt x="10" y="1472"/>
                  </a:lnTo>
                  <a:lnTo>
                    <a:pt x="5" y="1560"/>
                  </a:lnTo>
                  <a:lnTo>
                    <a:pt x="2" y="1648"/>
                  </a:lnTo>
                  <a:lnTo>
                    <a:pt x="0" y="1737"/>
                  </a:lnTo>
                  <a:lnTo>
                    <a:pt x="0" y="1737"/>
                  </a:lnTo>
                  <a:lnTo>
                    <a:pt x="2" y="1827"/>
                  </a:lnTo>
                  <a:lnTo>
                    <a:pt x="5" y="1915"/>
                  </a:lnTo>
                  <a:lnTo>
                    <a:pt x="10" y="2002"/>
                  </a:lnTo>
                  <a:lnTo>
                    <a:pt x="18" y="2087"/>
                  </a:lnTo>
                  <a:lnTo>
                    <a:pt x="28" y="2171"/>
                  </a:lnTo>
                  <a:lnTo>
                    <a:pt x="39" y="2254"/>
                  </a:lnTo>
                  <a:lnTo>
                    <a:pt x="53" y="2334"/>
                  </a:lnTo>
                  <a:lnTo>
                    <a:pt x="68" y="2413"/>
                  </a:lnTo>
                  <a:lnTo>
                    <a:pt x="86" y="2491"/>
                  </a:lnTo>
                  <a:lnTo>
                    <a:pt x="104" y="2565"/>
                  </a:lnTo>
                  <a:lnTo>
                    <a:pt x="125" y="2637"/>
                  </a:lnTo>
                  <a:lnTo>
                    <a:pt x="147" y="2709"/>
                  </a:lnTo>
                  <a:lnTo>
                    <a:pt x="171" y="2776"/>
                  </a:lnTo>
                  <a:lnTo>
                    <a:pt x="197" y="2842"/>
                  </a:lnTo>
                  <a:lnTo>
                    <a:pt x="224" y="2906"/>
                  </a:lnTo>
                  <a:lnTo>
                    <a:pt x="252" y="2966"/>
                  </a:lnTo>
                  <a:lnTo>
                    <a:pt x="283" y="3022"/>
                  </a:lnTo>
                  <a:lnTo>
                    <a:pt x="314" y="3077"/>
                  </a:lnTo>
                  <a:lnTo>
                    <a:pt x="346" y="3129"/>
                  </a:lnTo>
                  <a:lnTo>
                    <a:pt x="380" y="3178"/>
                  </a:lnTo>
                  <a:lnTo>
                    <a:pt x="415" y="3223"/>
                  </a:lnTo>
                  <a:lnTo>
                    <a:pt x="433" y="3244"/>
                  </a:lnTo>
                  <a:lnTo>
                    <a:pt x="451" y="3264"/>
                  </a:lnTo>
                  <a:lnTo>
                    <a:pt x="469" y="3284"/>
                  </a:lnTo>
                  <a:lnTo>
                    <a:pt x="488" y="3303"/>
                  </a:lnTo>
                  <a:lnTo>
                    <a:pt x="507" y="3321"/>
                  </a:lnTo>
                  <a:lnTo>
                    <a:pt x="526" y="3337"/>
                  </a:lnTo>
                  <a:lnTo>
                    <a:pt x="546" y="3353"/>
                  </a:lnTo>
                  <a:lnTo>
                    <a:pt x="565" y="3368"/>
                  </a:lnTo>
                  <a:lnTo>
                    <a:pt x="585" y="3382"/>
                  </a:lnTo>
                  <a:lnTo>
                    <a:pt x="605" y="3396"/>
                  </a:lnTo>
                  <a:lnTo>
                    <a:pt x="625" y="3408"/>
                  </a:lnTo>
                  <a:lnTo>
                    <a:pt x="646" y="3420"/>
                  </a:lnTo>
                  <a:lnTo>
                    <a:pt x="666" y="3430"/>
                  </a:lnTo>
                  <a:lnTo>
                    <a:pt x="688" y="3439"/>
                  </a:lnTo>
                  <a:lnTo>
                    <a:pt x="709" y="3447"/>
                  </a:lnTo>
                  <a:lnTo>
                    <a:pt x="730" y="3454"/>
                  </a:lnTo>
                  <a:lnTo>
                    <a:pt x="751" y="3460"/>
                  </a:lnTo>
                  <a:lnTo>
                    <a:pt x="773" y="3465"/>
                  </a:lnTo>
                  <a:lnTo>
                    <a:pt x="795" y="3469"/>
                  </a:lnTo>
                  <a:lnTo>
                    <a:pt x="817" y="3471"/>
                  </a:lnTo>
                  <a:lnTo>
                    <a:pt x="839" y="3474"/>
                  </a:lnTo>
                  <a:lnTo>
                    <a:pt x="861" y="3474"/>
                  </a:lnTo>
                  <a:lnTo>
                    <a:pt x="861" y="0"/>
                  </a:lnTo>
                  <a:close/>
                </a:path>
              </a:pathLst>
            </a:custGeom>
            <a:gradFill rotWithShape="0">
              <a:gsLst>
                <a:gs pos="0">
                  <a:srgbClr val="5E7DB6"/>
                </a:gs>
                <a:gs pos="100000">
                  <a:srgbClr val="264B78"/>
                </a:gs>
              </a:gsLst>
              <a:lin ang="2700000" scaled="1"/>
            </a:gradFill>
            <a:ln w="9525">
              <a:noFill/>
              <a:miter lim="800000"/>
              <a:headEnd/>
              <a:tailEnd/>
            </a:ln>
          </p:spPr>
          <p:txBody>
            <a:bodyPr lIns="18288" tIns="18288" rIns="18288" bIns="18288" anchor="ctr" anchorCtr="1"/>
            <a:lstStyle/>
            <a:p>
              <a:pPr algn="ctr">
                <a:lnSpc>
                  <a:spcPct val="85000"/>
                </a:lnSpc>
                <a:spcBef>
                  <a:spcPct val="20000"/>
                </a:spcBef>
              </a:pPr>
              <a:endParaRPr lang="en-US" sz="1400" b="1">
                <a:solidFill>
                  <a:srgbClr val="FFFFFF"/>
                </a:solidFill>
                <a:latin typeface="Arial Narrow" pitchFamily="112" charset="0"/>
              </a:endParaRPr>
            </a:p>
          </p:txBody>
        </p:sp>
        <p:sp>
          <p:nvSpPr>
            <p:cNvPr id="128" name="Freeform 16"/>
            <p:cNvSpPr>
              <a:spLocks/>
            </p:cNvSpPr>
            <p:nvPr/>
          </p:nvSpPr>
          <p:spPr bwMode="auto">
            <a:xfrm>
              <a:off x="4574780" y="1753581"/>
              <a:ext cx="1427635" cy="3007644"/>
            </a:xfrm>
            <a:custGeom>
              <a:avLst/>
              <a:gdLst/>
              <a:ahLst/>
              <a:cxnLst>
                <a:cxn ang="0">
                  <a:pos x="0" y="0"/>
                </a:cxn>
                <a:cxn ang="0">
                  <a:pos x="1" y="3474"/>
                </a:cxn>
                <a:cxn ang="0">
                  <a:pos x="85" y="3472"/>
                </a:cxn>
                <a:cxn ang="0">
                  <a:pos x="210" y="3460"/>
                </a:cxn>
                <a:cxn ang="0">
                  <a:pos x="333" y="3439"/>
                </a:cxn>
                <a:cxn ang="0">
                  <a:pos x="451" y="3408"/>
                </a:cxn>
                <a:cxn ang="0">
                  <a:pos x="568" y="3368"/>
                </a:cxn>
                <a:cxn ang="0">
                  <a:pos x="678" y="3321"/>
                </a:cxn>
                <a:cxn ang="0">
                  <a:pos x="786" y="3264"/>
                </a:cxn>
                <a:cxn ang="0">
                  <a:pos x="889" y="3200"/>
                </a:cxn>
                <a:cxn ang="0">
                  <a:pos x="986" y="3129"/>
                </a:cxn>
                <a:cxn ang="0">
                  <a:pos x="1079" y="3051"/>
                </a:cxn>
                <a:cxn ang="0">
                  <a:pos x="1166" y="2966"/>
                </a:cxn>
                <a:cxn ang="0">
                  <a:pos x="1246" y="2874"/>
                </a:cxn>
                <a:cxn ang="0">
                  <a:pos x="1321" y="2776"/>
                </a:cxn>
                <a:cxn ang="0">
                  <a:pos x="1389" y="2674"/>
                </a:cxn>
                <a:cxn ang="0">
                  <a:pos x="1449" y="2566"/>
                </a:cxn>
                <a:cxn ang="0">
                  <a:pos x="1502" y="2452"/>
                </a:cxn>
                <a:cxn ang="0">
                  <a:pos x="1548" y="2335"/>
                </a:cxn>
                <a:cxn ang="0">
                  <a:pos x="1586" y="2212"/>
                </a:cxn>
                <a:cxn ang="0">
                  <a:pos x="1615" y="2087"/>
                </a:cxn>
                <a:cxn ang="0">
                  <a:pos x="1635" y="1959"/>
                </a:cxn>
                <a:cxn ang="0">
                  <a:pos x="1646" y="1827"/>
                </a:cxn>
                <a:cxn ang="0">
                  <a:pos x="1649" y="1737"/>
                </a:cxn>
                <a:cxn ang="0">
                  <a:pos x="1643" y="1604"/>
                </a:cxn>
                <a:cxn ang="0">
                  <a:pos x="1628" y="1472"/>
                </a:cxn>
                <a:cxn ang="0">
                  <a:pos x="1606" y="1344"/>
                </a:cxn>
                <a:cxn ang="0">
                  <a:pos x="1573" y="1220"/>
                </a:cxn>
                <a:cxn ang="0">
                  <a:pos x="1533" y="1100"/>
                </a:cxn>
                <a:cxn ang="0">
                  <a:pos x="1485" y="985"/>
                </a:cxn>
                <a:cxn ang="0">
                  <a:pos x="1429" y="873"/>
                </a:cxn>
                <a:cxn ang="0">
                  <a:pos x="1366" y="766"/>
                </a:cxn>
                <a:cxn ang="0">
                  <a:pos x="1296" y="665"/>
                </a:cxn>
                <a:cxn ang="0">
                  <a:pos x="1220" y="569"/>
                </a:cxn>
                <a:cxn ang="0">
                  <a:pos x="1137" y="480"/>
                </a:cxn>
                <a:cxn ang="0">
                  <a:pos x="1048" y="396"/>
                </a:cxn>
                <a:cxn ang="0">
                  <a:pos x="954" y="321"/>
                </a:cxn>
                <a:cxn ang="0">
                  <a:pos x="855" y="252"/>
                </a:cxn>
                <a:cxn ang="0">
                  <a:pos x="751" y="191"/>
                </a:cxn>
                <a:cxn ang="0">
                  <a:pos x="642" y="137"/>
                </a:cxn>
                <a:cxn ang="0">
                  <a:pos x="529" y="92"/>
                </a:cxn>
                <a:cxn ang="0">
                  <a:pos x="412" y="55"/>
                </a:cxn>
                <a:cxn ang="0">
                  <a:pos x="292" y="28"/>
                </a:cxn>
                <a:cxn ang="0">
                  <a:pos x="169" y="9"/>
                </a:cxn>
                <a:cxn ang="0">
                  <a:pos x="43" y="0"/>
                </a:cxn>
              </a:cxnLst>
              <a:rect l="0" t="0" r="r" b="b"/>
              <a:pathLst>
                <a:path w="1649" h="3474">
                  <a:moveTo>
                    <a:pt x="1" y="0"/>
                  </a:moveTo>
                  <a:lnTo>
                    <a:pt x="1" y="0"/>
                  </a:lnTo>
                  <a:lnTo>
                    <a:pt x="0" y="0"/>
                  </a:lnTo>
                  <a:lnTo>
                    <a:pt x="0" y="3474"/>
                  </a:lnTo>
                  <a:lnTo>
                    <a:pt x="0" y="3474"/>
                  </a:lnTo>
                  <a:lnTo>
                    <a:pt x="1" y="3474"/>
                  </a:lnTo>
                  <a:lnTo>
                    <a:pt x="1" y="3474"/>
                  </a:lnTo>
                  <a:lnTo>
                    <a:pt x="43" y="3474"/>
                  </a:lnTo>
                  <a:lnTo>
                    <a:pt x="85" y="3472"/>
                  </a:lnTo>
                  <a:lnTo>
                    <a:pt x="127" y="3469"/>
                  </a:lnTo>
                  <a:lnTo>
                    <a:pt x="169" y="3465"/>
                  </a:lnTo>
                  <a:lnTo>
                    <a:pt x="210" y="3460"/>
                  </a:lnTo>
                  <a:lnTo>
                    <a:pt x="252" y="3454"/>
                  </a:lnTo>
                  <a:lnTo>
                    <a:pt x="292" y="3447"/>
                  </a:lnTo>
                  <a:lnTo>
                    <a:pt x="333" y="3439"/>
                  </a:lnTo>
                  <a:lnTo>
                    <a:pt x="372" y="3430"/>
                  </a:lnTo>
                  <a:lnTo>
                    <a:pt x="412" y="3420"/>
                  </a:lnTo>
                  <a:lnTo>
                    <a:pt x="451" y="3408"/>
                  </a:lnTo>
                  <a:lnTo>
                    <a:pt x="490" y="3396"/>
                  </a:lnTo>
                  <a:lnTo>
                    <a:pt x="529" y="3383"/>
                  </a:lnTo>
                  <a:lnTo>
                    <a:pt x="568" y="3368"/>
                  </a:lnTo>
                  <a:lnTo>
                    <a:pt x="605" y="3353"/>
                  </a:lnTo>
                  <a:lnTo>
                    <a:pt x="642" y="3338"/>
                  </a:lnTo>
                  <a:lnTo>
                    <a:pt x="678" y="3321"/>
                  </a:lnTo>
                  <a:lnTo>
                    <a:pt x="714" y="3303"/>
                  </a:lnTo>
                  <a:lnTo>
                    <a:pt x="751" y="3284"/>
                  </a:lnTo>
                  <a:lnTo>
                    <a:pt x="786" y="3264"/>
                  </a:lnTo>
                  <a:lnTo>
                    <a:pt x="821" y="3244"/>
                  </a:lnTo>
                  <a:lnTo>
                    <a:pt x="855" y="3223"/>
                  </a:lnTo>
                  <a:lnTo>
                    <a:pt x="889" y="3200"/>
                  </a:lnTo>
                  <a:lnTo>
                    <a:pt x="921" y="3178"/>
                  </a:lnTo>
                  <a:lnTo>
                    <a:pt x="954" y="3154"/>
                  </a:lnTo>
                  <a:lnTo>
                    <a:pt x="986" y="3129"/>
                  </a:lnTo>
                  <a:lnTo>
                    <a:pt x="1018" y="3104"/>
                  </a:lnTo>
                  <a:lnTo>
                    <a:pt x="1048" y="3077"/>
                  </a:lnTo>
                  <a:lnTo>
                    <a:pt x="1079" y="3051"/>
                  </a:lnTo>
                  <a:lnTo>
                    <a:pt x="1108" y="3024"/>
                  </a:lnTo>
                  <a:lnTo>
                    <a:pt x="1137" y="2995"/>
                  </a:lnTo>
                  <a:lnTo>
                    <a:pt x="1166" y="2966"/>
                  </a:lnTo>
                  <a:lnTo>
                    <a:pt x="1193" y="2936"/>
                  </a:lnTo>
                  <a:lnTo>
                    <a:pt x="1220" y="2906"/>
                  </a:lnTo>
                  <a:lnTo>
                    <a:pt x="1246" y="2874"/>
                  </a:lnTo>
                  <a:lnTo>
                    <a:pt x="1272" y="2842"/>
                  </a:lnTo>
                  <a:lnTo>
                    <a:pt x="1296" y="2809"/>
                  </a:lnTo>
                  <a:lnTo>
                    <a:pt x="1321" y="2776"/>
                  </a:lnTo>
                  <a:lnTo>
                    <a:pt x="1344" y="2743"/>
                  </a:lnTo>
                  <a:lnTo>
                    <a:pt x="1366" y="2709"/>
                  </a:lnTo>
                  <a:lnTo>
                    <a:pt x="1389" y="2674"/>
                  </a:lnTo>
                  <a:lnTo>
                    <a:pt x="1409" y="2639"/>
                  </a:lnTo>
                  <a:lnTo>
                    <a:pt x="1429" y="2602"/>
                  </a:lnTo>
                  <a:lnTo>
                    <a:pt x="1449" y="2566"/>
                  </a:lnTo>
                  <a:lnTo>
                    <a:pt x="1468" y="2528"/>
                  </a:lnTo>
                  <a:lnTo>
                    <a:pt x="1485" y="2491"/>
                  </a:lnTo>
                  <a:lnTo>
                    <a:pt x="1502" y="2452"/>
                  </a:lnTo>
                  <a:lnTo>
                    <a:pt x="1518" y="2413"/>
                  </a:lnTo>
                  <a:lnTo>
                    <a:pt x="1533" y="2374"/>
                  </a:lnTo>
                  <a:lnTo>
                    <a:pt x="1548" y="2335"/>
                  </a:lnTo>
                  <a:lnTo>
                    <a:pt x="1562" y="2295"/>
                  </a:lnTo>
                  <a:lnTo>
                    <a:pt x="1573" y="2254"/>
                  </a:lnTo>
                  <a:lnTo>
                    <a:pt x="1586" y="2212"/>
                  </a:lnTo>
                  <a:lnTo>
                    <a:pt x="1596" y="2171"/>
                  </a:lnTo>
                  <a:lnTo>
                    <a:pt x="1606" y="2129"/>
                  </a:lnTo>
                  <a:lnTo>
                    <a:pt x="1615" y="2087"/>
                  </a:lnTo>
                  <a:lnTo>
                    <a:pt x="1622" y="2044"/>
                  </a:lnTo>
                  <a:lnTo>
                    <a:pt x="1628" y="2002"/>
                  </a:lnTo>
                  <a:lnTo>
                    <a:pt x="1635" y="1959"/>
                  </a:lnTo>
                  <a:lnTo>
                    <a:pt x="1640" y="1915"/>
                  </a:lnTo>
                  <a:lnTo>
                    <a:pt x="1643" y="1871"/>
                  </a:lnTo>
                  <a:lnTo>
                    <a:pt x="1646" y="1827"/>
                  </a:lnTo>
                  <a:lnTo>
                    <a:pt x="1647" y="1782"/>
                  </a:lnTo>
                  <a:lnTo>
                    <a:pt x="1649" y="1737"/>
                  </a:lnTo>
                  <a:lnTo>
                    <a:pt x="1649" y="1737"/>
                  </a:lnTo>
                  <a:lnTo>
                    <a:pt x="1647" y="1692"/>
                  </a:lnTo>
                  <a:lnTo>
                    <a:pt x="1646" y="1648"/>
                  </a:lnTo>
                  <a:lnTo>
                    <a:pt x="1643" y="1604"/>
                  </a:lnTo>
                  <a:lnTo>
                    <a:pt x="1640" y="1560"/>
                  </a:lnTo>
                  <a:lnTo>
                    <a:pt x="1635" y="1516"/>
                  </a:lnTo>
                  <a:lnTo>
                    <a:pt x="1628" y="1472"/>
                  </a:lnTo>
                  <a:lnTo>
                    <a:pt x="1622" y="1430"/>
                  </a:lnTo>
                  <a:lnTo>
                    <a:pt x="1615" y="1387"/>
                  </a:lnTo>
                  <a:lnTo>
                    <a:pt x="1606" y="1344"/>
                  </a:lnTo>
                  <a:lnTo>
                    <a:pt x="1596" y="1303"/>
                  </a:lnTo>
                  <a:lnTo>
                    <a:pt x="1586" y="1262"/>
                  </a:lnTo>
                  <a:lnTo>
                    <a:pt x="1573" y="1220"/>
                  </a:lnTo>
                  <a:lnTo>
                    <a:pt x="1562" y="1180"/>
                  </a:lnTo>
                  <a:lnTo>
                    <a:pt x="1548" y="1140"/>
                  </a:lnTo>
                  <a:lnTo>
                    <a:pt x="1533" y="1100"/>
                  </a:lnTo>
                  <a:lnTo>
                    <a:pt x="1518" y="1061"/>
                  </a:lnTo>
                  <a:lnTo>
                    <a:pt x="1502" y="1022"/>
                  </a:lnTo>
                  <a:lnTo>
                    <a:pt x="1485" y="985"/>
                  </a:lnTo>
                  <a:lnTo>
                    <a:pt x="1468" y="947"/>
                  </a:lnTo>
                  <a:lnTo>
                    <a:pt x="1449" y="909"/>
                  </a:lnTo>
                  <a:lnTo>
                    <a:pt x="1429" y="873"/>
                  </a:lnTo>
                  <a:lnTo>
                    <a:pt x="1409" y="837"/>
                  </a:lnTo>
                  <a:lnTo>
                    <a:pt x="1389" y="801"/>
                  </a:lnTo>
                  <a:lnTo>
                    <a:pt x="1366" y="766"/>
                  </a:lnTo>
                  <a:lnTo>
                    <a:pt x="1344" y="731"/>
                  </a:lnTo>
                  <a:lnTo>
                    <a:pt x="1321" y="697"/>
                  </a:lnTo>
                  <a:lnTo>
                    <a:pt x="1296" y="665"/>
                  </a:lnTo>
                  <a:lnTo>
                    <a:pt x="1272" y="632"/>
                  </a:lnTo>
                  <a:lnTo>
                    <a:pt x="1246" y="601"/>
                  </a:lnTo>
                  <a:lnTo>
                    <a:pt x="1220" y="569"/>
                  </a:lnTo>
                  <a:lnTo>
                    <a:pt x="1193" y="539"/>
                  </a:lnTo>
                  <a:lnTo>
                    <a:pt x="1166" y="509"/>
                  </a:lnTo>
                  <a:lnTo>
                    <a:pt x="1137" y="480"/>
                  </a:lnTo>
                  <a:lnTo>
                    <a:pt x="1108" y="452"/>
                  </a:lnTo>
                  <a:lnTo>
                    <a:pt x="1079" y="424"/>
                  </a:lnTo>
                  <a:lnTo>
                    <a:pt x="1048" y="396"/>
                  </a:lnTo>
                  <a:lnTo>
                    <a:pt x="1018" y="370"/>
                  </a:lnTo>
                  <a:lnTo>
                    <a:pt x="986" y="345"/>
                  </a:lnTo>
                  <a:lnTo>
                    <a:pt x="954" y="321"/>
                  </a:lnTo>
                  <a:lnTo>
                    <a:pt x="921" y="297"/>
                  </a:lnTo>
                  <a:lnTo>
                    <a:pt x="889" y="274"/>
                  </a:lnTo>
                  <a:lnTo>
                    <a:pt x="855" y="252"/>
                  </a:lnTo>
                  <a:lnTo>
                    <a:pt x="821" y="231"/>
                  </a:lnTo>
                  <a:lnTo>
                    <a:pt x="786" y="210"/>
                  </a:lnTo>
                  <a:lnTo>
                    <a:pt x="751" y="191"/>
                  </a:lnTo>
                  <a:lnTo>
                    <a:pt x="714" y="172"/>
                  </a:lnTo>
                  <a:lnTo>
                    <a:pt x="678" y="153"/>
                  </a:lnTo>
                  <a:lnTo>
                    <a:pt x="642" y="137"/>
                  </a:lnTo>
                  <a:lnTo>
                    <a:pt x="605" y="121"/>
                  </a:lnTo>
                  <a:lnTo>
                    <a:pt x="568" y="105"/>
                  </a:lnTo>
                  <a:lnTo>
                    <a:pt x="529" y="92"/>
                  </a:lnTo>
                  <a:lnTo>
                    <a:pt x="490" y="78"/>
                  </a:lnTo>
                  <a:lnTo>
                    <a:pt x="451" y="67"/>
                  </a:lnTo>
                  <a:lnTo>
                    <a:pt x="412" y="55"/>
                  </a:lnTo>
                  <a:lnTo>
                    <a:pt x="372" y="44"/>
                  </a:lnTo>
                  <a:lnTo>
                    <a:pt x="333" y="35"/>
                  </a:lnTo>
                  <a:lnTo>
                    <a:pt x="292" y="28"/>
                  </a:lnTo>
                  <a:lnTo>
                    <a:pt x="252" y="20"/>
                  </a:lnTo>
                  <a:lnTo>
                    <a:pt x="210" y="14"/>
                  </a:lnTo>
                  <a:lnTo>
                    <a:pt x="169" y="9"/>
                  </a:lnTo>
                  <a:lnTo>
                    <a:pt x="127" y="5"/>
                  </a:lnTo>
                  <a:lnTo>
                    <a:pt x="85" y="3"/>
                  </a:lnTo>
                  <a:lnTo>
                    <a:pt x="43" y="0"/>
                  </a:lnTo>
                  <a:lnTo>
                    <a:pt x="1" y="0"/>
                  </a:lnTo>
                  <a:lnTo>
                    <a:pt x="1" y="0"/>
                  </a:lnTo>
                  <a:close/>
                </a:path>
              </a:pathLst>
            </a:custGeom>
            <a:gradFill flip="none" rotWithShape="1">
              <a:gsLst>
                <a:gs pos="47000">
                  <a:srgbClr val="84AAD8"/>
                </a:gs>
                <a:gs pos="100000">
                  <a:srgbClr val="4B82C5"/>
                </a:gs>
              </a:gsLst>
              <a:lin ang="10200000" scaled="0"/>
              <a:tileRect/>
            </a:gradFill>
            <a:ln w="9525">
              <a:noFill/>
              <a:miter lim="800000"/>
              <a:headEnd/>
              <a:tailEnd/>
            </a:ln>
          </p:spPr>
          <p:txBody>
            <a:bodyPr lIns="18288" tIns="18288" rIns="18288" bIns="18288" anchor="ctr" anchorCtr="1"/>
            <a:lstStyle/>
            <a:p>
              <a:pPr algn="ctr">
                <a:lnSpc>
                  <a:spcPct val="85000"/>
                </a:lnSpc>
                <a:spcBef>
                  <a:spcPct val="20000"/>
                </a:spcBef>
              </a:pPr>
              <a:endParaRPr lang="en-US" sz="1400" b="1">
                <a:solidFill>
                  <a:srgbClr val="000000"/>
                </a:solidFill>
                <a:latin typeface="Arial Narrow" pitchFamily="112" charset="0"/>
              </a:endParaRPr>
            </a:p>
          </p:txBody>
        </p:sp>
      </p:grpSp>
      <p:sp>
        <p:nvSpPr>
          <p:cNvPr id="129" name="Freeform 19"/>
          <p:cNvSpPr>
            <a:spLocks/>
          </p:cNvSpPr>
          <p:nvPr/>
        </p:nvSpPr>
        <p:spPr bwMode="auto">
          <a:xfrm>
            <a:off x="5670890" y="2918647"/>
            <a:ext cx="39381" cy="240587"/>
          </a:xfrm>
          <a:custGeom>
            <a:avLst/>
            <a:gdLst/>
            <a:ahLst/>
            <a:cxnLst>
              <a:cxn ang="0">
                <a:pos x="290" y="0"/>
              </a:cxn>
              <a:cxn ang="0">
                <a:pos x="290" y="0"/>
              </a:cxn>
              <a:cxn ang="0">
                <a:pos x="275" y="1"/>
              </a:cxn>
              <a:cxn ang="0">
                <a:pos x="260" y="4"/>
              </a:cxn>
              <a:cxn ang="0">
                <a:pos x="245" y="10"/>
              </a:cxn>
              <a:cxn ang="0">
                <a:pos x="231" y="17"/>
              </a:cxn>
              <a:cxn ang="0">
                <a:pos x="217" y="27"/>
              </a:cxn>
              <a:cxn ang="0">
                <a:pos x="203" y="39"/>
              </a:cxn>
              <a:cxn ang="0">
                <a:pos x="190" y="53"/>
              </a:cxn>
              <a:cxn ang="0">
                <a:pos x="177" y="69"/>
              </a:cxn>
              <a:cxn ang="0">
                <a:pos x="163" y="86"/>
              </a:cxn>
              <a:cxn ang="0">
                <a:pos x="151" y="106"/>
              </a:cxn>
              <a:cxn ang="0">
                <a:pos x="139" y="128"/>
              </a:cxn>
              <a:cxn ang="0">
                <a:pos x="127" y="150"/>
              </a:cxn>
              <a:cxn ang="0">
                <a:pos x="116" y="175"/>
              </a:cxn>
              <a:cxn ang="0">
                <a:pos x="106" y="202"/>
              </a:cxn>
              <a:cxn ang="0">
                <a:pos x="94" y="229"/>
              </a:cxn>
              <a:cxn ang="0">
                <a:pos x="84" y="258"/>
              </a:cxn>
              <a:cxn ang="0">
                <a:pos x="75" y="290"/>
              </a:cxn>
              <a:cxn ang="0">
                <a:pos x="65" y="321"/>
              </a:cxn>
              <a:cxn ang="0">
                <a:pos x="57" y="355"/>
              </a:cxn>
              <a:cxn ang="0">
                <a:pos x="49" y="390"/>
              </a:cxn>
              <a:cxn ang="0">
                <a:pos x="42" y="425"/>
              </a:cxn>
              <a:cxn ang="0">
                <a:pos x="34" y="463"/>
              </a:cxn>
              <a:cxn ang="0">
                <a:pos x="28" y="500"/>
              </a:cxn>
              <a:cxn ang="0">
                <a:pos x="23" y="540"/>
              </a:cxn>
              <a:cxn ang="0">
                <a:pos x="13" y="621"/>
              </a:cxn>
              <a:cxn ang="0">
                <a:pos x="5" y="706"/>
              </a:cxn>
              <a:cxn ang="0">
                <a:pos x="1" y="794"/>
              </a:cxn>
              <a:cxn ang="0">
                <a:pos x="0" y="839"/>
              </a:cxn>
              <a:cxn ang="0">
                <a:pos x="0" y="884"/>
              </a:cxn>
              <a:cxn ang="0">
                <a:pos x="0" y="884"/>
              </a:cxn>
              <a:cxn ang="0">
                <a:pos x="0" y="930"/>
              </a:cxn>
              <a:cxn ang="0">
                <a:pos x="1" y="974"/>
              </a:cxn>
              <a:cxn ang="0">
                <a:pos x="5" y="1062"/>
              </a:cxn>
              <a:cxn ang="0">
                <a:pos x="13" y="1147"/>
              </a:cxn>
              <a:cxn ang="0">
                <a:pos x="23" y="1229"/>
              </a:cxn>
              <a:cxn ang="0">
                <a:pos x="28" y="1268"/>
              </a:cxn>
              <a:cxn ang="0">
                <a:pos x="34" y="1307"/>
              </a:cxn>
              <a:cxn ang="0">
                <a:pos x="42" y="1343"/>
              </a:cxn>
              <a:cxn ang="0">
                <a:pos x="49" y="1379"/>
              </a:cxn>
              <a:cxn ang="0">
                <a:pos x="57" y="1413"/>
              </a:cxn>
              <a:cxn ang="0">
                <a:pos x="65" y="1447"/>
              </a:cxn>
              <a:cxn ang="0">
                <a:pos x="75" y="1480"/>
              </a:cxn>
              <a:cxn ang="0">
                <a:pos x="84" y="1510"/>
              </a:cxn>
              <a:cxn ang="0">
                <a:pos x="94" y="1540"/>
              </a:cxn>
              <a:cxn ang="0">
                <a:pos x="106" y="1567"/>
              </a:cxn>
              <a:cxn ang="0">
                <a:pos x="116" y="1594"/>
              </a:cxn>
              <a:cxn ang="0">
                <a:pos x="127" y="1617"/>
              </a:cxn>
              <a:cxn ang="0">
                <a:pos x="139" y="1641"/>
              </a:cxn>
              <a:cxn ang="0">
                <a:pos x="151" y="1663"/>
              </a:cxn>
              <a:cxn ang="0">
                <a:pos x="163" y="1681"/>
              </a:cxn>
              <a:cxn ang="0">
                <a:pos x="177" y="1699"/>
              </a:cxn>
              <a:cxn ang="0">
                <a:pos x="190" y="1715"/>
              </a:cxn>
              <a:cxn ang="0">
                <a:pos x="203" y="1729"/>
              </a:cxn>
              <a:cxn ang="0">
                <a:pos x="217" y="1742"/>
              </a:cxn>
              <a:cxn ang="0">
                <a:pos x="231" y="1752"/>
              </a:cxn>
              <a:cxn ang="0">
                <a:pos x="245" y="1759"/>
              </a:cxn>
              <a:cxn ang="0">
                <a:pos x="260" y="1764"/>
              </a:cxn>
              <a:cxn ang="0">
                <a:pos x="275" y="1768"/>
              </a:cxn>
              <a:cxn ang="0">
                <a:pos x="290" y="1769"/>
              </a:cxn>
              <a:cxn ang="0">
                <a:pos x="290" y="0"/>
              </a:cxn>
            </a:cxnLst>
            <a:rect l="0" t="0" r="r" b="b"/>
            <a:pathLst>
              <a:path w="290" h="1769">
                <a:moveTo>
                  <a:pt x="290" y="0"/>
                </a:moveTo>
                <a:lnTo>
                  <a:pt x="290" y="0"/>
                </a:lnTo>
                <a:lnTo>
                  <a:pt x="275" y="1"/>
                </a:lnTo>
                <a:lnTo>
                  <a:pt x="260" y="4"/>
                </a:lnTo>
                <a:lnTo>
                  <a:pt x="245" y="10"/>
                </a:lnTo>
                <a:lnTo>
                  <a:pt x="231" y="17"/>
                </a:lnTo>
                <a:lnTo>
                  <a:pt x="217" y="27"/>
                </a:lnTo>
                <a:lnTo>
                  <a:pt x="203" y="39"/>
                </a:lnTo>
                <a:lnTo>
                  <a:pt x="190" y="53"/>
                </a:lnTo>
                <a:lnTo>
                  <a:pt x="177" y="69"/>
                </a:lnTo>
                <a:lnTo>
                  <a:pt x="163" y="86"/>
                </a:lnTo>
                <a:lnTo>
                  <a:pt x="151" y="106"/>
                </a:lnTo>
                <a:lnTo>
                  <a:pt x="139" y="128"/>
                </a:lnTo>
                <a:lnTo>
                  <a:pt x="127" y="150"/>
                </a:lnTo>
                <a:lnTo>
                  <a:pt x="116" y="175"/>
                </a:lnTo>
                <a:lnTo>
                  <a:pt x="106" y="202"/>
                </a:lnTo>
                <a:lnTo>
                  <a:pt x="94" y="229"/>
                </a:lnTo>
                <a:lnTo>
                  <a:pt x="84" y="258"/>
                </a:lnTo>
                <a:lnTo>
                  <a:pt x="75" y="290"/>
                </a:lnTo>
                <a:lnTo>
                  <a:pt x="65" y="321"/>
                </a:lnTo>
                <a:lnTo>
                  <a:pt x="57" y="355"/>
                </a:lnTo>
                <a:lnTo>
                  <a:pt x="49" y="390"/>
                </a:lnTo>
                <a:lnTo>
                  <a:pt x="42" y="425"/>
                </a:lnTo>
                <a:lnTo>
                  <a:pt x="34" y="463"/>
                </a:lnTo>
                <a:lnTo>
                  <a:pt x="28" y="500"/>
                </a:lnTo>
                <a:lnTo>
                  <a:pt x="23" y="540"/>
                </a:lnTo>
                <a:lnTo>
                  <a:pt x="13" y="621"/>
                </a:lnTo>
                <a:lnTo>
                  <a:pt x="5" y="706"/>
                </a:lnTo>
                <a:lnTo>
                  <a:pt x="1" y="794"/>
                </a:lnTo>
                <a:lnTo>
                  <a:pt x="0" y="839"/>
                </a:lnTo>
                <a:lnTo>
                  <a:pt x="0" y="884"/>
                </a:lnTo>
                <a:lnTo>
                  <a:pt x="0" y="884"/>
                </a:lnTo>
                <a:lnTo>
                  <a:pt x="0" y="930"/>
                </a:lnTo>
                <a:lnTo>
                  <a:pt x="1" y="974"/>
                </a:lnTo>
                <a:lnTo>
                  <a:pt x="5" y="1062"/>
                </a:lnTo>
                <a:lnTo>
                  <a:pt x="13" y="1147"/>
                </a:lnTo>
                <a:lnTo>
                  <a:pt x="23" y="1229"/>
                </a:lnTo>
                <a:lnTo>
                  <a:pt x="28" y="1268"/>
                </a:lnTo>
                <a:lnTo>
                  <a:pt x="34" y="1307"/>
                </a:lnTo>
                <a:lnTo>
                  <a:pt x="42" y="1343"/>
                </a:lnTo>
                <a:lnTo>
                  <a:pt x="49" y="1379"/>
                </a:lnTo>
                <a:lnTo>
                  <a:pt x="57" y="1413"/>
                </a:lnTo>
                <a:lnTo>
                  <a:pt x="65" y="1447"/>
                </a:lnTo>
                <a:lnTo>
                  <a:pt x="75" y="1480"/>
                </a:lnTo>
                <a:lnTo>
                  <a:pt x="84" y="1510"/>
                </a:lnTo>
                <a:lnTo>
                  <a:pt x="94" y="1540"/>
                </a:lnTo>
                <a:lnTo>
                  <a:pt x="106" y="1567"/>
                </a:lnTo>
                <a:lnTo>
                  <a:pt x="116" y="1594"/>
                </a:lnTo>
                <a:lnTo>
                  <a:pt x="127" y="1617"/>
                </a:lnTo>
                <a:lnTo>
                  <a:pt x="139" y="1641"/>
                </a:lnTo>
                <a:lnTo>
                  <a:pt x="151" y="1663"/>
                </a:lnTo>
                <a:lnTo>
                  <a:pt x="163" y="1681"/>
                </a:lnTo>
                <a:lnTo>
                  <a:pt x="177" y="1699"/>
                </a:lnTo>
                <a:lnTo>
                  <a:pt x="190" y="1715"/>
                </a:lnTo>
                <a:lnTo>
                  <a:pt x="203" y="1729"/>
                </a:lnTo>
                <a:lnTo>
                  <a:pt x="217" y="1742"/>
                </a:lnTo>
                <a:lnTo>
                  <a:pt x="231" y="1752"/>
                </a:lnTo>
                <a:lnTo>
                  <a:pt x="245" y="1759"/>
                </a:lnTo>
                <a:lnTo>
                  <a:pt x="260" y="1764"/>
                </a:lnTo>
                <a:lnTo>
                  <a:pt x="275" y="1768"/>
                </a:lnTo>
                <a:lnTo>
                  <a:pt x="290" y="1769"/>
                </a:lnTo>
                <a:lnTo>
                  <a:pt x="290" y="0"/>
                </a:lnTo>
                <a:close/>
              </a:path>
            </a:pathLst>
          </a:custGeom>
          <a:gradFill rotWithShape="0">
            <a:gsLst>
              <a:gs pos="0">
                <a:srgbClr val="93B8E5"/>
              </a:gs>
              <a:gs pos="100000">
                <a:srgbClr val="5E90C6"/>
              </a:gs>
            </a:gsLst>
            <a:lin ang="2700000" scaled="1"/>
          </a:gradFill>
          <a:ln w="9525">
            <a:noFill/>
            <a:miter lim="800000"/>
            <a:headEnd/>
            <a:tailEnd/>
          </a:ln>
        </p:spPr>
        <p:txBody>
          <a:bodyPr lIns="18288" tIns="18288" rIns="18288" bIns="18288" anchor="ctr" anchorCtr="1"/>
          <a:lstStyle/>
          <a:p>
            <a:pPr algn="ctr">
              <a:lnSpc>
                <a:spcPct val="85000"/>
              </a:lnSpc>
              <a:spcBef>
                <a:spcPct val="20000"/>
              </a:spcBef>
            </a:pPr>
            <a:endParaRPr lang="en-US" sz="1400" b="1">
              <a:solidFill>
                <a:srgbClr val="FFFFFF"/>
              </a:solidFill>
              <a:latin typeface="Arial Narrow" pitchFamily="112" charset="0"/>
            </a:endParaRPr>
          </a:p>
        </p:txBody>
      </p:sp>
      <p:sp>
        <p:nvSpPr>
          <p:cNvPr id="130" name="Freeform 20"/>
          <p:cNvSpPr>
            <a:spLocks/>
          </p:cNvSpPr>
          <p:nvPr/>
        </p:nvSpPr>
        <p:spPr bwMode="auto">
          <a:xfrm>
            <a:off x="5710270" y="2918647"/>
            <a:ext cx="113932" cy="240587"/>
          </a:xfrm>
          <a:custGeom>
            <a:avLst/>
            <a:gdLst/>
            <a:ahLst/>
            <a:cxnLst>
              <a:cxn ang="0">
                <a:pos x="0" y="0"/>
              </a:cxn>
              <a:cxn ang="0">
                <a:pos x="0" y="1769"/>
              </a:cxn>
              <a:cxn ang="0">
                <a:pos x="0" y="1769"/>
              </a:cxn>
              <a:cxn ang="0">
                <a:pos x="42" y="1768"/>
              </a:cxn>
              <a:cxn ang="0">
                <a:pos x="128" y="1759"/>
              </a:cxn>
              <a:cxn ang="0">
                <a:pos x="209" y="1742"/>
              </a:cxn>
              <a:cxn ang="0">
                <a:pos x="288" y="1715"/>
              </a:cxn>
              <a:cxn ang="0">
                <a:pos x="363" y="1681"/>
              </a:cxn>
              <a:cxn ang="0">
                <a:pos x="435" y="1641"/>
              </a:cxn>
              <a:cxn ang="0">
                <a:pos x="501" y="1594"/>
              </a:cxn>
              <a:cxn ang="0">
                <a:pos x="564" y="1540"/>
              </a:cxn>
              <a:cxn ang="0">
                <a:pos x="621" y="1480"/>
              </a:cxn>
              <a:cxn ang="0">
                <a:pos x="672" y="1413"/>
              </a:cxn>
              <a:cxn ang="0">
                <a:pos x="717" y="1343"/>
              </a:cxn>
              <a:cxn ang="0">
                <a:pos x="756" y="1268"/>
              </a:cxn>
              <a:cxn ang="0">
                <a:pos x="787" y="1189"/>
              </a:cxn>
              <a:cxn ang="0">
                <a:pos x="812" y="1106"/>
              </a:cxn>
              <a:cxn ang="0">
                <a:pos x="829" y="1019"/>
              </a:cxn>
              <a:cxn ang="0">
                <a:pos x="837" y="930"/>
              </a:cxn>
              <a:cxn ang="0">
                <a:pos x="839" y="884"/>
              </a:cxn>
              <a:cxn ang="0">
                <a:pos x="835" y="794"/>
              </a:cxn>
              <a:cxn ang="0">
                <a:pos x="822" y="706"/>
              </a:cxn>
              <a:cxn ang="0">
                <a:pos x="801" y="621"/>
              </a:cxn>
              <a:cxn ang="0">
                <a:pos x="774" y="540"/>
              </a:cxn>
              <a:cxn ang="0">
                <a:pos x="737" y="463"/>
              </a:cxn>
              <a:cxn ang="0">
                <a:pos x="696" y="390"/>
              </a:cxn>
              <a:cxn ang="0">
                <a:pos x="647" y="321"/>
              </a:cxn>
              <a:cxn ang="0">
                <a:pos x="593" y="258"/>
              </a:cxn>
              <a:cxn ang="0">
                <a:pos x="534" y="202"/>
              </a:cxn>
              <a:cxn ang="0">
                <a:pos x="469" y="150"/>
              </a:cxn>
              <a:cxn ang="0">
                <a:pos x="400" y="106"/>
              </a:cxn>
              <a:cxn ang="0">
                <a:pos x="326" y="69"/>
              </a:cxn>
              <a:cxn ang="0">
                <a:pos x="249" y="39"/>
              </a:cxn>
              <a:cxn ang="0">
                <a:pos x="169" y="17"/>
              </a:cxn>
              <a:cxn ang="0">
                <a:pos x="85" y="4"/>
              </a:cxn>
              <a:cxn ang="0">
                <a:pos x="0" y="0"/>
              </a:cxn>
            </a:cxnLst>
            <a:rect l="0" t="0" r="r" b="b"/>
            <a:pathLst>
              <a:path w="839" h="1769">
                <a:moveTo>
                  <a:pt x="0" y="0"/>
                </a:moveTo>
                <a:lnTo>
                  <a:pt x="0" y="0"/>
                </a:lnTo>
                <a:lnTo>
                  <a:pt x="0" y="0"/>
                </a:lnTo>
                <a:lnTo>
                  <a:pt x="0" y="1769"/>
                </a:lnTo>
                <a:lnTo>
                  <a:pt x="0" y="1769"/>
                </a:lnTo>
                <a:lnTo>
                  <a:pt x="0" y="1769"/>
                </a:lnTo>
                <a:lnTo>
                  <a:pt x="0" y="1769"/>
                </a:lnTo>
                <a:lnTo>
                  <a:pt x="42" y="1768"/>
                </a:lnTo>
                <a:lnTo>
                  <a:pt x="85" y="1764"/>
                </a:lnTo>
                <a:lnTo>
                  <a:pt x="128" y="1759"/>
                </a:lnTo>
                <a:lnTo>
                  <a:pt x="169" y="1752"/>
                </a:lnTo>
                <a:lnTo>
                  <a:pt x="209" y="1742"/>
                </a:lnTo>
                <a:lnTo>
                  <a:pt x="249" y="1729"/>
                </a:lnTo>
                <a:lnTo>
                  <a:pt x="288" y="1715"/>
                </a:lnTo>
                <a:lnTo>
                  <a:pt x="326" y="1699"/>
                </a:lnTo>
                <a:lnTo>
                  <a:pt x="363" y="1681"/>
                </a:lnTo>
                <a:lnTo>
                  <a:pt x="400" y="1663"/>
                </a:lnTo>
                <a:lnTo>
                  <a:pt x="435" y="1641"/>
                </a:lnTo>
                <a:lnTo>
                  <a:pt x="469" y="1617"/>
                </a:lnTo>
                <a:lnTo>
                  <a:pt x="501" y="1594"/>
                </a:lnTo>
                <a:lnTo>
                  <a:pt x="534" y="1567"/>
                </a:lnTo>
                <a:lnTo>
                  <a:pt x="564" y="1540"/>
                </a:lnTo>
                <a:lnTo>
                  <a:pt x="593" y="1510"/>
                </a:lnTo>
                <a:lnTo>
                  <a:pt x="621" y="1480"/>
                </a:lnTo>
                <a:lnTo>
                  <a:pt x="647" y="1447"/>
                </a:lnTo>
                <a:lnTo>
                  <a:pt x="672" y="1413"/>
                </a:lnTo>
                <a:lnTo>
                  <a:pt x="696" y="1379"/>
                </a:lnTo>
                <a:lnTo>
                  <a:pt x="717" y="1343"/>
                </a:lnTo>
                <a:lnTo>
                  <a:pt x="737" y="1307"/>
                </a:lnTo>
                <a:lnTo>
                  <a:pt x="756" y="1268"/>
                </a:lnTo>
                <a:lnTo>
                  <a:pt x="774" y="1229"/>
                </a:lnTo>
                <a:lnTo>
                  <a:pt x="787" y="1189"/>
                </a:lnTo>
                <a:lnTo>
                  <a:pt x="801" y="1147"/>
                </a:lnTo>
                <a:lnTo>
                  <a:pt x="812" y="1106"/>
                </a:lnTo>
                <a:lnTo>
                  <a:pt x="822" y="1062"/>
                </a:lnTo>
                <a:lnTo>
                  <a:pt x="829" y="1019"/>
                </a:lnTo>
                <a:lnTo>
                  <a:pt x="835" y="974"/>
                </a:lnTo>
                <a:lnTo>
                  <a:pt x="837" y="930"/>
                </a:lnTo>
                <a:lnTo>
                  <a:pt x="839" y="884"/>
                </a:lnTo>
                <a:lnTo>
                  <a:pt x="839" y="884"/>
                </a:lnTo>
                <a:lnTo>
                  <a:pt x="837" y="839"/>
                </a:lnTo>
                <a:lnTo>
                  <a:pt x="835" y="794"/>
                </a:lnTo>
                <a:lnTo>
                  <a:pt x="829" y="750"/>
                </a:lnTo>
                <a:lnTo>
                  <a:pt x="822" y="706"/>
                </a:lnTo>
                <a:lnTo>
                  <a:pt x="812" y="663"/>
                </a:lnTo>
                <a:lnTo>
                  <a:pt x="801" y="621"/>
                </a:lnTo>
                <a:lnTo>
                  <a:pt x="787" y="580"/>
                </a:lnTo>
                <a:lnTo>
                  <a:pt x="774" y="540"/>
                </a:lnTo>
                <a:lnTo>
                  <a:pt x="756" y="500"/>
                </a:lnTo>
                <a:lnTo>
                  <a:pt x="737" y="463"/>
                </a:lnTo>
                <a:lnTo>
                  <a:pt x="717" y="425"/>
                </a:lnTo>
                <a:lnTo>
                  <a:pt x="696" y="390"/>
                </a:lnTo>
                <a:lnTo>
                  <a:pt x="672" y="355"/>
                </a:lnTo>
                <a:lnTo>
                  <a:pt x="647" y="321"/>
                </a:lnTo>
                <a:lnTo>
                  <a:pt x="621" y="290"/>
                </a:lnTo>
                <a:lnTo>
                  <a:pt x="593" y="258"/>
                </a:lnTo>
                <a:lnTo>
                  <a:pt x="564" y="229"/>
                </a:lnTo>
                <a:lnTo>
                  <a:pt x="534" y="202"/>
                </a:lnTo>
                <a:lnTo>
                  <a:pt x="501" y="175"/>
                </a:lnTo>
                <a:lnTo>
                  <a:pt x="469" y="150"/>
                </a:lnTo>
                <a:lnTo>
                  <a:pt x="435" y="128"/>
                </a:lnTo>
                <a:lnTo>
                  <a:pt x="400" y="106"/>
                </a:lnTo>
                <a:lnTo>
                  <a:pt x="363" y="86"/>
                </a:lnTo>
                <a:lnTo>
                  <a:pt x="326" y="69"/>
                </a:lnTo>
                <a:lnTo>
                  <a:pt x="288" y="53"/>
                </a:lnTo>
                <a:lnTo>
                  <a:pt x="249" y="39"/>
                </a:lnTo>
                <a:lnTo>
                  <a:pt x="209" y="27"/>
                </a:lnTo>
                <a:lnTo>
                  <a:pt x="169" y="17"/>
                </a:lnTo>
                <a:lnTo>
                  <a:pt x="128" y="10"/>
                </a:lnTo>
                <a:lnTo>
                  <a:pt x="85" y="4"/>
                </a:lnTo>
                <a:lnTo>
                  <a:pt x="42" y="0"/>
                </a:lnTo>
                <a:lnTo>
                  <a:pt x="0" y="0"/>
                </a:lnTo>
                <a:lnTo>
                  <a:pt x="0" y="0"/>
                </a:lnTo>
                <a:close/>
              </a:path>
            </a:pathLst>
          </a:custGeom>
          <a:gradFill flip="none" rotWithShape="1">
            <a:gsLst>
              <a:gs pos="0">
                <a:srgbClr val="DBE9F9"/>
              </a:gs>
              <a:gs pos="100000">
                <a:srgbClr val="AAC4E4"/>
              </a:gs>
            </a:gsLst>
            <a:lin ang="10800000" scaled="1"/>
            <a:tileRect/>
          </a:gradFill>
          <a:ln w="9525">
            <a:noFill/>
            <a:miter lim="800000"/>
            <a:headEnd/>
            <a:tailEnd/>
          </a:ln>
        </p:spPr>
        <p:txBody>
          <a:bodyPr lIns="18288" tIns="18288" rIns="18288" bIns="18288" anchor="ctr" anchorCtr="1"/>
          <a:lstStyle/>
          <a:p>
            <a:pPr algn="ctr">
              <a:lnSpc>
                <a:spcPct val="85000"/>
              </a:lnSpc>
              <a:spcBef>
                <a:spcPct val="20000"/>
              </a:spcBef>
            </a:pPr>
            <a:endParaRPr lang="en-US" sz="1400" b="1">
              <a:solidFill>
                <a:srgbClr val="FFFFFF"/>
              </a:solidFill>
              <a:latin typeface="Arial Narrow" pitchFamily="112" charset="0"/>
            </a:endParaRPr>
          </a:p>
        </p:txBody>
      </p:sp>
      <p:sp>
        <p:nvSpPr>
          <p:cNvPr id="131" name="Freeform 21"/>
          <p:cNvSpPr>
            <a:spLocks/>
          </p:cNvSpPr>
          <p:nvPr/>
        </p:nvSpPr>
        <p:spPr bwMode="auto">
          <a:xfrm>
            <a:off x="5691123" y="2974680"/>
            <a:ext cx="79576" cy="128249"/>
          </a:xfrm>
          <a:custGeom>
            <a:avLst/>
            <a:gdLst/>
            <a:ahLst/>
            <a:cxnLst>
              <a:cxn ang="0">
                <a:pos x="138" y="0"/>
              </a:cxn>
              <a:cxn ang="0">
                <a:pos x="138" y="0"/>
              </a:cxn>
              <a:cxn ang="0">
                <a:pos x="123" y="3"/>
              </a:cxn>
              <a:cxn ang="0">
                <a:pos x="108" y="10"/>
              </a:cxn>
              <a:cxn ang="0">
                <a:pos x="94" y="22"/>
              </a:cxn>
              <a:cxn ang="0">
                <a:pos x="81" y="38"/>
              </a:cxn>
              <a:cxn ang="0">
                <a:pos x="57" y="81"/>
              </a:cxn>
              <a:cxn ang="0">
                <a:pos x="38" y="137"/>
              </a:cxn>
              <a:cxn ang="0">
                <a:pos x="22" y="206"/>
              </a:cxn>
              <a:cxn ang="0">
                <a:pos x="10" y="285"/>
              </a:cxn>
              <a:cxn ang="0">
                <a:pos x="3" y="373"/>
              </a:cxn>
              <a:cxn ang="0">
                <a:pos x="0" y="468"/>
              </a:cxn>
              <a:cxn ang="0">
                <a:pos x="2" y="516"/>
              </a:cxn>
              <a:cxn ang="0">
                <a:pos x="5" y="609"/>
              </a:cxn>
              <a:cxn ang="0">
                <a:pos x="15" y="693"/>
              </a:cxn>
              <a:cxn ang="0">
                <a:pos x="29" y="769"/>
              </a:cxn>
              <a:cxn ang="0">
                <a:pos x="47" y="833"/>
              </a:cxn>
              <a:cxn ang="0">
                <a:pos x="68" y="886"/>
              </a:cxn>
              <a:cxn ang="0">
                <a:pos x="87" y="915"/>
              </a:cxn>
              <a:cxn ang="0">
                <a:pos x="101" y="928"/>
              </a:cxn>
              <a:cxn ang="0">
                <a:pos x="116" y="938"/>
              </a:cxn>
              <a:cxn ang="0">
                <a:pos x="131" y="943"/>
              </a:cxn>
              <a:cxn ang="0">
                <a:pos x="138" y="943"/>
              </a:cxn>
              <a:cxn ang="0">
                <a:pos x="138" y="943"/>
              </a:cxn>
              <a:cxn ang="0">
                <a:pos x="185" y="941"/>
              </a:cxn>
              <a:cxn ang="0">
                <a:pos x="229" y="935"/>
              </a:cxn>
              <a:cxn ang="0">
                <a:pos x="271" y="922"/>
              </a:cxn>
              <a:cxn ang="0">
                <a:pos x="313" y="907"/>
              </a:cxn>
              <a:cxn ang="0">
                <a:pos x="351" y="887"/>
              </a:cxn>
              <a:cxn ang="0">
                <a:pos x="388" y="863"/>
              </a:cxn>
              <a:cxn ang="0">
                <a:pos x="423" y="836"/>
              </a:cxn>
              <a:cxn ang="0">
                <a:pos x="454" y="805"/>
              </a:cxn>
              <a:cxn ang="0">
                <a:pos x="483" y="772"/>
              </a:cxn>
              <a:cxn ang="0">
                <a:pos x="509" y="735"/>
              </a:cxn>
              <a:cxn ang="0">
                <a:pos x="532" y="696"/>
              </a:cxn>
              <a:cxn ang="0">
                <a:pos x="551" y="656"/>
              </a:cxn>
              <a:cxn ang="0">
                <a:pos x="566" y="612"/>
              </a:cxn>
              <a:cxn ang="0">
                <a:pos x="576" y="567"/>
              </a:cxn>
              <a:cxn ang="0">
                <a:pos x="583" y="521"/>
              </a:cxn>
              <a:cxn ang="0">
                <a:pos x="586" y="472"/>
              </a:cxn>
              <a:cxn ang="0">
                <a:pos x="585" y="448"/>
              </a:cxn>
              <a:cxn ang="0">
                <a:pos x="581" y="400"/>
              </a:cxn>
              <a:cxn ang="0">
                <a:pos x="571" y="354"/>
              </a:cxn>
              <a:cxn ang="0">
                <a:pos x="558" y="310"/>
              </a:cxn>
              <a:cxn ang="0">
                <a:pos x="542" y="268"/>
              </a:cxn>
              <a:cxn ang="0">
                <a:pos x="521" y="227"/>
              </a:cxn>
              <a:cxn ang="0">
                <a:pos x="497" y="190"/>
              </a:cxn>
              <a:cxn ang="0">
                <a:pos x="469" y="155"/>
              </a:cxn>
              <a:cxn ang="0">
                <a:pos x="439" y="123"/>
              </a:cxn>
              <a:cxn ang="0">
                <a:pos x="405" y="94"/>
              </a:cxn>
              <a:cxn ang="0">
                <a:pos x="370" y="69"/>
              </a:cxn>
              <a:cxn ang="0">
                <a:pos x="333" y="47"/>
              </a:cxn>
              <a:cxn ang="0">
                <a:pos x="293" y="29"/>
              </a:cxn>
              <a:cxn ang="0">
                <a:pos x="250" y="15"/>
              </a:cxn>
              <a:cxn ang="0">
                <a:pos x="206" y="7"/>
              </a:cxn>
              <a:cxn ang="0">
                <a:pos x="161" y="2"/>
              </a:cxn>
              <a:cxn ang="0">
                <a:pos x="138" y="0"/>
              </a:cxn>
            </a:cxnLst>
            <a:rect l="0" t="0" r="r" b="b"/>
            <a:pathLst>
              <a:path w="586" h="943">
                <a:moveTo>
                  <a:pt x="138" y="0"/>
                </a:moveTo>
                <a:lnTo>
                  <a:pt x="138" y="0"/>
                </a:lnTo>
                <a:lnTo>
                  <a:pt x="138" y="0"/>
                </a:lnTo>
                <a:lnTo>
                  <a:pt x="138" y="0"/>
                </a:lnTo>
                <a:lnTo>
                  <a:pt x="131" y="2"/>
                </a:lnTo>
                <a:lnTo>
                  <a:pt x="123" y="3"/>
                </a:lnTo>
                <a:lnTo>
                  <a:pt x="116" y="7"/>
                </a:lnTo>
                <a:lnTo>
                  <a:pt x="108" y="10"/>
                </a:lnTo>
                <a:lnTo>
                  <a:pt x="101" y="15"/>
                </a:lnTo>
                <a:lnTo>
                  <a:pt x="94" y="22"/>
                </a:lnTo>
                <a:lnTo>
                  <a:pt x="87" y="29"/>
                </a:lnTo>
                <a:lnTo>
                  <a:pt x="81" y="38"/>
                </a:lnTo>
                <a:lnTo>
                  <a:pt x="68" y="57"/>
                </a:lnTo>
                <a:lnTo>
                  <a:pt x="57" y="81"/>
                </a:lnTo>
                <a:lnTo>
                  <a:pt x="47" y="107"/>
                </a:lnTo>
                <a:lnTo>
                  <a:pt x="38" y="137"/>
                </a:lnTo>
                <a:lnTo>
                  <a:pt x="29" y="170"/>
                </a:lnTo>
                <a:lnTo>
                  <a:pt x="22" y="206"/>
                </a:lnTo>
                <a:lnTo>
                  <a:pt x="15" y="245"/>
                </a:lnTo>
                <a:lnTo>
                  <a:pt x="10" y="285"/>
                </a:lnTo>
                <a:lnTo>
                  <a:pt x="5" y="328"/>
                </a:lnTo>
                <a:lnTo>
                  <a:pt x="3" y="373"/>
                </a:lnTo>
                <a:lnTo>
                  <a:pt x="2" y="419"/>
                </a:lnTo>
                <a:lnTo>
                  <a:pt x="0" y="468"/>
                </a:lnTo>
                <a:lnTo>
                  <a:pt x="0" y="468"/>
                </a:lnTo>
                <a:lnTo>
                  <a:pt x="2" y="516"/>
                </a:lnTo>
                <a:lnTo>
                  <a:pt x="3" y="562"/>
                </a:lnTo>
                <a:lnTo>
                  <a:pt x="5" y="609"/>
                </a:lnTo>
                <a:lnTo>
                  <a:pt x="10" y="651"/>
                </a:lnTo>
                <a:lnTo>
                  <a:pt x="15" y="693"/>
                </a:lnTo>
                <a:lnTo>
                  <a:pt x="22" y="733"/>
                </a:lnTo>
                <a:lnTo>
                  <a:pt x="29" y="769"/>
                </a:lnTo>
                <a:lnTo>
                  <a:pt x="38" y="803"/>
                </a:lnTo>
                <a:lnTo>
                  <a:pt x="47" y="833"/>
                </a:lnTo>
                <a:lnTo>
                  <a:pt x="57" y="861"/>
                </a:lnTo>
                <a:lnTo>
                  <a:pt x="68" y="886"/>
                </a:lnTo>
                <a:lnTo>
                  <a:pt x="81" y="906"/>
                </a:lnTo>
                <a:lnTo>
                  <a:pt x="87" y="915"/>
                </a:lnTo>
                <a:lnTo>
                  <a:pt x="94" y="922"/>
                </a:lnTo>
                <a:lnTo>
                  <a:pt x="101" y="928"/>
                </a:lnTo>
                <a:lnTo>
                  <a:pt x="108" y="933"/>
                </a:lnTo>
                <a:lnTo>
                  <a:pt x="116" y="938"/>
                </a:lnTo>
                <a:lnTo>
                  <a:pt x="123" y="941"/>
                </a:lnTo>
                <a:lnTo>
                  <a:pt x="131" y="943"/>
                </a:lnTo>
                <a:lnTo>
                  <a:pt x="138" y="943"/>
                </a:lnTo>
                <a:lnTo>
                  <a:pt x="138" y="943"/>
                </a:lnTo>
                <a:lnTo>
                  <a:pt x="138" y="943"/>
                </a:lnTo>
                <a:lnTo>
                  <a:pt x="138" y="943"/>
                </a:lnTo>
                <a:lnTo>
                  <a:pt x="161" y="943"/>
                </a:lnTo>
                <a:lnTo>
                  <a:pt x="185" y="941"/>
                </a:lnTo>
                <a:lnTo>
                  <a:pt x="206" y="938"/>
                </a:lnTo>
                <a:lnTo>
                  <a:pt x="229" y="935"/>
                </a:lnTo>
                <a:lnTo>
                  <a:pt x="250" y="928"/>
                </a:lnTo>
                <a:lnTo>
                  <a:pt x="271" y="922"/>
                </a:lnTo>
                <a:lnTo>
                  <a:pt x="293" y="915"/>
                </a:lnTo>
                <a:lnTo>
                  <a:pt x="313" y="907"/>
                </a:lnTo>
                <a:lnTo>
                  <a:pt x="333" y="897"/>
                </a:lnTo>
                <a:lnTo>
                  <a:pt x="351" y="887"/>
                </a:lnTo>
                <a:lnTo>
                  <a:pt x="370" y="876"/>
                </a:lnTo>
                <a:lnTo>
                  <a:pt x="388" y="863"/>
                </a:lnTo>
                <a:lnTo>
                  <a:pt x="405" y="851"/>
                </a:lnTo>
                <a:lnTo>
                  <a:pt x="423" y="836"/>
                </a:lnTo>
                <a:lnTo>
                  <a:pt x="439" y="822"/>
                </a:lnTo>
                <a:lnTo>
                  <a:pt x="454" y="805"/>
                </a:lnTo>
                <a:lnTo>
                  <a:pt x="469" y="789"/>
                </a:lnTo>
                <a:lnTo>
                  <a:pt x="483" y="772"/>
                </a:lnTo>
                <a:lnTo>
                  <a:pt x="497" y="754"/>
                </a:lnTo>
                <a:lnTo>
                  <a:pt x="509" y="735"/>
                </a:lnTo>
                <a:lnTo>
                  <a:pt x="521" y="716"/>
                </a:lnTo>
                <a:lnTo>
                  <a:pt x="532" y="696"/>
                </a:lnTo>
                <a:lnTo>
                  <a:pt x="542" y="676"/>
                </a:lnTo>
                <a:lnTo>
                  <a:pt x="551" y="656"/>
                </a:lnTo>
                <a:lnTo>
                  <a:pt x="558" y="635"/>
                </a:lnTo>
                <a:lnTo>
                  <a:pt x="566" y="612"/>
                </a:lnTo>
                <a:lnTo>
                  <a:pt x="571" y="590"/>
                </a:lnTo>
                <a:lnTo>
                  <a:pt x="576" y="567"/>
                </a:lnTo>
                <a:lnTo>
                  <a:pt x="581" y="543"/>
                </a:lnTo>
                <a:lnTo>
                  <a:pt x="583" y="521"/>
                </a:lnTo>
                <a:lnTo>
                  <a:pt x="585" y="497"/>
                </a:lnTo>
                <a:lnTo>
                  <a:pt x="586" y="472"/>
                </a:lnTo>
                <a:lnTo>
                  <a:pt x="586" y="472"/>
                </a:lnTo>
                <a:lnTo>
                  <a:pt x="585" y="448"/>
                </a:lnTo>
                <a:lnTo>
                  <a:pt x="583" y="424"/>
                </a:lnTo>
                <a:lnTo>
                  <a:pt x="581" y="400"/>
                </a:lnTo>
                <a:lnTo>
                  <a:pt x="576" y="377"/>
                </a:lnTo>
                <a:lnTo>
                  <a:pt x="571" y="354"/>
                </a:lnTo>
                <a:lnTo>
                  <a:pt x="566" y="331"/>
                </a:lnTo>
                <a:lnTo>
                  <a:pt x="558" y="310"/>
                </a:lnTo>
                <a:lnTo>
                  <a:pt x="551" y="289"/>
                </a:lnTo>
                <a:lnTo>
                  <a:pt x="542" y="268"/>
                </a:lnTo>
                <a:lnTo>
                  <a:pt x="532" y="247"/>
                </a:lnTo>
                <a:lnTo>
                  <a:pt x="521" y="227"/>
                </a:lnTo>
                <a:lnTo>
                  <a:pt x="509" y="209"/>
                </a:lnTo>
                <a:lnTo>
                  <a:pt x="497" y="190"/>
                </a:lnTo>
                <a:lnTo>
                  <a:pt x="483" y="172"/>
                </a:lnTo>
                <a:lnTo>
                  <a:pt x="469" y="155"/>
                </a:lnTo>
                <a:lnTo>
                  <a:pt x="454" y="138"/>
                </a:lnTo>
                <a:lnTo>
                  <a:pt x="439" y="123"/>
                </a:lnTo>
                <a:lnTo>
                  <a:pt x="423" y="108"/>
                </a:lnTo>
                <a:lnTo>
                  <a:pt x="405" y="94"/>
                </a:lnTo>
                <a:lnTo>
                  <a:pt x="388" y="81"/>
                </a:lnTo>
                <a:lnTo>
                  <a:pt x="370" y="69"/>
                </a:lnTo>
                <a:lnTo>
                  <a:pt x="351" y="58"/>
                </a:lnTo>
                <a:lnTo>
                  <a:pt x="333" y="47"/>
                </a:lnTo>
                <a:lnTo>
                  <a:pt x="313" y="38"/>
                </a:lnTo>
                <a:lnTo>
                  <a:pt x="293" y="29"/>
                </a:lnTo>
                <a:lnTo>
                  <a:pt x="271" y="22"/>
                </a:lnTo>
                <a:lnTo>
                  <a:pt x="250" y="15"/>
                </a:lnTo>
                <a:lnTo>
                  <a:pt x="229" y="10"/>
                </a:lnTo>
                <a:lnTo>
                  <a:pt x="206" y="7"/>
                </a:lnTo>
                <a:lnTo>
                  <a:pt x="185" y="3"/>
                </a:lnTo>
                <a:lnTo>
                  <a:pt x="161" y="2"/>
                </a:lnTo>
                <a:lnTo>
                  <a:pt x="138" y="0"/>
                </a:lnTo>
                <a:lnTo>
                  <a:pt x="138" y="0"/>
                </a:lnTo>
                <a:close/>
              </a:path>
            </a:pathLst>
          </a:custGeom>
          <a:gradFill flip="none" rotWithShape="1">
            <a:gsLst>
              <a:gs pos="0">
                <a:srgbClr val="FAFF2F"/>
              </a:gs>
              <a:gs pos="100000">
                <a:srgbClr val="AD8D03"/>
              </a:gs>
            </a:gsLst>
            <a:lin ang="5400000" scaled="1"/>
            <a:tileRect/>
          </a:grad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sz="1400">
              <a:solidFill>
                <a:srgbClr val="000000"/>
              </a:solidFill>
            </a:endParaRPr>
          </a:p>
        </p:txBody>
      </p:sp>
      <p:sp>
        <p:nvSpPr>
          <p:cNvPr id="132" name="Freeform 21"/>
          <p:cNvSpPr>
            <a:spLocks/>
          </p:cNvSpPr>
          <p:nvPr/>
        </p:nvSpPr>
        <p:spPr bwMode="auto">
          <a:xfrm>
            <a:off x="5697747" y="2979757"/>
            <a:ext cx="62037" cy="98042"/>
          </a:xfrm>
          <a:custGeom>
            <a:avLst/>
            <a:gdLst/>
            <a:ahLst/>
            <a:cxnLst>
              <a:cxn ang="0">
                <a:pos x="138" y="0"/>
              </a:cxn>
              <a:cxn ang="0">
                <a:pos x="138" y="0"/>
              </a:cxn>
              <a:cxn ang="0">
                <a:pos x="123" y="3"/>
              </a:cxn>
              <a:cxn ang="0">
                <a:pos x="108" y="10"/>
              </a:cxn>
              <a:cxn ang="0">
                <a:pos x="94" y="22"/>
              </a:cxn>
              <a:cxn ang="0">
                <a:pos x="81" y="38"/>
              </a:cxn>
              <a:cxn ang="0">
                <a:pos x="57" y="81"/>
              </a:cxn>
              <a:cxn ang="0">
                <a:pos x="38" y="137"/>
              </a:cxn>
              <a:cxn ang="0">
                <a:pos x="22" y="206"/>
              </a:cxn>
              <a:cxn ang="0">
                <a:pos x="10" y="285"/>
              </a:cxn>
              <a:cxn ang="0">
                <a:pos x="3" y="373"/>
              </a:cxn>
              <a:cxn ang="0">
                <a:pos x="0" y="468"/>
              </a:cxn>
              <a:cxn ang="0">
                <a:pos x="2" y="516"/>
              </a:cxn>
              <a:cxn ang="0">
                <a:pos x="5" y="609"/>
              </a:cxn>
              <a:cxn ang="0">
                <a:pos x="15" y="693"/>
              </a:cxn>
              <a:cxn ang="0">
                <a:pos x="29" y="769"/>
              </a:cxn>
              <a:cxn ang="0">
                <a:pos x="47" y="833"/>
              </a:cxn>
              <a:cxn ang="0">
                <a:pos x="68" y="886"/>
              </a:cxn>
              <a:cxn ang="0">
                <a:pos x="87" y="915"/>
              </a:cxn>
              <a:cxn ang="0">
                <a:pos x="101" y="928"/>
              </a:cxn>
              <a:cxn ang="0">
                <a:pos x="116" y="938"/>
              </a:cxn>
              <a:cxn ang="0">
                <a:pos x="131" y="943"/>
              </a:cxn>
              <a:cxn ang="0">
                <a:pos x="138" y="943"/>
              </a:cxn>
              <a:cxn ang="0">
                <a:pos x="138" y="943"/>
              </a:cxn>
              <a:cxn ang="0">
                <a:pos x="185" y="941"/>
              </a:cxn>
              <a:cxn ang="0">
                <a:pos x="229" y="935"/>
              </a:cxn>
              <a:cxn ang="0">
                <a:pos x="271" y="922"/>
              </a:cxn>
              <a:cxn ang="0">
                <a:pos x="313" y="907"/>
              </a:cxn>
              <a:cxn ang="0">
                <a:pos x="351" y="887"/>
              </a:cxn>
              <a:cxn ang="0">
                <a:pos x="388" y="863"/>
              </a:cxn>
              <a:cxn ang="0">
                <a:pos x="423" y="836"/>
              </a:cxn>
              <a:cxn ang="0">
                <a:pos x="454" y="805"/>
              </a:cxn>
              <a:cxn ang="0">
                <a:pos x="483" y="772"/>
              </a:cxn>
              <a:cxn ang="0">
                <a:pos x="509" y="735"/>
              </a:cxn>
              <a:cxn ang="0">
                <a:pos x="532" y="696"/>
              </a:cxn>
              <a:cxn ang="0">
                <a:pos x="551" y="656"/>
              </a:cxn>
              <a:cxn ang="0">
                <a:pos x="566" y="612"/>
              </a:cxn>
              <a:cxn ang="0">
                <a:pos x="576" y="567"/>
              </a:cxn>
              <a:cxn ang="0">
                <a:pos x="583" y="521"/>
              </a:cxn>
              <a:cxn ang="0">
                <a:pos x="586" y="472"/>
              </a:cxn>
              <a:cxn ang="0">
                <a:pos x="585" y="448"/>
              </a:cxn>
              <a:cxn ang="0">
                <a:pos x="581" y="400"/>
              </a:cxn>
              <a:cxn ang="0">
                <a:pos x="571" y="354"/>
              </a:cxn>
              <a:cxn ang="0">
                <a:pos x="558" y="310"/>
              </a:cxn>
              <a:cxn ang="0">
                <a:pos x="542" y="268"/>
              </a:cxn>
              <a:cxn ang="0">
                <a:pos x="521" y="227"/>
              </a:cxn>
              <a:cxn ang="0">
                <a:pos x="497" y="190"/>
              </a:cxn>
              <a:cxn ang="0">
                <a:pos x="469" y="155"/>
              </a:cxn>
              <a:cxn ang="0">
                <a:pos x="439" y="123"/>
              </a:cxn>
              <a:cxn ang="0">
                <a:pos x="405" y="94"/>
              </a:cxn>
              <a:cxn ang="0">
                <a:pos x="370" y="69"/>
              </a:cxn>
              <a:cxn ang="0">
                <a:pos x="333" y="47"/>
              </a:cxn>
              <a:cxn ang="0">
                <a:pos x="293" y="29"/>
              </a:cxn>
              <a:cxn ang="0">
                <a:pos x="250" y="15"/>
              </a:cxn>
              <a:cxn ang="0">
                <a:pos x="206" y="7"/>
              </a:cxn>
              <a:cxn ang="0">
                <a:pos x="161" y="2"/>
              </a:cxn>
              <a:cxn ang="0">
                <a:pos x="138" y="0"/>
              </a:cxn>
            </a:cxnLst>
            <a:rect l="0" t="0" r="r" b="b"/>
            <a:pathLst>
              <a:path w="586" h="943">
                <a:moveTo>
                  <a:pt x="138" y="0"/>
                </a:moveTo>
                <a:lnTo>
                  <a:pt x="138" y="0"/>
                </a:lnTo>
                <a:lnTo>
                  <a:pt x="138" y="0"/>
                </a:lnTo>
                <a:lnTo>
                  <a:pt x="138" y="0"/>
                </a:lnTo>
                <a:lnTo>
                  <a:pt x="131" y="2"/>
                </a:lnTo>
                <a:lnTo>
                  <a:pt x="123" y="3"/>
                </a:lnTo>
                <a:lnTo>
                  <a:pt x="116" y="7"/>
                </a:lnTo>
                <a:lnTo>
                  <a:pt x="108" y="10"/>
                </a:lnTo>
                <a:lnTo>
                  <a:pt x="101" y="15"/>
                </a:lnTo>
                <a:lnTo>
                  <a:pt x="94" y="22"/>
                </a:lnTo>
                <a:lnTo>
                  <a:pt x="87" y="29"/>
                </a:lnTo>
                <a:lnTo>
                  <a:pt x="81" y="38"/>
                </a:lnTo>
                <a:lnTo>
                  <a:pt x="68" y="57"/>
                </a:lnTo>
                <a:lnTo>
                  <a:pt x="57" y="81"/>
                </a:lnTo>
                <a:lnTo>
                  <a:pt x="47" y="107"/>
                </a:lnTo>
                <a:lnTo>
                  <a:pt x="38" y="137"/>
                </a:lnTo>
                <a:lnTo>
                  <a:pt x="29" y="170"/>
                </a:lnTo>
                <a:lnTo>
                  <a:pt x="22" y="206"/>
                </a:lnTo>
                <a:lnTo>
                  <a:pt x="15" y="245"/>
                </a:lnTo>
                <a:lnTo>
                  <a:pt x="10" y="285"/>
                </a:lnTo>
                <a:lnTo>
                  <a:pt x="5" y="328"/>
                </a:lnTo>
                <a:lnTo>
                  <a:pt x="3" y="373"/>
                </a:lnTo>
                <a:lnTo>
                  <a:pt x="2" y="419"/>
                </a:lnTo>
                <a:lnTo>
                  <a:pt x="0" y="468"/>
                </a:lnTo>
                <a:lnTo>
                  <a:pt x="0" y="468"/>
                </a:lnTo>
                <a:lnTo>
                  <a:pt x="2" y="516"/>
                </a:lnTo>
                <a:lnTo>
                  <a:pt x="3" y="562"/>
                </a:lnTo>
                <a:lnTo>
                  <a:pt x="5" y="609"/>
                </a:lnTo>
                <a:lnTo>
                  <a:pt x="10" y="651"/>
                </a:lnTo>
                <a:lnTo>
                  <a:pt x="15" y="693"/>
                </a:lnTo>
                <a:lnTo>
                  <a:pt x="22" y="733"/>
                </a:lnTo>
                <a:lnTo>
                  <a:pt x="29" y="769"/>
                </a:lnTo>
                <a:lnTo>
                  <a:pt x="38" y="803"/>
                </a:lnTo>
                <a:lnTo>
                  <a:pt x="47" y="833"/>
                </a:lnTo>
                <a:lnTo>
                  <a:pt x="57" y="861"/>
                </a:lnTo>
                <a:lnTo>
                  <a:pt x="68" y="886"/>
                </a:lnTo>
                <a:lnTo>
                  <a:pt x="81" y="906"/>
                </a:lnTo>
                <a:lnTo>
                  <a:pt x="87" y="915"/>
                </a:lnTo>
                <a:lnTo>
                  <a:pt x="94" y="922"/>
                </a:lnTo>
                <a:lnTo>
                  <a:pt x="101" y="928"/>
                </a:lnTo>
                <a:lnTo>
                  <a:pt x="108" y="933"/>
                </a:lnTo>
                <a:lnTo>
                  <a:pt x="116" y="938"/>
                </a:lnTo>
                <a:lnTo>
                  <a:pt x="123" y="941"/>
                </a:lnTo>
                <a:lnTo>
                  <a:pt x="131" y="943"/>
                </a:lnTo>
                <a:lnTo>
                  <a:pt x="138" y="943"/>
                </a:lnTo>
                <a:lnTo>
                  <a:pt x="138" y="943"/>
                </a:lnTo>
                <a:lnTo>
                  <a:pt x="138" y="943"/>
                </a:lnTo>
                <a:lnTo>
                  <a:pt x="138" y="943"/>
                </a:lnTo>
                <a:lnTo>
                  <a:pt x="161" y="943"/>
                </a:lnTo>
                <a:lnTo>
                  <a:pt x="185" y="941"/>
                </a:lnTo>
                <a:lnTo>
                  <a:pt x="206" y="938"/>
                </a:lnTo>
                <a:lnTo>
                  <a:pt x="229" y="935"/>
                </a:lnTo>
                <a:lnTo>
                  <a:pt x="250" y="928"/>
                </a:lnTo>
                <a:lnTo>
                  <a:pt x="271" y="922"/>
                </a:lnTo>
                <a:lnTo>
                  <a:pt x="293" y="915"/>
                </a:lnTo>
                <a:lnTo>
                  <a:pt x="313" y="907"/>
                </a:lnTo>
                <a:lnTo>
                  <a:pt x="333" y="897"/>
                </a:lnTo>
                <a:lnTo>
                  <a:pt x="351" y="887"/>
                </a:lnTo>
                <a:lnTo>
                  <a:pt x="370" y="876"/>
                </a:lnTo>
                <a:lnTo>
                  <a:pt x="388" y="863"/>
                </a:lnTo>
                <a:lnTo>
                  <a:pt x="405" y="851"/>
                </a:lnTo>
                <a:lnTo>
                  <a:pt x="423" y="836"/>
                </a:lnTo>
                <a:lnTo>
                  <a:pt x="439" y="822"/>
                </a:lnTo>
                <a:lnTo>
                  <a:pt x="454" y="805"/>
                </a:lnTo>
                <a:lnTo>
                  <a:pt x="469" y="789"/>
                </a:lnTo>
                <a:lnTo>
                  <a:pt x="483" y="772"/>
                </a:lnTo>
                <a:lnTo>
                  <a:pt x="497" y="754"/>
                </a:lnTo>
                <a:lnTo>
                  <a:pt x="509" y="735"/>
                </a:lnTo>
                <a:lnTo>
                  <a:pt x="521" y="716"/>
                </a:lnTo>
                <a:lnTo>
                  <a:pt x="532" y="696"/>
                </a:lnTo>
                <a:lnTo>
                  <a:pt x="542" y="676"/>
                </a:lnTo>
                <a:lnTo>
                  <a:pt x="551" y="656"/>
                </a:lnTo>
                <a:lnTo>
                  <a:pt x="558" y="635"/>
                </a:lnTo>
                <a:lnTo>
                  <a:pt x="566" y="612"/>
                </a:lnTo>
                <a:lnTo>
                  <a:pt x="571" y="590"/>
                </a:lnTo>
                <a:lnTo>
                  <a:pt x="576" y="567"/>
                </a:lnTo>
                <a:lnTo>
                  <a:pt x="581" y="543"/>
                </a:lnTo>
                <a:lnTo>
                  <a:pt x="583" y="521"/>
                </a:lnTo>
                <a:lnTo>
                  <a:pt x="585" y="497"/>
                </a:lnTo>
                <a:lnTo>
                  <a:pt x="586" y="472"/>
                </a:lnTo>
                <a:lnTo>
                  <a:pt x="586" y="472"/>
                </a:lnTo>
                <a:lnTo>
                  <a:pt x="585" y="448"/>
                </a:lnTo>
                <a:lnTo>
                  <a:pt x="583" y="424"/>
                </a:lnTo>
                <a:lnTo>
                  <a:pt x="581" y="400"/>
                </a:lnTo>
                <a:lnTo>
                  <a:pt x="576" y="377"/>
                </a:lnTo>
                <a:lnTo>
                  <a:pt x="571" y="354"/>
                </a:lnTo>
                <a:lnTo>
                  <a:pt x="566" y="331"/>
                </a:lnTo>
                <a:lnTo>
                  <a:pt x="558" y="310"/>
                </a:lnTo>
                <a:lnTo>
                  <a:pt x="551" y="289"/>
                </a:lnTo>
                <a:lnTo>
                  <a:pt x="542" y="268"/>
                </a:lnTo>
                <a:lnTo>
                  <a:pt x="532" y="247"/>
                </a:lnTo>
                <a:lnTo>
                  <a:pt x="521" y="227"/>
                </a:lnTo>
                <a:lnTo>
                  <a:pt x="509" y="209"/>
                </a:lnTo>
                <a:lnTo>
                  <a:pt x="497" y="190"/>
                </a:lnTo>
                <a:lnTo>
                  <a:pt x="483" y="172"/>
                </a:lnTo>
                <a:lnTo>
                  <a:pt x="469" y="155"/>
                </a:lnTo>
                <a:lnTo>
                  <a:pt x="454" y="138"/>
                </a:lnTo>
                <a:lnTo>
                  <a:pt x="439" y="123"/>
                </a:lnTo>
                <a:lnTo>
                  <a:pt x="423" y="108"/>
                </a:lnTo>
                <a:lnTo>
                  <a:pt x="405" y="94"/>
                </a:lnTo>
                <a:lnTo>
                  <a:pt x="388" y="81"/>
                </a:lnTo>
                <a:lnTo>
                  <a:pt x="370" y="69"/>
                </a:lnTo>
                <a:lnTo>
                  <a:pt x="351" y="58"/>
                </a:lnTo>
                <a:lnTo>
                  <a:pt x="333" y="47"/>
                </a:lnTo>
                <a:lnTo>
                  <a:pt x="313" y="38"/>
                </a:lnTo>
                <a:lnTo>
                  <a:pt x="293" y="29"/>
                </a:lnTo>
                <a:lnTo>
                  <a:pt x="271" y="22"/>
                </a:lnTo>
                <a:lnTo>
                  <a:pt x="250" y="15"/>
                </a:lnTo>
                <a:lnTo>
                  <a:pt x="229" y="10"/>
                </a:lnTo>
                <a:lnTo>
                  <a:pt x="206" y="7"/>
                </a:lnTo>
                <a:lnTo>
                  <a:pt x="185" y="3"/>
                </a:lnTo>
                <a:lnTo>
                  <a:pt x="161" y="2"/>
                </a:lnTo>
                <a:lnTo>
                  <a:pt x="138" y="0"/>
                </a:lnTo>
                <a:lnTo>
                  <a:pt x="138" y="0"/>
                </a:lnTo>
                <a:close/>
              </a:path>
            </a:pathLst>
          </a:custGeom>
          <a:gradFill flip="none" rotWithShape="1">
            <a:gsLst>
              <a:gs pos="0">
                <a:srgbClr val="FFFFFF"/>
              </a:gs>
              <a:gs pos="57000">
                <a:schemeClr val="accent1">
                  <a:tint val="44500"/>
                  <a:satMod val="160000"/>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endParaRPr lang="en-US" sz="1400">
              <a:solidFill>
                <a:srgbClr val="FFFFFF"/>
              </a:solidFill>
            </a:endParaRPr>
          </a:p>
        </p:txBody>
      </p:sp>
      <p:sp>
        <p:nvSpPr>
          <p:cNvPr id="133" name="Oval 132"/>
          <p:cNvSpPr/>
          <p:nvPr/>
        </p:nvSpPr>
        <p:spPr>
          <a:xfrm>
            <a:off x="5383009" y="4155439"/>
            <a:ext cx="637444" cy="167583"/>
          </a:xfrm>
          <a:prstGeom prst="ellipse">
            <a:avLst/>
          </a:prstGeom>
          <a:solidFill>
            <a:srgbClr val="000000">
              <a:alpha val="20000"/>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FFFFFF"/>
              </a:solidFill>
            </a:endParaRPr>
          </a:p>
        </p:txBody>
      </p:sp>
      <p:sp>
        <p:nvSpPr>
          <p:cNvPr id="134" name="Freeform 5"/>
          <p:cNvSpPr>
            <a:spLocks/>
          </p:cNvSpPr>
          <p:nvPr/>
        </p:nvSpPr>
        <p:spPr bwMode="auto">
          <a:xfrm>
            <a:off x="5363088" y="3616909"/>
            <a:ext cx="693220" cy="694274"/>
          </a:xfrm>
          <a:custGeom>
            <a:avLst/>
            <a:gdLst/>
            <a:ahLst/>
            <a:cxnLst>
              <a:cxn ang="0">
                <a:pos x="4314" y="2327"/>
              </a:cxn>
              <a:cxn ang="0">
                <a:pos x="4277" y="2595"/>
              </a:cxn>
              <a:cxn ang="0">
                <a:pos x="4208" y="2854"/>
              </a:cxn>
              <a:cxn ang="0">
                <a:pos x="4107" y="3096"/>
              </a:cxn>
              <a:cxn ang="0">
                <a:pos x="3980" y="3324"/>
              </a:cxn>
              <a:cxn ang="0">
                <a:pos x="3827" y="3534"/>
              </a:cxn>
              <a:cxn ang="0">
                <a:pos x="3651" y="3724"/>
              </a:cxn>
              <a:cxn ang="0">
                <a:pos x="3453" y="3891"/>
              </a:cxn>
              <a:cxn ang="0">
                <a:pos x="3236" y="4034"/>
              </a:cxn>
              <a:cxn ang="0">
                <a:pos x="3002" y="4151"/>
              </a:cxn>
              <a:cxn ang="0">
                <a:pos x="2752" y="4239"/>
              </a:cxn>
              <a:cxn ang="0">
                <a:pos x="2490" y="4296"/>
              </a:cxn>
              <a:cxn ang="0">
                <a:pos x="2216" y="4320"/>
              </a:cxn>
              <a:cxn ang="0">
                <a:pos x="1994" y="4314"/>
              </a:cxn>
              <a:cxn ang="0">
                <a:pos x="1725" y="4277"/>
              </a:cxn>
              <a:cxn ang="0">
                <a:pos x="1468" y="4208"/>
              </a:cxn>
              <a:cxn ang="0">
                <a:pos x="1224" y="4107"/>
              </a:cxn>
              <a:cxn ang="0">
                <a:pos x="996" y="3980"/>
              </a:cxn>
              <a:cxn ang="0">
                <a:pos x="787" y="3827"/>
              </a:cxn>
              <a:cxn ang="0">
                <a:pos x="596" y="3651"/>
              </a:cxn>
              <a:cxn ang="0">
                <a:pos x="429" y="3453"/>
              </a:cxn>
              <a:cxn ang="0">
                <a:pos x="287" y="3236"/>
              </a:cxn>
              <a:cxn ang="0">
                <a:pos x="170" y="3002"/>
              </a:cxn>
              <a:cxn ang="0">
                <a:pos x="83" y="2752"/>
              </a:cxn>
              <a:cxn ang="0">
                <a:pos x="25" y="2490"/>
              </a:cxn>
              <a:cxn ang="0">
                <a:pos x="1" y="2216"/>
              </a:cxn>
              <a:cxn ang="0">
                <a:pos x="6" y="1994"/>
              </a:cxn>
              <a:cxn ang="0">
                <a:pos x="44" y="1725"/>
              </a:cxn>
              <a:cxn ang="0">
                <a:pos x="114" y="1468"/>
              </a:cxn>
              <a:cxn ang="0">
                <a:pos x="213" y="1224"/>
              </a:cxn>
              <a:cxn ang="0">
                <a:pos x="340" y="996"/>
              </a:cxn>
              <a:cxn ang="0">
                <a:pos x="494" y="786"/>
              </a:cxn>
              <a:cxn ang="0">
                <a:pos x="670" y="596"/>
              </a:cxn>
              <a:cxn ang="0">
                <a:pos x="868" y="429"/>
              </a:cxn>
              <a:cxn ang="0">
                <a:pos x="1086" y="287"/>
              </a:cxn>
              <a:cxn ang="0">
                <a:pos x="1320" y="170"/>
              </a:cxn>
              <a:cxn ang="0">
                <a:pos x="1570" y="81"/>
              </a:cxn>
              <a:cxn ang="0">
                <a:pos x="1832" y="25"/>
              </a:cxn>
              <a:cxn ang="0">
                <a:pos x="2105" y="1"/>
              </a:cxn>
              <a:cxn ang="0">
                <a:pos x="2327" y="6"/>
              </a:cxn>
              <a:cxn ang="0">
                <a:pos x="2596" y="44"/>
              </a:cxn>
              <a:cxn ang="0">
                <a:pos x="2854" y="114"/>
              </a:cxn>
              <a:cxn ang="0">
                <a:pos x="3096" y="213"/>
              </a:cxn>
              <a:cxn ang="0">
                <a:pos x="3324" y="340"/>
              </a:cxn>
              <a:cxn ang="0">
                <a:pos x="3534" y="493"/>
              </a:cxn>
              <a:cxn ang="0">
                <a:pos x="3724" y="670"/>
              </a:cxn>
              <a:cxn ang="0">
                <a:pos x="3891" y="868"/>
              </a:cxn>
              <a:cxn ang="0">
                <a:pos x="4034" y="1084"/>
              </a:cxn>
              <a:cxn ang="0">
                <a:pos x="4151" y="1320"/>
              </a:cxn>
              <a:cxn ang="0">
                <a:pos x="4239" y="1568"/>
              </a:cxn>
              <a:cxn ang="0">
                <a:pos x="4296" y="1832"/>
              </a:cxn>
              <a:cxn ang="0">
                <a:pos x="4320" y="2105"/>
              </a:cxn>
            </a:cxnLst>
            <a:rect l="0" t="0" r="r" b="b"/>
            <a:pathLst>
              <a:path w="4320" h="4320">
                <a:moveTo>
                  <a:pt x="4320" y="2160"/>
                </a:moveTo>
                <a:lnTo>
                  <a:pt x="4320" y="2160"/>
                </a:lnTo>
                <a:lnTo>
                  <a:pt x="4320" y="2216"/>
                </a:lnTo>
                <a:lnTo>
                  <a:pt x="4319" y="2271"/>
                </a:lnTo>
                <a:lnTo>
                  <a:pt x="4314" y="2327"/>
                </a:lnTo>
                <a:lnTo>
                  <a:pt x="4310" y="2380"/>
                </a:lnTo>
                <a:lnTo>
                  <a:pt x="4304" y="2435"/>
                </a:lnTo>
                <a:lnTo>
                  <a:pt x="4296" y="2490"/>
                </a:lnTo>
                <a:lnTo>
                  <a:pt x="4287" y="2543"/>
                </a:lnTo>
                <a:lnTo>
                  <a:pt x="4277" y="2595"/>
                </a:lnTo>
                <a:lnTo>
                  <a:pt x="4265" y="2648"/>
                </a:lnTo>
                <a:lnTo>
                  <a:pt x="4252" y="2700"/>
                </a:lnTo>
                <a:lnTo>
                  <a:pt x="4239" y="2752"/>
                </a:lnTo>
                <a:lnTo>
                  <a:pt x="4224" y="2802"/>
                </a:lnTo>
                <a:lnTo>
                  <a:pt x="4208" y="2854"/>
                </a:lnTo>
                <a:lnTo>
                  <a:pt x="4190" y="2903"/>
                </a:lnTo>
                <a:lnTo>
                  <a:pt x="4171" y="2953"/>
                </a:lnTo>
                <a:lnTo>
                  <a:pt x="4151" y="3002"/>
                </a:lnTo>
                <a:lnTo>
                  <a:pt x="4129" y="3049"/>
                </a:lnTo>
                <a:lnTo>
                  <a:pt x="4107" y="3096"/>
                </a:lnTo>
                <a:lnTo>
                  <a:pt x="4085" y="3144"/>
                </a:lnTo>
                <a:lnTo>
                  <a:pt x="4060" y="3190"/>
                </a:lnTo>
                <a:lnTo>
                  <a:pt x="4034" y="3236"/>
                </a:lnTo>
                <a:lnTo>
                  <a:pt x="4008" y="3280"/>
                </a:lnTo>
                <a:lnTo>
                  <a:pt x="3980" y="3324"/>
                </a:lnTo>
                <a:lnTo>
                  <a:pt x="3952" y="3369"/>
                </a:lnTo>
                <a:lnTo>
                  <a:pt x="3922" y="3410"/>
                </a:lnTo>
                <a:lnTo>
                  <a:pt x="3891" y="3453"/>
                </a:lnTo>
                <a:lnTo>
                  <a:pt x="3860" y="3494"/>
                </a:lnTo>
                <a:lnTo>
                  <a:pt x="3827" y="3534"/>
                </a:lnTo>
                <a:lnTo>
                  <a:pt x="3793" y="3574"/>
                </a:lnTo>
                <a:lnTo>
                  <a:pt x="3759" y="3613"/>
                </a:lnTo>
                <a:lnTo>
                  <a:pt x="3724" y="3651"/>
                </a:lnTo>
                <a:lnTo>
                  <a:pt x="3688" y="3688"/>
                </a:lnTo>
                <a:lnTo>
                  <a:pt x="3651" y="3724"/>
                </a:lnTo>
                <a:lnTo>
                  <a:pt x="3613" y="3759"/>
                </a:lnTo>
                <a:lnTo>
                  <a:pt x="3574" y="3793"/>
                </a:lnTo>
                <a:lnTo>
                  <a:pt x="3534" y="3827"/>
                </a:lnTo>
                <a:lnTo>
                  <a:pt x="3494" y="3860"/>
                </a:lnTo>
                <a:lnTo>
                  <a:pt x="3453" y="3891"/>
                </a:lnTo>
                <a:lnTo>
                  <a:pt x="3412" y="3922"/>
                </a:lnTo>
                <a:lnTo>
                  <a:pt x="3369" y="3952"/>
                </a:lnTo>
                <a:lnTo>
                  <a:pt x="3324" y="3980"/>
                </a:lnTo>
                <a:lnTo>
                  <a:pt x="3280" y="4008"/>
                </a:lnTo>
                <a:lnTo>
                  <a:pt x="3236" y="4034"/>
                </a:lnTo>
                <a:lnTo>
                  <a:pt x="3190" y="4060"/>
                </a:lnTo>
                <a:lnTo>
                  <a:pt x="3144" y="4085"/>
                </a:lnTo>
                <a:lnTo>
                  <a:pt x="3096" y="4107"/>
                </a:lnTo>
                <a:lnTo>
                  <a:pt x="3049" y="4129"/>
                </a:lnTo>
                <a:lnTo>
                  <a:pt x="3002" y="4151"/>
                </a:lnTo>
                <a:lnTo>
                  <a:pt x="2953" y="4171"/>
                </a:lnTo>
                <a:lnTo>
                  <a:pt x="2903" y="4190"/>
                </a:lnTo>
                <a:lnTo>
                  <a:pt x="2854" y="4208"/>
                </a:lnTo>
                <a:lnTo>
                  <a:pt x="2804" y="4224"/>
                </a:lnTo>
                <a:lnTo>
                  <a:pt x="2752" y="4239"/>
                </a:lnTo>
                <a:lnTo>
                  <a:pt x="2700" y="4252"/>
                </a:lnTo>
                <a:lnTo>
                  <a:pt x="2648" y="4265"/>
                </a:lnTo>
                <a:lnTo>
                  <a:pt x="2596" y="4277"/>
                </a:lnTo>
                <a:lnTo>
                  <a:pt x="2543" y="4287"/>
                </a:lnTo>
                <a:lnTo>
                  <a:pt x="2490" y="4296"/>
                </a:lnTo>
                <a:lnTo>
                  <a:pt x="2435" y="4304"/>
                </a:lnTo>
                <a:lnTo>
                  <a:pt x="2382" y="4310"/>
                </a:lnTo>
                <a:lnTo>
                  <a:pt x="2327" y="4314"/>
                </a:lnTo>
                <a:lnTo>
                  <a:pt x="2271" y="4317"/>
                </a:lnTo>
                <a:lnTo>
                  <a:pt x="2216" y="4320"/>
                </a:lnTo>
                <a:lnTo>
                  <a:pt x="2160" y="4320"/>
                </a:lnTo>
                <a:lnTo>
                  <a:pt x="2160" y="4320"/>
                </a:lnTo>
                <a:lnTo>
                  <a:pt x="2105" y="4320"/>
                </a:lnTo>
                <a:lnTo>
                  <a:pt x="2049" y="4317"/>
                </a:lnTo>
                <a:lnTo>
                  <a:pt x="1994" y="4314"/>
                </a:lnTo>
                <a:lnTo>
                  <a:pt x="1940" y="4310"/>
                </a:lnTo>
                <a:lnTo>
                  <a:pt x="1885" y="4304"/>
                </a:lnTo>
                <a:lnTo>
                  <a:pt x="1832" y="4296"/>
                </a:lnTo>
                <a:lnTo>
                  <a:pt x="1778" y="4287"/>
                </a:lnTo>
                <a:lnTo>
                  <a:pt x="1725" y="4277"/>
                </a:lnTo>
                <a:lnTo>
                  <a:pt x="1673" y="4265"/>
                </a:lnTo>
                <a:lnTo>
                  <a:pt x="1620" y="4252"/>
                </a:lnTo>
                <a:lnTo>
                  <a:pt x="1570" y="4239"/>
                </a:lnTo>
                <a:lnTo>
                  <a:pt x="1518" y="4224"/>
                </a:lnTo>
                <a:lnTo>
                  <a:pt x="1468" y="4208"/>
                </a:lnTo>
                <a:lnTo>
                  <a:pt x="1417" y="4190"/>
                </a:lnTo>
                <a:lnTo>
                  <a:pt x="1368" y="4171"/>
                </a:lnTo>
                <a:lnTo>
                  <a:pt x="1320" y="4151"/>
                </a:lnTo>
                <a:lnTo>
                  <a:pt x="1271" y="4129"/>
                </a:lnTo>
                <a:lnTo>
                  <a:pt x="1224" y="4107"/>
                </a:lnTo>
                <a:lnTo>
                  <a:pt x="1178" y="4085"/>
                </a:lnTo>
                <a:lnTo>
                  <a:pt x="1130" y="4060"/>
                </a:lnTo>
                <a:lnTo>
                  <a:pt x="1086" y="4034"/>
                </a:lnTo>
                <a:lnTo>
                  <a:pt x="1040" y="4008"/>
                </a:lnTo>
                <a:lnTo>
                  <a:pt x="996" y="3980"/>
                </a:lnTo>
                <a:lnTo>
                  <a:pt x="953" y="3952"/>
                </a:lnTo>
                <a:lnTo>
                  <a:pt x="910" y="3922"/>
                </a:lnTo>
                <a:lnTo>
                  <a:pt x="868" y="3891"/>
                </a:lnTo>
                <a:lnTo>
                  <a:pt x="827" y="3860"/>
                </a:lnTo>
                <a:lnTo>
                  <a:pt x="787" y="3827"/>
                </a:lnTo>
                <a:lnTo>
                  <a:pt x="747" y="3793"/>
                </a:lnTo>
                <a:lnTo>
                  <a:pt x="709" y="3759"/>
                </a:lnTo>
                <a:lnTo>
                  <a:pt x="670" y="3724"/>
                </a:lnTo>
                <a:lnTo>
                  <a:pt x="633" y="3688"/>
                </a:lnTo>
                <a:lnTo>
                  <a:pt x="596" y="3651"/>
                </a:lnTo>
                <a:lnTo>
                  <a:pt x="561" y="3613"/>
                </a:lnTo>
                <a:lnTo>
                  <a:pt x="527" y="3574"/>
                </a:lnTo>
                <a:lnTo>
                  <a:pt x="494" y="3534"/>
                </a:lnTo>
                <a:lnTo>
                  <a:pt x="462" y="3494"/>
                </a:lnTo>
                <a:lnTo>
                  <a:pt x="429" y="3453"/>
                </a:lnTo>
                <a:lnTo>
                  <a:pt x="399" y="3410"/>
                </a:lnTo>
                <a:lnTo>
                  <a:pt x="370" y="3369"/>
                </a:lnTo>
                <a:lnTo>
                  <a:pt x="340" y="3324"/>
                </a:lnTo>
                <a:lnTo>
                  <a:pt x="314" y="3280"/>
                </a:lnTo>
                <a:lnTo>
                  <a:pt x="287" y="3236"/>
                </a:lnTo>
                <a:lnTo>
                  <a:pt x="260" y="3190"/>
                </a:lnTo>
                <a:lnTo>
                  <a:pt x="237" y="3144"/>
                </a:lnTo>
                <a:lnTo>
                  <a:pt x="213" y="3096"/>
                </a:lnTo>
                <a:lnTo>
                  <a:pt x="191" y="3049"/>
                </a:lnTo>
                <a:lnTo>
                  <a:pt x="170" y="3002"/>
                </a:lnTo>
                <a:lnTo>
                  <a:pt x="149" y="2953"/>
                </a:lnTo>
                <a:lnTo>
                  <a:pt x="132" y="2903"/>
                </a:lnTo>
                <a:lnTo>
                  <a:pt x="114" y="2854"/>
                </a:lnTo>
                <a:lnTo>
                  <a:pt x="98" y="2802"/>
                </a:lnTo>
                <a:lnTo>
                  <a:pt x="83" y="2752"/>
                </a:lnTo>
                <a:lnTo>
                  <a:pt x="68" y="2700"/>
                </a:lnTo>
                <a:lnTo>
                  <a:pt x="56" y="2648"/>
                </a:lnTo>
                <a:lnTo>
                  <a:pt x="44" y="2595"/>
                </a:lnTo>
                <a:lnTo>
                  <a:pt x="34" y="2543"/>
                </a:lnTo>
                <a:lnTo>
                  <a:pt x="25" y="2490"/>
                </a:lnTo>
                <a:lnTo>
                  <a:pt x="18" y="2435"/>
                </a:lnTo>
                <a:lnTo>
                  <a:pt x="12" y="2380"/>
                </a:lnTo>
                <a:lnTo>
                  <a:pt x="6" y="2327"/>
                </a:lnTo>
                <a:lnTo>
                  <a:pt x="3" y="2271"/>
                </a:lnTo>
                <a:lnTo>
                  <a:pt x="1" y="2216"/>
                </a:lnTo>
                <a:lnTo>
                  <a:pt x="0" y="2160"/>
                </a:lnTo>
                <a:lnTo>
                  <a:pt x="0" y="2160"/>
                </a:lnTo>
                <a:lnTo>
                  <a:pt x="1" y="2105"/>
                </a:lnTo>
                <a:lnTo>
                  <a:pt x="3" y="2049"/>
                </a:lnTo>
                <a:lnTo>
                  <a:pt x="6" y="1994"/>
                </a:lnTo>
                <a:lnTo>
                  <a:pt x="12" y="1940"/>
                </a:lnTo>
                <a:lnTo>
                  <a:pt x="18" y="1885"/>
                </a:lnTo>
                <a:lnTo>
                  <a:pt x="25" y="1832"/>
                </a:lnTo>
                <a:lnTo>
                  <a:pt x="34" y="1778"/>
                </a:lnTo>
                <a:lnTo>
                  <a:pt x="44" y="1725"/>
                </a:lnTo>
                <a:lnTo>
                  <a:pt x="56" y="1672"/>
                </a:lnTo>
                <a:lnTo>
                  <a:pt x="68" y="1620"/>
                </a:lnTo>
                <a:lnTo>
                  <a:pt x="83" y="1568"/>
                </a:lnTo>
                <a:lnTo>
                  <a:pt x="98" y="1518"/>
                </a:lnTo>
                <a:lnTo>
                  <a:pt x="114" y="1468"/>
                </a:lnTo>
                <a:lnTo>
                  <a:pt x="132" y="1417"/>
                </a:lnTo>
                <a:lnTo>
                  <a:pt x="149" y="1368"/>
                </a:lnTo>
                <a:lnTo>
                  <a:pt x="170" y="1320"/>
                </a:lnTo>
                <a:lnTo>
                  <a:pt x="191" y="1271"/>
                </a:lnTo>
                <a:lnTo>
                  <a:pt x="213" y="1224"/>
                </a:lnTo>
                <a:lnTo>
                  <a:pt x="237" y="1176"/>
                </a:lnTo>
                <a:lnTo>
                  <a:pt x="260" y="1130"/>
                </a:lnTo>
                <a:lnTo>
                  <a:pt x="287" y="1084"/>
                </a:lnTo>
                <a:lnTo>
                  <a:pt x="314" y="1040"/>
                </a:lnTo>
                <a:lnTo>
                  <a:pt x="340" y="996"/>
                </a:lnTo>
                <a:lnTo>
                  <a:pt x="370" y="953"/>
                </a:lnTo>
                <a:lnTo>
                  <a:pt x="399" y="910"/>
                </a:lnTo>
                <a:lnTo>
                  <a:pt x="429" y="868"/>
                </a:lnTo>
                <a:lnTo>
                  <a:pt x="462" y="827"/>
                </a:lnTo>
                <a:lnTo>
                  <a:pt x="494" y="786"/>
                </a:lnTo>
                <a:lnTo>
                  <a:pt x="527" y="747"/>
                </a:lnTo>
                <a:lnTo>
                  <a:pt x="561" y="707"/>
                </a:lnTo>
                <a:lnTo>
                  <a:pt x="596" y="670"/>
                </a:lnTo>
                <a:lnTo>
                  <a:pt x="633" y="633"/>
                </a:lnTo>
                <a:lnTo>
                  <a:pt x="670" y="596"/>
                </a:lnTo>
                <a:lnTo>
                  <a:pt x="709" y="561"/>
                </a:lnTo>
                <a:lnTo>
                  <a:pt x="747" y="527"/>
                </a:lnTo>
                <a:lnTo>
                  <a:pt x="787" y="493"/>
                </a:lnTo>
                <a:lnTo>
                  <a:pt x="827" y="460"/>
                </a:lnTo>
                <a:lnTo>
                  <a:pt x="868" y="429"/>
                </a:lnTo>
                <a:lnTo>
                  <a:pt x="910" y="398"/>
                </a:lnTo>
                <a:lnTo>
                  <a:pt x="953" y="368"/>
                </a:lnTo>
                <a:lnTo>
                  <a:pt x="996" y="340"/>
                </a:lnTo>
                <a:lnTo>
                  <a:pt x="1040" y="312"/>
                </a:lnTo>
                <a:lnTo>
                  <a:pt x="1086" y="287"/>
                </a:lnTo>
                <a:lnTo>
                  <a:pt x="1130" y="260"/>
                </a:lnTo>
                <a:lnTo>
                  <a:pt x="1178" y="237"/>
                </a:lnTo>
                <a:lnTo>
                  <a:pt x="1224" y="213"/>
                </a:lnTo>
                <a:lnTo>
                  <a:pt x="1271" y="191"/>
                </a:lnTo>
                <a:lnTo>
                  <a:pt x="1320" y="170"/>
                </a:lnTo>
                <a:lnTo>
                  <a:pt x="1368" y="149"/>
                </a:lnTo>
                <a:lnTo>
                  <a:pt x="1417" y="132"/>
                </a:lnTo>
                <a:lnTo>
                  <a:pt x="1468" y="114"/>
                </a:lnTo>
                <a:lnTo>
                  <a:pt x="1518" y="98"/>
                </a:lnTo>
                <a:lnTo>
                  <a:pt x="1570" y="81"/>
                </a:lnTo>
                <a:lnTo>
                  <a:pt x="1620" y="68"/>
                </a:lnTo>
                <a:lnTo>
                  <a:pt x="1673" y="55"/>
                </a:lnTo>
                <a:lnTo>
                  <a:pt x="1725" y="44"/>
                </a:lnTo>
                <a:lnTo>
                  <a:pt x="1778" y="34"/>
                </a:lnTo>
                <a:lnTo>
                  <a:pt x="1832" y="25"/>
                </a:lnTo>
                <a:lnTo>
                  <a:pt x="1885" y="18"/>
                </a:lnTo>
                <a:lnTo>
                  <a:pt x="1940" y="12"/>
                </a:lnTo>
                <a:lnTo>
                  <a:pt x="1994" y="6"/>
                </a:lnTo>
                <a:lnTo>
                  <a:pt x="2049" y="3"/>
                </a:lnTo>
                <a:lnTo>
                  <a:pt x="2105" y="1"/>
                </a:lnTo>
                <a:lnTo>
                  <a:pt x="2160" y="0"/>
                </a:lnTo>
                <a:lnTo>
                  <a:pt x="2160" y="0"/>
                </a:lnTo>
                <a:lnTo>
                  <a:pt x="2216" y="1"/>
                </a:lnTo>
                <a:lnTo>
                  <a:pt x="2271" y="3"/>
                </a:lnTo>
                <a:lnTo>
                  <a:pt x="2327" y="6"/>
                </a:lnTo>
                <a:lnTo>
                  <a:pt x="2382" y="12"/>
                </a:lnTo>
                <a:lnTo>
                  <a:pt x="2435" y="18"/>
                </a:lnTo>
                <a:lnTo>
                  <a:pt x="2490" y="25"/>
                </a:lnTo>
                <a:lnTo>
                  <a:pt x="2543" y="34"/>
                </a:lnTo>
                <a:lnTo>
                  <a:pt x="2596" y="44"/>
                </a:lnTo>
                <a:lnTo>
                  <a:pt x="2648" y="55"/>
                </a:lnTo>
                <a:lnTo>
                  <a:pt x="2700" y="68"/>
                </a:lnTo>
                <a:lnTo>
                  <a:pt x="2752" y="81"/>
                </a:lnTo>
                <a:lnTo>
                  <a:pt x="2804" y="98"/>
                </a:lnTo>
                <a:lnTo>
                  <a:pt x="2854" y="114"/>
                </a:lnTo>
                <a:lnTo>
                  <a:pt x="2903" y="132"/>
                </a:lnTo>
                <a:lnTo>
                  <a:pt x="2953" y="149"/>
                </a:lnTo>
                <a:lnTo>
                  <a:pt x="3002" y="170"/>
                </a:lnTo>
                <a:lnTo>
                  <a:pt x="3049" y="191"/>
                </a:lnTo>
                <a:lnTo>
                  <a:pt x="3096" y="213"/>
                </a:lnTo>
                <a:lnTo>
                  <a:pt x="3144" y="237"/>
                </a:lnTo>
                <a:lnTo>
                  <a:pt x="3190" y="260"/>
                </a:lnTo>
                <a:lnTo>
                  <a:pt x="3236" y="287"/>
                </a:lnTo>
                <a:lnTo>
                  <a:pt x="3280" y="312"/>
                </a:lnTo>
                <a:lnTo>
                  <a:pt x="3324" y="340"/>
                </a:lnTo>
                <a:lnTo>
                  <a:pt x="3369" y="368"/>
                </a:lnTo>
                <a:lnTo>
                  <a:pt x="3412" y="398"/>
                </a:lnTo>
                <a:lnTo>
                  <a:pt x="3453" y="429"/>
                </a:lnTo>
                <a:lnTo>
                  <a:pt x="3494" y="460"/>
                </a:lnTo>
                <a:lnTo>
                  <a:pt x="3534" y="493"/>
                </a:lnTo>
                <a:lnTo>
                  <a:pt x="3574" y="527"/>
                </a:lnTo>
                <a:lnTo>
                  <a:pt x="3613" y="561"/>
                </a:lnTo>
                <a:lnTo>
                  <a:pt x="3651" y="596"/>
                </a:lnTo>
                <a:lnTo>
                  <a:pt x="3688" y="633"/>
                </a:lnTo>
                <a:lnTo>
                  <a:pt x="3724" y="670"/>
                </a:lnTo>
                <a:lnTo>
                  <a:pt x="3759" y="707"/>
                </a:lnTo>
                <a:lnTo>
                  <a:pt x="3793" y="747"/>
                </a:lnTo>
                <a:lnTo>
                  <a:pt x="3827" y="786"/>
                </a:lnTo>
                <a:lnTo>
                  <a:pt x="3860" y="827"/>
                </a:lnTo>
                <a:lnTo>
                  <a:pt x="3891" y="868"/>
                </a:lnTo>
                <a:lnTo>
                  <a:pt x="3922" y="910"/>
                </a:lnTo>
                <a:lnTo>
                  <a:pt x="3952" y="953"/>
                </a:lnTo>
                <a:lnTo>
                  <a:pt x="3980" y="996"/>
                </a:lnTo>
                <a:lnTo>
                  <a:pt x="4008" y="1040"/>
                </a:lnTo>
                <a:lnTo>
                  <a:pt x="4034" y="1084"/>
                </a:lnTo>
                <a:lnTo>
                  <a:pt x="4060" y="1130"/>
                </a:lnTo>
                <a:lnTo>
                  <a:pt x="4085" y="1176"/>
                </a:lnTo>
                <a:lnTo>
                  <a:pt x="4107" y="1224"/>
                </a:lnTo>
                <a:lnTo>
                  <a:pt x="4129" y="1271"/>
                </a:lnTo>
                <a:lnTo>
                  <a:pt x="4151" y="1320"/>
                </a:lnTo>
                <a:lnTo>
                  <a:pt x="4171" y="1368"/>
                </a:lnTo>
                <a:lnTo>
                  <a:pt x="4190" y="1417"/>
                </a:lnTo>
                <a:lnTo>
                  <a:pt x="4208" y="1468"/>
                </a:lnTo>
                <a:lnTo>
                  <a:pt x="4224" y="1518"/>
                </a:lnTo>
                <a:lnTo>
                  <a:pt x="4239" y="1568"/>
                </a:lnTo>
                <a:lnTo>
                  <a:pt x="4252" y="1620"/>
                </a:lnTo>
                <a:lnTo>
                  <a:pt x="4265" y="1672"/>
                </a:lnTo>
                <a:lnTo>
                  <a:pt x="4277" y="1725"/>
                </a:lnTo>
                <a:lnTo>
                  <a:pt x="4287" y="1778"/>
                </a:lnTo>
                <a:lnTo>
                  <a:pt x="4296" y="1832"/>
                </a:lnTo>
                <a:lnTo>
                  <a:pt x="4304" y="1885"/>
                </a:lnTo>
                <a:lnTo>
                  <a:pt x="4310" y="1940"/>
                </a:lnTo>
                <a:lnTo>
                  <a:pt x="4314" y="1994"/>
                </a:lnTo>
                <a:lnTo>
                  <a:pt x="4319" y="2049"/>
                </a:lnTo>
                <a:lnTo>
                  <a:pt x="4320" y="2105"/>
                </a:lnTo>
                <a:lnTo>
                  <a:pt x="4320" y="2160"/>
                </a:lnTo>
                <a:lnTo>
                  <a:pt x="4320" y="2160"/>
                </a:lnTo>
                <a:close/>
              </a:path>
            </a:pathLst>
          </a:custGeom>
          <a:gradFill flip="none" rotWithShape="1">
            <a:gsLst>
              <a:gs pos="85000">
                <a:srgbClr val="1F497D"/>
              </a:gs>
              <a:gs pos="47000">
                <a:srgbClr val="FFFFFF"/>
              </a:gs>
            </a:gsLst>
            <a:path path="circle">
              <a:fillToRect l="50000" t="50000" r="50000" b="50000"/>
            </a:path>
            <a:tileRect/>
          </a:gradFill>
          <a:ln w="9525">
            <a:noFill/>
            <a:miter lim="800000"/>
            <a:headEnd/>
            <a:tailEnd/>
          </a:ln>
        </p:spPr>
        <p:txBody>
          <a:bodyPr lIns="18288" tIns="18288" rIns="18288" bIns="18288" anchor="ctr" anchorCtr="1"/>
          <a:lstStyle/>
          <a:p>
            <a:pPr algn="ctr">
              <a:lnSpc>
                <a:spcPct val="85000"/>
              </a:lnSpc>
              <a:spcBef>
                <a:spcPct val="20000"/>
              </a:spcBef>
            </a:pPr>
            <a:endParaRPr lang="en-US" sz="1400" b="1">
              <a:solidFill>
                <a:srgbClr val="FFFFFF"/>
              </a:solidFill>
              <a:latin typeface="Arial Narrow" pitchFamily="112" charset="0"/>
            </a:endParaRPr>
          </a:p>
        </p:txBody>
      </p:sp>
      <p:grpSp>
        <p:nvGrpSpPr>
          <p:cNvPr id="135" name="Group 33"/>
          <p:cNvGrpSpPr/>
          <p:nvPr/>
        </p:nvGrpSpPr>
        <p:grpSpPr>
          <a:xfrm>
            <a:off x="5493870" y="3616909"/>
            <a:ext cx="562439" cy="694274"/>
            <a:chOff x="3195991" y="1051454"/>
            <a:chExt cx="3585809" cy="4419600"/>
          </a:xfrm>
        </p:grpSpPr>
        <p:sp>
          <p:nvSpPr>
            <p:cNvPr id="136" name="Freeform 6"/>
            <p:cNvSpPr>
              <a:spLocks/>
            </p:cNvSpPr>
            <p:nvPr/>
          </p:nvSpPr>
          <p:spPr bwMode="auto">
            <a:xfrm>
              <a:off x="3195991" y="1051454"/>
              <a:ext cx="1376010" cy="4419600"/>
            </a:xfrm>
            <a:custGeom>
              <a:avLst/>
              <a:gdLst/>
              <a:ahLst/>
              <a:cxnLst>
                <a:cxn ang="0">
                  <a:pos x="1345" y="0"/>
                </a:cxn>
                <a:cxn ang="0">
                  <a:pos x="1275" y="3"/>
                </a:cxn>
                <a:cxn ang="0">
                  <a:pos x="1207" y="12"/>
                </a:cxn>
                <a:cxn ang="0">
                  <a:pos x="1141" y="25"/>
                </a:cxn>
                <a:cxn ang="0">
                  <a:pos x="1074" y="44"/>
                </a:cxn>
                <a:cxn ang="0">
                  <a:pos x="1009" y="68"/>
                </a:cxn>
                <a:cxn ang="0">
                  <a:pos x="946" y="98"/>
                </a:cxn>
                <a:cxn ang="0">
                  <a:pos x="882" y="132"/>
                </a:cxn>
                <a:cxn ang="0">
                  <a:pos x="821" y="170"/>
                </a:cxn>
                <a:cxn ang="0">
                  <a:pos x="762" y="213"/>
                </a:cxn>
                <a:cxn ang="0">
                  <a:pos x="704" y="260"/>
                </a:cxn>
                <a:cxn ang="0">
                  <a:pos x="648" y="312"/>
                </a:cxn>
                <a:cxn ang="0">
                  <a:pos x="593" y="368"/>
                </a:cxn>
                <a:cxn ang="0">
                  <a:pos x="540" y="429"/>
                </a:cxn>
                <a:cxn ang="0">
                  <a:pos x="490" y="494"/>
                </a:cxn>
                <a:cxn ang="0">
                  <a:pos x="441" y="561"/>
                </a:cxn>
                <a:cxn ang="0">
                  <a:pos x="394" y="633"/>
                </a:cxn>
                <a:cxn ang="0">
                  <a:pos x="349" y="707"/>
                </a:cxn>
                <a:cxn ang="0">
                  <a:pos x="306" y="786"/>
                </a:cxn>
                <a:cxn ang="0">
                  <a:pos x="229" y="953"/>
                </a:cxn>
                <a:cxn ang="0">
                  <a:pos x="161" y="1130"/>
                </a:cxn>
                <a:cxn ang="0">
                  <a:pos x="105" y="1320"/>
                </a:cxn>
                <a:cxn ang="0">
                  <a:pos x="59" y="1518"/>
                </a:cxn>
                <a:cxn ang="0">
                  <a:pos x="27" y="1725"/>
                </a:cxn>
                <a:cxn ang="0">
                  <a:pos x="6" y="1940"/>
                </a:cxn>
                <a:cxn ang="0">
                  <a:pos x="0" y="2160"/>
                </a:cxn>
                <a:cxn ang="0">
                  <a:pos x="2" y="2271"/>
                </a:cxn>
                <a:cxn ang="0">
                  <a:pos x="15" y="2490"/>
                </a:cxn>
                <a:cxn ang="0">
                  <a:pos x="42" y="2700"/>
                </a:cxn>
                <a:cxn ang="0">
                  <a:pos x="82" y="2903"/>
                </a:cxn>
                <a:cxn ang="0">
                  <a:pos x="132" y="3096"/>
                </a:cxn>
                <a:cxn ang="0">
                  <a:pos x="194" y="3280"/>
                </a:cxn>
                <a:cxn ang="0">
                  <a:pos x="266" y="3453"/>
                </a:cxn>
                <a:cxn ang="0">
                  <a:pos x="327" y="3574"/>
                </a:cxn>
                <a:cxn ang="0">
                  <a:pos x="372" y="3651"/>
                </a:cxn>
                <a:cxn ang="0">
                  <a:pos x="417" y="3724"/>
                </a:cxn>
                <a:cxn ang="0">
                  <a:pos x="465" y="3793"/>
                </a:cxn>
                <a:cxn ang="0">
                  <a:pos x="515" y="3860"/>
                </a:cxn>
                <a:cxn ang="0">
                  <a:pos x="567" y="3922"/>
                </a:cxn>
                <a:cxn ang="0">
                  <a:pos x="620" y="3980"/>
                </a:cxn>
                <a:cxn ang="0">
                  <a:pos x="675" y="4034"/>
                </a:cxn>
                <a:cxn ang="0">
                  <a:pos x="733" y="4085"/>
                </a:cxn>
                <a:cxn ang="0">
                  <a:pos x="792" y="4129"/>
                </a:cxn>
                <a:cxn ang="0">
                  <a:pos x="852" y="4171"/>
                </a:cxn>
                <a:cxn ang="0">
                  <a:pos x="913" y="4208"/>
                </a:cxn>
                <a:cxn ang="0">
                  <a:pos x="977" y="4239"/>
                </a:cxn>
                <a:cxn ang="0">
                  <a:pos x="1042" y="4265"/>
                </a:cxn>
                <a:cxn ang="0">
                  <a:pos x="1107" y="4287"/>
                </a:cxn>
                <a:cxn ang="0">
                  <a:pos x="1173" y="4304"/>
                </a:cxn>
                <a:cxn ang="0">
                  <a:pos x="1241" y="4314"/>
                </a:cxn>
                <a:cxn ang="0">
                  <a:pos x="1311" y="4320"/>
                </a:cxn>
                <a:cxn ang="0">
                  <a:pos x="1345" y="0"/>
                </a:cxn>
              </a:cxnLst>
              <a:rect l="0" t="0" r="r" b="b"/>
              <a:pathLst>
                <a:path w="1345" h="4320">
                  <a:moveTo>
                    <a:pt x="1345" y="0"/>
                  </a:moveTo>
                  <a:lnTo>
                    <a:pt x="1345" y="0"/>
                  </a:lnTo>
                  <a:lnTo>
                    <a:pt x="1311" y="1"/>
                  </a:lnTo>
                  <a:lnTo>
                    <a:pt x="1275" y="3"/>
                  </a:lnTo>
                  <a:lnTo>
                    <a:pt x="1241" y="6"/>
                  </a:lnTo>
                  <a:lnTo>
                    <a:pt x="1207" y="12"/>
                  </a:lnTo>
                  <a:lnTo>
                    <a:pt x="1173" y="18"/>
                  </a:lnTo>
                  <a:lnTo>
                    <a:pt x="1141" y="25"/>
                  </a:lnTo>
                  <a:lnTo>
                    <a:pt x="1107" y="34"/>
                  </a:lnTo>
                  <a:lnTo>
                    <a:pt x="1074" y="44"/>
                  </a:lnTo>
                  <a:lnTo>
                    <a:pt x="1042" y="55"/>
                  </a:lnTo>
                  <a:lnTo>
                    <a:pt x="1009" y="68"/>
                  </a:lnTo>
                  <a:lnTo>
                    <a:pt x="977" y="81"/>
                  </a:lnTo>
                  <a:lnTo>
                    <a:pt x="946" y="98"/>
                  </a:lnTo>
                  <a:lnTo>
                    <a:pt x="913" y="114"/>
                  </a:lnTo>
                  <a:lnTo>
                    <a:pt x="882" y="132"/>
                  </a:lnTo>
                  <a:lnTo>
                    <a:pt x="852" y="149"/>
                  </a:lnTo>
                  <a:lnTo>
                    <a:pt x="821" y="170"/>
                  </a:lnTo>
                  <a:lnTo>
                    <a:pt x="792" y="191"/>
                  </a:lnTo>
                  <a:lnTo>
                    <a:pt x="762" y="213"/>
                  </a:lnTo>
                  <a:lnTo>
                    <a:pt x="733" y="237"/>
                  </a:lnTo>
                  <a:lnTo>
                    <a:pt x="704" y="260"/>
                  </a:lnTo>
                  <a:lnTo>
                    <a:pt x="675" y="287"/>
                  </a:lnTo>
                  <a:lnTo>
                    <a:pt x="648" y="312"/>
                  </a:lnTo>
                  <a:lnTo>
                    <a:pt x="620" y="340"/>
                  </a:lnTo>
                  <a:lnTo>
                    <a:pt x="593" y="368"/>
                  </a:lnTo>
                  <a:lnTo>
                    <a:pt x="567" y="398"/>
                  </a:lnTo>
                  <a:lnTo>
                    <a:pt x="540" y="429"/>
                  </a:lnTo>
                  <a:lnTo>
                    <a:pt x="515" y="462"/>
                  </a:lnTo>
                  <a:lnTo>
                    <a:pt x="490" y="494"/>
                  </a:lnTo>
                  <a:lnTo>
                    <a:pt x="465" y="527"/>
                  </a:lnTo>
                  <a:lnTo>
                    <a:pt x="441" y="561"/>
                  </a:lnTo>
                  <a:lnTo>
                    <a:pt x="417" y="596"/>
                  </a:lnTo>
                  <a:lnTo>
                    <a:pt x="394" y="633"/>
                  </a:lnTo>
                  <a:lnTo>
                    <a:pt x="372" y="670"/>
                  </a:lnTo>
                  <a:lnTo>
                    <a:pt x="349" y="707"/>
                  </a:lnTo>
                  <a:lnTo>
                    <a:pt x="327" y="747"/>
                  </a:lnTo>
                  <a:lnTo>
                    <a:pt x="306" y="786"/>
                  </a:lnTo>
                  <a:lnTo>
                    <a:pt x="266" y="868"/>
                  </a:lnTo>
                  <a:lnTo>
                    <a:pt x="229" y="953"/>
                  </a:lnTo>
                  <a:lnTo>
                    <a:pt x="194" y="1040"/>
                  </a:lnTo>
                  <a:lnTo>
                    <a:pt x="161" y="1130"/>
                  </a:lnTo>
                  <a:lnTo>
                    <a:pt x="132" y="1224"/>
                  </a:lnTo>
                  <a:lnTo>
                    <a:pt x="105" y="1320"/>
                  </a:lnTo>
                  <a:lnTo>
                    <a:pt x="82" y="1417"/>
                  </a:lnTo>
                  <a:lnTo>
                    <a:pt x="59" y="1518"/>
                  </a:lnTo>
                  <a:lnTo>
                    <a:pt x="42" y="1620"/>
                  </a:lnTo>
                  <a:lnTo>
                    <a:pt x="27" y="1725"/>
                  </a:lnTo>
                  <a:lnTo>
                    <a:pt x="15" y="1832"/>
                  </a:lnTo>
                  <a:lnTo>
                    <a:pt x="6" y="1940"/>
                  </a:lnTo>
                  <a:lnTo>
                    <a:pt x="2" y="2049"/>
                  </a:lnTo>
                  <a:lnTo>
                    <a:pt x="0" y="2160"/>
                  </a:lnTo>
                  <a:lnTo>
                    <a:pt x="0" y="2160"/>
                  </a:lnTo>
                  <a:lnTo>
                    <a:pt x="2" y="2271"/>
                  </a:lnTo>
                  <a:lnTo>
                    <a:pt x="6" y="2380"/>
                  </a:lnTo>
                  <a:lnTo>
                    <a:pt x="15" y="2490"/>
                  </a:lnTo>
                  <a:lnTo>
                    <a:pt x="27" y="2595"/>
                  </a:lnTo>
                  <a:lnTo>
                    <a:pt x="42" y="2700"/>
                  </a:lnTo>
                  <a:lnTo>
                    <a:pt x="59" y="2802"/>
                  </a:lnTo>
                  <a:lnTo>
                    <a:pt x="82" y="2903"/>
                  </a:lnTo>
                  <a:lnTo>
                    <a:pt x="105" y="3002"/>
                  </a:lnTo>
                  <a:lnTo>
                    <a:pt x="132" y="3096"/>
                  </a:lnTo>
                  <a:lnTo>
                    <a:pt x="161" y="3190"/>
                  </a:lnTo>
                  <a:lnTo>
                    <a:pt x="194" y="3280"/>
                  </a:lnTo>
                  <a:lnTo>
                    <a:pt x="229" y="3369"/>
                  </a:lnTo>
                  <a:lnTo>
                    <a:pt x="266" y="3453"/>
                  </a:lnTo>
                  <a:lnTo>
                    <a:pt x="306" y="3534"/>
                  </a:lnTo>
                  <a:lnTo>
                    <a:pt x="327" y="3574"/>
                  </a:lnTo>
                  <a:lnTo>
                    <a:pt x="349" y="3613"/>
                  </a:lnTo>
                  <a:lnTo>
                    <a:pt x="372" y="3651"/>
                  </a:lnTo>
                  <a:lnTo>
                    <a:pt x="394" y="3688"/>
                  </a:lnTo>
                  <a:lnTo>
                    <a:pt x="417" y="3724"/>
                  </a:lnTo>
                  <a:lnTo>
                    <a:pt x="441" y="3759"/>
                  </a:lnTo>
                  <a:lnTo>
                    <a:pt x="465" y="3793"/>
                  </a:lnTo>
                  <a:lnTo>
                    <a:pt x="490" y="3827"/>
                  </a:lnTo>
                  <a:lnTo>
                    <a:pt x="515" y="3860"/>
                  </a:lnTo>
                  <a:lnTo>
                    <a:pt x="540" y="3891"/>
                  </a:lnTo>
                  <a:lnTo>
                    <a:pt x="567" y="3922"/>
                  </a:lnTo>
                  <a:lnTo>
                    <a:pt x="593" y="3952"/>
                  </a:lnTo>
                  <a:lnTo>
                    <a:pt x="620" y="3980"/>
                  </a:lnTo>
                  <a:lnTo>
                    <a:pt x="648" y="4008"/>
                  </a:lnTo>
                  <a:lnTo>
                    <a:pt x="675" y="4034"/>
                  </a:lnTo>
                  <a:lnTo>
                    <a:pt x="704" y="4060"/>
                  </a:lnTo>
                  <a:lnTo>
                    <a:pt x="733" y="4085"/>
                  </a:lnTo>
                  <a:lnTo>
                    <a:pt x="762" y="4107"/>
                  </a:lnTo>
                  <a:lnTo>
                    <a:pt x="792" y="4129"/>
                  </a:lnTo>
                  <a:lnTo>
                    <a:pt x="821" y="4151"/>
                  </a:lnTo>
                  <a:lnTo>
                    <a:pt x="852" y="4171"/>
                  </a:lnTo>
                  <a:lnTo>
                    <a:pt x="882" y="4190"/>
                  </a:lnTo>
                  <a:lnTo>
                    <a:pt x="913" y="4208"/>
                  </a:lnTo>
                  <a:lnTo>
                    <a:pt x="946" y="4224"/>
                  </a:lnTo>
                  <a:lnTo>
                    <a:pt x="977" y="4239"/>
                  </a:lnTo>
                  <a:lnTo>
                    <a:pt x="1009" y="4252"/>
                  </a:lnTo>
                  <a:lnTo>
                    <a:pt x="1042" y="4265"/>
                  </a:lnTo>
                  <a:lnTo>
                    <a:pt x="1074" y="4277"/>
                  </a:lnTo>
                  <a:lnTo>
                    <a:pt x="1107" y="4287"/>
                  </a:lnTo>
                  <a:lnTo>
                    <a:pt x="1141" y="4296"/>
                  </a:lnTo>
                  <a:lnTo>
                    <a:pt x="1173" y="4304"/>
                  </a:lnTo>
                  <a:lnTo>
                    <a:pt x="1207" y="4310"/>
                  </a:lnTo>
                  <a:lnTo>
                    <a:pt x="1241" y="4314"/>
                  </a:lnTo>
                  <a:lnTo>
                    <a:pt x="1275" y="4317"/>
                  </a:lnTo>
                  <a:lnTo>
                    <a:pt x="1311" y="4320"/>
                  </a:lnTo>
                  <a:lnTo>
                    <a:pt x="1345" y="4320"/>
                  </a:lnTo>
                  <a:lnTo>
                    <a:pt x="1345" y="0"/>
                  </a:lnTo>
                  <a:close/>
                </a:path>
              </a:pathLst>
            </a:custGeom>
            <a:gradFill rotWithShape="0">
              <a:gsLst>
                <a:gs pos="0">
                  <a:srgbClr val="061F4C"/>
                </a:gs>
                <a:gs pos="100000">
                  <a:srgbClr val="061F4C"/>
                </a:gs>
              </a:gsLst>
              <a:lin ang="2700000" scaled="1"/>
            </a:gradFill>
            <a:ln w="9525">
              <a:noFill/>
              <a:miter lim="800000"/>
              <a:headEnd/>
              <a:tailEnd/>
            </a:ln>
          </p:spPr>
          <p:txBody>
            <a:bodyPr lIns="18288" tIns="18288" rIns="18288" bIns="18288" anchor="ctr" anchorCtr="1"/>
            <a:lstStyle/>
            <a:p>
              <a:pPr algn="ctr">
                <a:lnSpc>
                  <a:spcPct val="85000"/>
                </a:lnSpc>
                <a:spcBef>
                  <a:spcPct val="20000"/>
                </a:spcBef>
              </a:pPr>
              <a:endParaRPr lang="en-US" sz="1400" b="1">
                <a:solidFill>
                  <a:srgbClr val="FFFFFF"/>
                </a:solidFill>
                <a:latin typeface="Arial Narrow" pitchFamily="112" charset="0"/>
              </a:endParaRPr>
            </a:p>
          </p:txBody>
        </p:sp>
        <p:sp>
          <p:nvSpPr>
            <p:cNvPr id="137" name="Freeform 8"/>
            <p:cNvSpPr>
              <a:spLocks/>
            </p:cNvSpPr>
            <p:nvPr/>
          </p:nvSpPr>
          <p:spPr bwMode="auto">
            <a:xfrm>
              <a:off x="4572000" y="1051454"/>
              <a:ext cx="2209800" cy="4419600"/>
            </a:xfrm>
            <a:custGeom>
              <a:avLst/>
              <a:gdLst/>
              <a:ahLst/>
              <a:cxnLst>
                <a:cxn ang="0">
                  <a:pos x="0" y="0"/>
                </a:cxn>
                <a:cxn ang="0">
                  <a:pos x="0" y="4320"/>
                </a:cxn>
                <a:cxn ang="0">
                  <a:pos x="111" y="4317"/>
                </a:cxn>
                <a:cxn ang="0">
                  <a:pos x="275" y="4304"/>
                </a:cxn>
                <a:cxn ang="0">
                  <a:pos x="436" y="4277"/>
                </a:cxn>
                <a:cxn ang="0">
                  <a:pos x="592" y="4239"/>
                </a:cxn>
                <a:cxn ang="0">
                  <a:pos x="743" y="4190"/>
                </a:cxn>
                <a:cxn ang="0">
                  <a:pos x="889" y="4129"/>
                </a:cxn>
                <a:cxn ang="0">
                  <a:pos x="1030" y="4060"/>
                </a:cxn>
                <a:cxn ang="0">
                  <a:pos x="1164" y="3980"/>
                </a:cxn>
                <a:cxn ang="0">
                  <a:pos x="1293" y="3891"/>
                </a:cxn>
                <a:cxn ang="0">
                  <a:pos x="1414" y="3793"/>
                </a:cxn>
                <a:cxn ang="0">
                  <a:pos x="1528" y="3688"/>
                </a:cxn>
                <a:cxn ang="0">
                  <a:pos x="1633" y="3574"/>
                </a:cxn>
                <a:cxn ang="0">
                  <a:pos x="1731" y="3453"/>
                </a:cxn>
                <a:cxn ang="0">
                  <a:pos x="1820" y="3324"/>
                </a:cxn>
                <a:cxn ang="0">
                  <a:pos x="1900" y="3190"/>
                </a:cxn>
                <a:cxn ang="0">
                  <a:pos x="1969" y="3049"/>
                </a:cxn>
                <a:cxn ang="0">
                  <a:pos x="2030" y="2903"/>
                </a:cxn>
                <a:cxn ang="0">
                  <a:pos x="2079" y="2752"/>
                </a:cxn>
                <a:cxn ang="0">
                  <a:pos x="2117" y="2595"/>
                </a:cxn>
                <a:cxn ang="0">
                  <a:pos x="2144" y="2435"/>
                </a:cxn>
                <a:cxn ang="0">
                  <a:pos x="2159" y="2271"/>
                </a:cxn>
                <a:cxn ang="0">
                  <a:pos x="2160" y="2160"/>
                </a:cxn>
                <a:cxn ang="0">
                  <a:pos x="2154" y="1994"/>
                </a:cxn>
                <a:cxn ang="0">
                  <a:pos x="2136" y="1832"/>
                </a:cxn>
                <a:cxn ang="0">
                  <a:pos x="2105" y="1672"/>
                </a:cxn>
                <a:cxn ang="0">
                  <a:pos x="2064" y="1518"/>
                </a:cxn>
                <a:cxn ang="0">
                  <a:pos x="2011" y="1368"/>
                </a:cxn>
                <a:cxn ang="0">
                  <a:pos x="1947" y="1224"/>
                </a:cxn>
                <a:cxn ang="0">
                  <a:pos x="1874" y="1084"/>
                </a:cxn>
                <a:cxn ang="0">
                  <a:pos x="1792" y="953"/>
                </a:cxn>
                <a:cxn ang="0">
                  <a:pos x="1700" y="827"/>
                </a:cxn>
                <a:cxn ang="0">
                  <a:pos x="1599" y="707"/>
                </a:cxn>
                <a:cxn ang="0">
                  <a:pos x="1491" y="596"/>
                </a:cxn>
                <a:cxn ang="0">
                  <a:pos x="1374" y="493"/>
                </a:cxn>
                <a:cxn ang="0">
                  <a:pos x="1252" y="398"/>
                </a:cxn>
                <a:cxn ang="0">
                  <a:pos x="1120" y="312"/>
                </a:cxn>
                <a:cxn ang="0">
                  <a:pos x="984" y="237"/>
                </a:cxn>
                <a:cxn ang="0">
                  <a:pos x="842" y="170"/>
                </a:cxn>
                <a:cxn ang="0">
                  <a:pos x="694" y="114"/>
                </a:cxn>
                <a:cxn ang="0">
                  <a:pos x="540" y="68"/>
                </a:cxn>
                <a:cxn ang="0">
                  <a:pos x="383" y="34"/>
                </a:cxn>
                <a:cxn ang="0">
                  <a:pos x="222" y="12"/>
                </a:cxn>
                <a:cxn ang="0">
                  <a:pos x="56" y="1"/>
                </a:cxn>
              </a:cxnLst>
              <a:rect l="0" t="0" r="r" b="b"/>
              <a:pathLst>
                <a:path w="2160" h="4320">
                  <a:moveTo>
                    <a:pt x="0" y="0"/>
                  </a:moveTo>
                  <a:lnTo>
                    <a:pt x="0" y="0"/>
                  </a:lnTo>
                  <a:lnTo>
                    <a:pt x="0" y="0"/>
                  </a:lnTo>
                  <a:lnTo>
                    <a:pt x="0" y="4320"/>
                  </a:lnTo>
                  <a:lnTo>
                    <a:pt x="0" y="4320"/>
                  </a:lnTo>
                  <a:lnTo>
                    <a:pt x="0" y="4320"/>
                  </a:lnTo>
                  <a:lnTo>
                    <a:pt x="0" y="4320"/>
                  </a:lnTo>
                  <a:lnTo>
                    <a:pt x="56" y="4320"/>
                  </a:lnTo>
                  <a:lnTo>
                    <a:pt x="111" y="4317"/>
                  </a:lnTo>
                  <a:lnTo>
                    <a:pt x="167" y="4314"/>
                  </a:lnTo>
                  <a:lnTo>
                    <a:pt x="222" y="4310"/>
                  </a:lnTo>
                  <a:lnTo>
                    <a:pt x="275" y="4304"/>
                  </a:lnTo>
                  <a:lnTo>
                    <a:pt x="330" y="4296"/>
                  </a:lnTo>
                  <a:lnTo>
                    <a:pt x="383" y="4287"/>
                  </a:lnTo>
                  <a:lnTo>
                    <a:pt x="436" y="4277"/>
                  </a:lnTo>
                  <a:lnTo>
                    <a:pt x="488" y="4265"/>
                  </a:lnTo>
                  <a:lnTo>
                    <a:pt x="540" y="4252"/>
                  </a:lnTo>
                  <a:lnTo>
                    <a:pt x="592" y="4239"/>
                  </a:lnTo>
                  <a:lnTo>
                    <a:pt x="644" y="4224"/>
                  </a:lnTo>
                  <a:lnTo>
                    <a:pt x="694" y="4208"/>
                  </a:lnTo>
                  <a:lnTo>
                    <a:pt x="743" y="4190"/>
                  </a:lnTo>
                  <a:lnTo>
                    <a:pt x="793" y="4171"/>
                  </a:lnTo>
                  <a:lnTo>
                    <a:pt x="842" y="4151"/>
                  </a:lnTo>
                  <a:lnTo>
                    <a:pt x="889" y="4129"/>
                  </a:lnTo>
                  <a:lnTo>
                    <a:pt x="936" y="4107"/>
                  </a:lnTo>
                  <a:lnTo>
                    <a:pt x="984" y="4085"/>
                  </a:lnTo>
                  <a:lnTo>
                    <a:pt x="1030" y="4060"/>
                  </a:lnTo>
                  <a:lnTo>
                    <a:pt x="1076" y="4034"/>
                  </a:lnTo>
                  <a:lnTo>
                    <a:pt x="1120" y="4008"/>
                  </a:lnTo>
                  <a:lnTo>
                    <a:pt x="1164" y="3980"/>
                  </a:lnTo>
                  <a:lnTo>
                    <a:pt x="1209" y="3952"/>
                  </a:lnTo>
                  <a:lnTo>
                    <a:pt x="1252" y="3922"/>
                  </a:lnTo>
                  <a:lnTo>
                    <a:pt x="1293" y="3891"/>
                  </a:lnTo>
                  <a:lnTo>
                    <a:pt x="1334" y="3860"/>
                  </a:lnTo>
                  <a:lnTo>
                    <a:pt x="1374" y="3827"/>
                  </a:lnTo>
                  <a:lnTo>
                    <a:pt x="1414" y="3793"/>
                  </a:lnTo>
                  <a:lnTo>
                    <a:pt x="1453" y="3759"/>
                  </a:lnTo>
                  <a:lnTo>
                    <a:pt x="1491" y="3724"/>
                  </a:lnTo>
                  <a:lnTo>
                    <a:pt x="1528" y="3688"/>
                  </a:lnTo>
                  <a:lnTo>
                    <a:pt x="1564" y="3651"/>
                  </a:lnTo>
                  <a:lnTo>
                    <a:pt x="1599" y="3613"/>
                  </a:lnTo>
                  <a:lnTo>
                    <a:pt x="1633" y="3574"/>
                  </a:lnTo>
                  <a:lnTo>
                    <a:pt x="1667" y="3534"/>
                  </a:lnTo>
                  <a:lnTo>
                    <a:pt x="1700" y="3494"/>
                  </a:lnTo>
                  <a:lnTo>
                    <a:pt x="1731" y="3453"/>
                  </a:lnTo>
                  <a:lnTo>
                    <a:pt x="1762" y="3410"/>
                  </a:lnTo>
                  <a:lnTo>
                    <a:pt x="1792" y="3369"/>
                  </a:lnTo>
                  <a:lnTo>
                    <a:pt x="1820" y="3324"/>
                  </a:lnTo>
                  <a:lnTo>
                    <a:pt x="1848" y="3280"/>
                  </a:lnTo>
                  <a:lnTo>
                    <a:pt x="1874" y="3236"/>
                  </a:lnTo>
                  <a:lnTo>
                    <a:pt x="1900" y="3190"/>
                  </a:lnTo>
                  <a:lnTo>
                    <a:pt x="1925" y="3144"/>
                  </a:lnTo>
                  <a:lnTo>
                    <a:pt x="1947" y="3096"/>
                  </a:lnTo>
                  <a:lnTo>
                    <a:pt x="1969" y="3049"/>
                  </a:lnTo>
                  <a:lnTo>
                    <a:pt x="1991" y="3002"/>
                  </a:lnTo>
                  <a:lnTo>
                    <a:pt x="2011" y="2953"/>
                  </a:lnTo>
                  <a:lnTo>
                    <a:pt x="2030" y="2903"/>
                  </a:lnTo>
                  <a:lnTo>
                    <a:pt x="2048" y="2854"/>
                  </a:lnTo>
                  <a:lnTo>
                    <a:pt x="2064" y="2802"/>
                  </a:lnTo>
                  <a:lnTo>
                    <a:pt x="2079" y="2752"/>
                  </a:lnTo>
                  <a:lnTo>
                    <a:pt x="2092" y="2700"/>
                  </a:lnTo>
                  <a:lnTo>
                    <a:pt x="2105" y="2648"/>
                  </a:lnTo>
                  <a:lnTo>
                    <a:pt x="2117" y="2595"/>
                  </a:lnTo>
                  <a:lnTo>
                    <a:pt x="2127" y="2543"/>
                  </a:lnTo>
                  <a:lnTo>
                    <a:pt x="2136" y="2490"/>
                  </a:lnTo>
                  <a:lnTo>
                    <a:pt x="2144" y="2435"/>
                  </a:lnTo>
                  <a:lnTo>
                    <a:pt x="2150" y="2380"/>
                  </a:lnTo>
                  <a:lnTo>
                    <a:pt x="2154" y="2327"/>
                  </a:lnTo>
                  <a:lnTo>
                    <a:pt x="2159" y="2271"/>
                  </a:lnTo>
                  <a:lnTo>
                    <a:pt x="2160" y="2216"/>
                  </a:lnTo>
                  <a:lnTo>
                    <a:pt x="2160" y="2160"/>
                  </a:lnTo>
                  <a:lnTo>
                    <a:pt x="2160" y="2160"/>
                  </a:lnTo>
                  <a:lnTo>
                    <a:pt x="2160" y="2105"/>
                  </a:lnTo>
                  <a:lnTo>
                    <a:pt x="2159" y="2049"/>
                  </a:lnTo>
                  <a:lnTo>
                    <a:pt x="2154" y="1994"/>
                  </a:lnTo>
                  <a:lnTo>
                    <a:pt x="2150" y="1940"/>
                  </a:lnTo>
                  <a:lnTo>
                    <a:pt x="2144" y="1885"/>
                  </a:lnTo>
                  <a:lnTo>
                    <a:pt x="2136" y="1832"/>
                  </a:lnTo>
                  <a:lnTo>
                    <a:pt x="2127" y="1778"/>
                  </a:lnTo>
                  <a:lnTo>
                    <a:pt x="2117" y="1725"/>
                  </a:lnTo>
                  <a:lnTo>
                    <a:pt x="2105" y="1672"/>
                  </a:lnTo>
                  <a:lnTo>
                    <a:pt x="2092" y="1620"/>
                  </a:lnTo>
                  <a:lnTo>
                    <a:pt x="2079" y="1568"/>
                  </a:lnTo>
                  <a:lnTo>
                    <a:pt x="2064" y="1518"/>
                  </a:lnTo>
                  <a:lnTo>
                    <a:pt x="2048" y="1468"/>
                  </a:lnTo>
                  <a:lnTo>
                    <a:pt x="2030" y="1417"/>
                  </a:lnTo>
                  <a:lnTo>
                    <a:pt x="2011" y="1368"/>
                  </a:lnTo>
                  <a:lnTo>
                    <a:pt x="1991" y="1320"/>
                  </a:lnTo>
                  <a:lnTo>
                    <a:pt x="1969" y="1271"/>
                  </a:lnTo>
                  <a:lnTo>
                    <a:pt x="1947" y="1224"/>
                  </a:lnTo>
                  <a:lnTo>
                    <a:pt x="1925" y="1176"/>
                  </a:lnTo>
                  <a:lnTo>
                    <a:pt x="1900" y="1130"/>
                  </a:lnTo>
                  <a:lnTo>
                    <a:pt x="1874" y="1084"/>
                  </a:lnTo>
                  <a:lnTo>
                    <a:pt x="1848" y="1040"/>
                  </a:lnTo>
                  <a:lnTo>
                    <a:pt x="1820" y="996"/>
                  </a:lnTo>
                  <a:lnTo>
                    <a:pt x="1792" y="953"/>
                  </a:lnTo>
                  <a:lnTo>
                    <a:pt x="1762" y="910"/>
                  </a:lnTo>
                  <a:lnTo>
                    <a:pt x="1731" y="868"/>
                  </a:lnTo>
                  <a:lnTo>
                    <a:pt x="1700" y="827"/>
                  </a:lnTo>
                  <a:lnTo>
                    <a:pt x="1667" y="786"/>
                  </a:lnTo>
                  <a:lnTo>
                    <a:pt x="1633" y="747"/>
                  </a:lnTo>
                  <a:lnTo>
                    <a:pt x="1599" y="707"/>
                  </a:lnTo>
                  <a:lnTo>
                    <a:pt x="1564" y="670"/>
                  </a:lnTo>
                  <a:lnTo>
                    <a:pt x="1528" y="633"/>
                  </a:lnTo>
                  <a:lnTo>
                    <a:pt x="1491" y="596"/>
                  </a:lnTo>
                  <a:lnTo>
                    <a:pt x="1453" y="561"/>
                  </a:lnTo>
                  <a:lnTo>
                    <a:pt x="1414" y="527"/>
                  </a:lnTo>
                  <a:lnTo>
                    <a:pt x="1374" y="493"/>
                  </a:lnTo>
                  <a:lnTo>
                    <a:pt x="1334" y="460"/>
                  </a:lnTo>
                  <a:lnTo>
                    <a:pt x="1293" y="429"/>
                  </a:lnTo>
                  <a:lnTo>
                    <a:pt x="1252" y="398"/>
                  </a:lnTo>
                  <a:lnTo>
                    <a:pt x="1209" y="368"/>
                  </a:lnTo>
                  <a:lnTo>
                    <a:pt x="1164" y="340"/>
                  </a:lnTo>
                  <a:lnTo>
                    <a:pt x="1120" y="312"/>
                  </a:lnTo>
                  <a:lnTo>
                    <a:pt x="1076" y="287"/>
                  </a:lnTo>
                  <a:lnTo>
                    <a:pt x="1030" y="260"/>
                  </a:lnTo>
                  <a:lnTo>
                    <a:pt x="984" y="237"/>
                  </a:lnTo>
                  <a:lnTo>
                    <a:pt x="936" y="213"/>
                  </a:lnTo>
                  <a:lnTo>
                    <a:pt x="889" y="191"/>
                  </a:lnTo>
                  <a:lnTo>
                    <a:pt x="842" y="170"/>
                  </a:lnTo>
                  <a:lnTo>
                    <a:pt x="793" y="149"/>
                  </a:lnTo>
                  <a:lnTo>
                    <a:pt x="743" y="132"/>
                  </a:lnTo>
                  <a:lnTo>
                    <a:pt x="694" y="114"/>
                  </a:lnTo>
                  <a:lnTo>
                    <a:pt x="644" y="98"/>
                  </a:lnTo>
                  <a:lnTo>
                    <a:pt x="592" y="81"/>
                  </a:lnTo>
                  <a:lnTo>
                    <a:pt x="540" y="68"/>
                  </a:lnTo>
                  <a:lnTo>
                    <a:pt x="488" y="55"/>
                  </a:lnTo>
                  <a:lnTo>
                    <a:pt x="436" y="44"/>
                  </a:lnTo>
                  <a:lnTo>
                    <a:pt x="383" y="34"/>
                  </a:lnTo>
                  <a:lnTo>
                    <a:pt x="330" y="25"/>
                  </a:lnTo>
                  <a:lnTo>
                    <a:pt x="275" y="18"/>
                  </a:lnTo>
                  <a:lnTo>
                    <a:pt x="222" y="12"/>
                  </a:lnTo>
                  <a:lnTo>
                    <a:pt x="167" y="6"/>
                  </a:lnTo>
                  <a:lnTo>
                    <a:pt x="111" y="3"/>
                  </a:lnTo>
                  <a:lnTo>
                    <a:pt x="56" y="1"/>
                  </a:lnTo>
                  <a:lnTo>
                    <a:pt x="0" y="0"/>
                  </a:lnTo>
                  <a:lnTo>
                    <a:pt x="0" y="0"/>
                  </a:lnTo>
                  <a:close/>
                </a:path>
              </a:pathLst>
            </a:custGeom>
            <a:gradFill rotWithShape="0">
              <a:gsLst>
                <a:gs pos="0">
                  <a:srgbClr val="061F4C"/>
                </a:gs>
                <a:gs pos="100000">
                  <a:srgbClr val="061F4C"/>
                </a:gs>
              </a:gsLst>
              <a:lin ang="2700000" scaled="1"/>
            </a:gradFill>
            <a:ln w="9525">
              <a:noFill/>
              <a:miter lim="800000"/>
              <a:headEnd/>
              <a:tailEnd/>
            </a:ln>
          </p:spPr>
          <p:txBody>
            <a:bodyPr lIns="18288" tIns="18288" rIns="18288" bIns="18288" anchor="ctr" anchorCtr="1"/>
            <a:lstStyle/>
            <a:p>
              <a:pPr algn="ctr">
                <a:lnSpc>
                  <a:spcPct val="85000"/>
                </a:lnSpc>
                <a:spcBef>
                  <a:spcPct val="20000"/>
                </a:spcBef>
              </a:pPr>
              <a:endParaRPr lang="en-US" sz="1400" b="1">
                <a:solidFill>
                  <a:srgbClr val="FFFFFF"/>
                </a:solidFill>
                <a:latin typeface="Arial Narrow" pitchFamily="112" charset="0"/>
              </a:endParaRPr>
            </a:p>
          </p:txBody>
        </p:sp>
      </p:grpSp>
      <p:grpSp>
        <p:nvGrpSpPr>
          <p:cNvPr id="138" name="Group 32"/>
          <p:cNvGrpSpPr/>
          <p:nvPr/>
        </p:nvGrpSpPr>
        <p:grpSpPr>
          <a:xfrm>
            <a:off x="5498844" y="3619320"/>
            <a:ext cx="555379" cy="689452"/>
            <a:chOff x="3227705" y="1066800"/>
            <a:chExt cx="3540796" cy="4388908"/>
          </a:xfrm>
        </p:grpSpPr>
        <p:sp>
          <p:nvSpPr>
            <p:cNvPr id="139" name="Freeform 7"/>
            <p:cNvSpPr>
              <a:spLocks/>
            </p:cNvSpPr>
            <p:nvPr/>
          </p:nvSpPr>
          <p:spPr bwMode="auto">
            <a:xfrm>
              <a:off x="3227705" y="1069869"/>
              <a:ext cx="1344295" cy="4385839"/>
            </a:xfrm>
            <a:custGeom>
              <a:avLst/>
              <a:gdLst/>
              <a:ahLst/>
              <a:cxnLst>
                <a:cxn ang="0">
                  <a:pos x="1314" y="0"/>
                </a:cxn>
                <a:cxn ang="0">
                  <a:pos x="1246" y="3"/>
                </a:cxn>
                <a:cxn ang="0">
                  <a:pos x="1179" y="12"/>
                </a:cxn>
                <a:cxn ang="0">
                  <a:pos x="1114" y="25"/>
                </a:cxn>
                <a:cxn ang="0">
                  <a:pos x="1049" y="44"/>
                </a:cxn>
                <a:cxn ang="0">
                  <a:pos x="986" y="68"/>
                </a:cxn>
                <a:cxn ang="0">
                  <a:pos x="923" y="96"/>
                </a:cxn>
                <a:cxn ang="0">
                  <a:pos x="861" y="130"/>
                </a:cxn>
                <a:cxn ang="0">
                  <a:pos x="802" y="168"/>
                </a:cxn>
                <a:cxn ang="0">
                  <a:pos x="744" y="211"/>
                </a:cxn>
                <a:cxn ang="0">
                  <a:pos x="688" y="259"/>
                </a:cxn>
                <a:cxn ang="0">
                  <a:pos x="632" y="310"/>
                </a:cxn>
                <a:cxn ang="0">
                  <a:pos x="579" y="367"/>
                </a:cxn>
                <a:cxn ang="0">
                  <a:pos x="527" y="426"/>
                </a:cxn>
                <a:cxn ang="0">
                  <a:pos x="478" y="489"/>
                </a:cxn>
                <a:cxn ang="0">
                  <a:pos x="431" y="558"/>
                </a:cxn>
                <a:cxn ang="0">
                  <a:pos x="385" y="629"/>
                </a:cxn>
                <a:cxn ang="0">
                  <a:pos x="341" y="702"/>
                </a:cxn>
                <a:cxn ang="0">
                  <a:pos x="261" y="861"/>
                </a:cxn>
                <a:cxn ang="0">
                  <a:pos x="190" y="1032"/>
                </a:cxn>
                <a:cxn ang="0">
                  <a:pos x="129" y="1214"/>
                </a:cxn>
                <a:cxn ang="0">
                  <a:pos x="80" y="1407"/>
                </a:cxn>
                <a:cxn ang="0">
                  <a:pos x="42" y="1608"/>
                </a:cxn>
                <a:cxn ang="0">
                  <a:pos x="15" y="1818"/>
                </a:cxn>
                <a:cxn ang="0">
                  <a:pos x="2" y="2034"/>
                </a:cxn>
                <a:cxn ang="0">
                  <a:pos x="0" y="2143"/>
                </a:cxn>
                <a:cxn ang="0">
                  <a:pos x="6" y="2362"/>
                </a:cxn>
                <a:cxn ang="0">
                  <a:pos x="27" y="2575"/>
                </a:cxn>
                <a:cxn ang="0">
                  <a:pos x="59" y="2781"/>
                </a:cxn>
                <a:cxn ang="0">
                  <a:pos x="102" y="2978"/>
                </a:cxn>
                <a:cxn ang="0">
                  <a:pos x="159" y="3166"/>
                </a:cxn>
                <a:cxn ang="0">
                  <a:pos x="224" y="3342"/>
                </a:cxn>
                <a:cxn ang="0">
                  <a:pos x="299" y="3508"/>
                </a:cxn>
                <a:cxn ang="0">
                  <a:pos x="363" y="3623"/>
                </a:cxn>
                <a:cxn ang="0">
                  <a:pos x="407" y="3695"/>
                </a:cxn>
                <a:cxn ang="0">
                  <a:pos x="454" y="3765"/>
                </a:cxn>
                <a:cxn ang="0">
                  <a:pos x="502" y="3830"/>
                </a:cxn>
                <a:cxn ang="0">
                  <a:pos x="554" y="3892"/>
                </a:cxn>
                <a:cxn ang="0">
                  <a:pos x="605" y="3950"/>
                </a:cxn>
                <a:cxn ang="0">
                  <a:pos x="660" y="4003"/>
                </a:cxn>
                <a:cxn ang="0">
                  <a:pos x="716" y="4053"/>
                </a:cxn>
                <a:cxn ang="0">
                  <a:pos x="773" y="4098"/>
                </a:cxn>
                <a:cxn ang="0">
                  <a:pos x="832" y="4139"/>
                </a:cxn>
                <a:cxn ang="0">
                  <a:pos x="892" y="4175"/>
                </a:cxn>
                <a:cxn ang="0">
                  <a:pos x="954" y="4206"/>
                </a:cxn>
                <a:cxn ang="0">
                  <a:pos x="1017" y="4232"/>
                </a:cxn>
                <a:cxn ang="0">
                  <a:pos x="1082" y="4255"/>
                </a:cxn>
                <a:cxn ang="0">
                  <a:pos x="1147" y="4271"/>
                </a:cxn>
                <a:cxn ang="0">
                  <a:pos x="1213" y="4281"/>
                </a:cxn>
                <a:cxn ang="0">
                  <a:pos x="1280" y="4287"/>
                </a:cxn>
                <a:cxn ang="0">
                  <a:pos x="1314" y="0"/>
                </a:cxn>
              </a:cxnLst>
              <a:rect l="0" t="0" r="r" b="b"/>
              <a:pathLst>
                <a:path w="1314" h="4287">
                  <a:moveTo>
                    <a:pt x="1314" y="0"/>
                  </a:moveTo>
                  <a:lnTo>
                    <a:pt x="1314" y="0"/>
                  </a:lnTo>
                  <a:lnTo>
                    <a:pt x="1280" y="1"/>
                  </a:lnTo>
                  <a:lnTo>
                    <a:pt x="1246" y="3"/>
                  </a:lnTo>
                  <a:lnTo>
                    <a:pt x="1213" y="7"/>
                  </a:lnTo>
                  <a:lnTo>
                    <a:pt x="1179" y="12"/>
                  </a:lnTo>
                  <a:lnTo>
                    <a:pt x="1147" y="18"/>
                  </a:lnTo>
                  <a:lnTo>
                    <a:pt x="1114" y="25"/>
                  </a:lnTo>
                  <a:lnTo>
                    <a:pt x="1082" y="34"/>
                  </a:lnTo>
                  <a:lnTo>
                    <a:pt x="1049" y="44"/>
                  </a:lnTo>
                  <a:lnTo>
                    <a:pt x="1017" y="54"/>
                  </a:lnTo>
                  <a:lnTo>
                    <a:pt x="986" y="68"/>
                  </a:lnTo>
                  <a:lnTo>
                    <a:pt x="954" y="81"/>
                  </a:lnTo>
                  <a:lnTo>
                    <a:pt x="923" y="96"/>
                  </a:lnTo>
                  <a:lnTo>
                    <a:pt x="892" y="112"/>
                  </a:lnTo>
                  <a:lnTo>
                    <a:pt x="861" y="130"/>
                  </a:lnTo>
                  <a:lnTo>
                    <a:pt x="832" y="149"/>
                  </a:lnTo>
                  <a:lnTo>
                    <a:pt x="802" y="168"/>
                  </a:lnTo>
                  <a:lnTo>
                    <a:pt x="773" y="189"/>
                  </a:lnTo>
                  <a:lnTo>
                    <a:pt x="744" y="211"/>
                  </a:lnTo>
                  <a:lnTo>
                    <a:pt x="716" y="235"/>
                  </a:lnTo>
                  <a:lnTo>
                    <a:pt x="688" y="259"/>
                  </a:lnTo>
                  <a:lnTo>
                    <a:pt x="660" y="284"/>
                  </a:lnTo>
                  <a:lnTo>
                    <a:pt x="632" y="310"/>
                  </a:lnTo>
                  <a:lnTo>
                    <a:pt x="605" y="339"/>
                  </a:lnTo>
                  <a:lnTo>
                    <a:pt x="579" y="367"/>
                  </a:lnTo>
                  <a:lnTo>
                    <a:pt x="554" y="396"/>
                  </a:lnTo>
                  <a:lnTo>
                    <a:pt x="527" y="426"/>
                  </a:lnTo>
                  <a:lnTo>
                    <a:pt x="502" y="457"/>
                  </a:lnTo>
                  <a:lnTo>
                    <a:pt x="478" y="489"/>
                  </a:lnTo>
                  <a:lnTo>
                    <a:pt x="454" y="523"/>
                  </a:lnTo>
                  <a:lnTo>
                    <a:pt x="431" y="558"/>
                  </a:lnTo>
                  <a:lnTo>
                    <a:pt x="407" y="592"/>
                  </a:lnTo>
                  <a:lnTo>
                    <a:pt x="385" y="629"/>
                  </a:lnTo>
                  <a:lnTo>
                    <a:pt x="363" y="666"/>
                  </a:lnTo>
                  <a:lnTo>
                    <a:pt x="341" y="702"/>
                  </a:lnTo>
                  <a:lnTo>
                    <a:pt x="299" y="781"/>
                  </a:lnTo>
                  <a:lnTo>
                    <a:pt x="261" y="861"/>
                  </a:lnTo>
                  <a:lnTo>
                    <a:pt x="224" y="945"/>
                  </a:lnTo>
                  <a:lnTo>
                    <a:pt x="190" y="1032"/>
                  </a:lnTo>
                  <a:lnTo>
                    <a:pt x="159" y="1123"/>
                  </a:lnTo>
                  <a:lnTo>
                    <a:pt x="129" y="1214"/>
                  </a:lnTo>
                  <a:lnTo>
                    <a:pt x="102" y="1309"/>
                  </a:lnTo>
                  <a:lnTo>
                    <a:pt x="80" y="1407"/>
                  </a:lnTo>
                  <a:lnTo>
                    <a:pt x="59" y="1506"/>
                  </a:lnTo>
                  <a:lnTo>
                    <a:pt x="42" y="1608"/>
                  </a:lnTo>
                  <a:lnTo>
                    <a:pt x="27" y="1711"/>
                  </a:lnTo>
                  <a:lnTo>
                    <a:pt x="15" y="1818"/>
                  </a:lnTo>
                  <a:lnTo>
                    <a:pt x="6" y="1925"/>
                  </a:lnTo>
                  <a:lnTo>
                    <a:pt x="2" y="2034"/>
                  </a:lnTo>
                  <a:lnTo>
                    <a:pt x="0" y="2143"/>
                  </a:lnTo>
                  <a:lnTo>
                    <a:pt x="0" y="2143"/>
                  </a:lnTo>
                  <a:lnTo>
                    <a:pt x="2" y="2254"/>
                  </a:lnTo>
                  <a:lnTo>
                    <a:pt x="6" y="2362"/>
                  </a:lnTo>
                  <a:lnTo>
                    <a:pt x="15" y="2470"/>
                  </a:lnTo>
                  <a:lnTo>
                    <a:pt x="27" y="2575"/>
                  </a:lnTo>
                  <a:lnTo>
                    <a:pt x="42" y="2679"/>
                  </a:lnTo>
                  <a:lnTo>
                    <a:pt x="59" y="2781"/>
                  </a:lnTo>
                  <a:lnTo>
                    <a:pt x="80" y="2880"/>
                  </a:lnTo>
                  <a:lnTo>
                    <a:pt x="102" y="2978"/>
                  </a:lnTo>
                  <a:lnTo>
                    <a:pt x="129" y="3073"/>
                  </a:lnTo>
                  <a:lnTo>
                    <a:pt x="159" y="3166"/>
                  </a:lnTo>
                  <a:lnTo>
                    <a:pt x="190" y="3256"/>
                  </a:lnTo>
                  <a:lnTo>
                    <a:pt x="224" y="3342"/>
                  </a:lnTo>
                  <a:lnTo>
                    <a:pt x="261" y="3426"/>
                  </a:lnTo>
                  <a:lnTo>
                    <a:pt x="299" y="3508"/>
                  </a:lnTo>
                  <a:lnTo>
                    <a:pt x="341" y="3584"/>
                  </a:lnTo>
                  <a:lnTo>
                    <a:pt x="363" y="3623"/>
                  </a:lnTo>
                  <a:lnTo>
                    <a:pt x="385" y="3660"/>
                  </a:lnTo>
                  <a:lnTo>
                    <a:pt x="407" y="3695"/>
                  </a:lnTo>
                  <a:lnTo>
                    <a:pt x="431" y="3731"/>
                  </a:lnTo>
                  <a:lnTo>
                    <a:pt x="454" y="3765"/>
                  </a:lnTo>
                  <a:lnTo>
                    <a:pt x="478" y="3798"/>
                  </a:lnTo>
                  <a:lnTo>
                    <a:pt x="502" y="3830"/>
                  </a:lnTo>
                  <a:lnTo>
                    <a:pt x="527" y="3861"/>
                  </a:lnTo>
                  <a:lnTo>
                    <a:pt x="554" y="3892"/>
                  </a:lnTo>
                  <a:lnTo>
                    <a:pt x="579" y="3922"/>
                  </a:lnTo>
                  <a:lnTo>
                    <a:pt x="605" y="3950"/>
                  </a:lnTo>
                  <a:lnTo>
                    <a:pt x="632" y="3977"/>
                  </a:lnTo>
                  <a:lnTo>
                    <a:pt x="660" y="4003"/>
                  </a:lnTo>
                  <a:lnTo>
                    <a:pt x="688" y="4028"/>
                  </a:lnTo>
                  <a:lnTo>
                    <a:pt x="716" y="4053"/>
                  </a:lnTo>
                  <a:lnTo>
                    <a:pt x="744" y="4076"/>
                  </a:lnTo>
                  <a:lnTo>
                    <a:pt x="773" y="4098"/>
                  </a:lnTo>
                  <a:lnTo>
                    <a:pt x="802" y="4119"/>
                  </a:lnTo>
                  <a:lnTo>
                    <a:pt x="832" y="4139"/>
                  </a:lnTo>
                  <a:lnTo>
                    <a:pt x="861" y="4157"/>
                  </a:lnTo>
                  <a:lnTo>
                    <a:pt x="892" y="4175"/>
                  </a:lnTo>
                  <a:lnTo>
                    <a:pt x="923" y="4191"/>
                  </a:lnTo>
                  <a:lnTo>
                    <a:pt x="954" y="4206"/>
                  </a:lnTo>
                  <a:lnTo>
                    <a:pt x="986" y="4221"/>
                  </a:lnTo>
                  <a:lnTo>
                    <a:pt x="1017" y="4232"/>
                  </a:lnTo>
                  <a:lnTo>
                    <a:pt x="1049" y="4244"/>
                  </a:lnTo>
                  <a:lnTo>
                    <a:pt x="1082" y="4255"/>
                  </a:lnTo>
                  <a:lnTo>
                    <a:pt x="1114" y="4264"/>
                  </a:lnTo>
                  <a:lnTo>
                    <a:pt x="1147" y="4271"/>
                  </a:lnTo>
                  <a:lnTo>
                    <a:pt x="1179" y="4277"/>
                  </a:lnTo>
                  <a:lnTo>
                    <a:pt x="1213" y="4281"/>
                  </a:lnTo>
                  <a:lnTo>
                    <a:pt x="1246" y="4284"/>
                  </a:lnTo>
                  <a:lnTo>
                    <a:pt x="1280" y="4287"/>
                  </a:lnTo>
                  <a:lnTo>
                    <a:pt x="1314" y="4287"/>
                  </a:lnTo>
                  <a:lnTo>
                    <a:pt x="1314" y="0"/>
                  </a:lnTo>
                  <a:close/>
                </a:path>
              </a:pathLst>
            </a:custGeom>
            <a:gradFill rotWithShape="0">
              <a:gsLst>
                <a:gs pos="0">
                  <a:srgbClr val="1F497D"/>
                </a:gs>
                <a:gs pos="100000">
                  <a:srgbClr val="1C3758"/>
                </a:gs>
              </a:gsLst>
              <a:lin ang="2700000" scaled="1"/>
            </a:gradFill>
            <a:ln w="9525">
              <a:noFill/>
              <a:miter lim="800000"/>
              <a:headEnd/>
              <a:tailEnd/>
            </a:ln>
          </p:spPr>
          <p:txBody>
            <a:bodyPr lIns="18288" tIns="18288" rIns="18288" bIns="18288" anchor="ctr" anchorCtr="1"/>
            <a:lstStyle/>
            <a:p>
              <a:pPr algn="ctr">
                <a:lnSpc>
                  <a:spcPct val="85000"/>
                </a:lnSpc>
                <a:spcBef>
                  <a:spcPct val="20000"/>
                </a:spcBef>
              </a:pPr>
              <a:endParaRPr lang="en-US" sz="1400" b="1">
                <a:solidFill>
                  <a:srgbClr val="FFFFFF"/>
                </a:solidFill>
                <a:latin typeface="Arial Narrow" pitchFamily="112" charset="0"/>
              </a:endParaRPr>
            </a:p>
          </p:txBody>
        </p:sp>
        <p:sp>
          <p:nvSpPr>
            <p:cNvPr id="140" name="Freeform 9"/>
            <p:cNvSpPr>
              <a:spLocks/>
            </p:cNvSpPr>
            <p:nvPr/>
          </p:nvSpPr>
          <p:spPr bwMode="auto">
            <a:xfrm>
              <a:off x="4572000" y="1066800"/>
              <a:ext cx="2196501" cy="4388908"/>
            </a:xfrm>
            <a:custGeom>
              <a:avLst/>
              <a:gdLst/>
              <a:ahLst/>
              <a:cxnLst>
                <a:cxn ang="0">
                  <a:pos x="0" y="0"/>
                </a:cxn>
                <a:cxn ang="0">
                  <a:pos x="0" y="4290"/>
                </a:cxn>
                <a:cxn ang="0">
                  <a:pos x="111" y="4287"/>
                </a:cxn>
                <a:cxn ang="0">
                  <a:pos x="274" y="4274"/>
                </a:cxn>
                <a:cxn ang="0">
                  <a:pos x="433" y="4247"/>
                </a:cxn>
                <a:cxn ang="0">
                  <a:pos x="587" y="4209"/>
                </a:cxn>
                <a:cxn ang="0">
                  <a:pos x="738" y="4160"/>
                </a:cxn>
                <a:cxn ang="0">
                  <a:pos x="883" y="4101"/>
                </a:cxn>
                <a:cxn ang="0">
                  <a:pos x="1024" y="4031"/>
                </a:cxn>
                <a:cxn ang="0">
                  <a:pos x="1157" y="3953"/>
                </a:cxn>
                <a:cxn ang="0">
                  <a:pos x="1284" y="3864"/>
                </a:cxn>
                <a:cxn ang="0">
                  <a:pos x="1404" y="3768"/>
                </a:cxn>
                <a:cxn ang="0">
                  <a:pos x="1518" y="3663"/>
                </a:cxn>
                <a:cxn ang="0">
                  <a:pos x="1623" y="3549"/>
                </a:cxn>
                <a:cxn ang="0">
                  <a:pos x="1719" y="3429"/>
                </a:cxn>
                <a:cxn ang="0">
                  <a:pos x="1808" y="3302"/>
                </a:cxn>
                <a:cxn ang="0">
                  <a:pos x="1888" y="3167"/>
                </a:cxn>
                <a:cxn ang="0">
                  <a:pos x="1956" y="3028"/>
                </a:cxn>
                <a:cxn ang="0">
                  <a:pos x="2016" y="2883"/>
                </a:cxn>
                <a:cxn ang="0">
                  <a:pos x="2065" y="2732"/>
                </a:cxn>
                <a:cxn ang="0">
                  <a:pos x="2102" y="2577"/>
                </a:cxn>
                <a:cxn ang="0">
                  <a:pos x="2129" y="2419"/>
                </a:cxn>
                <a:cxn ang="0">
                  <a:pos x="2144" y="2256"/>
                </a:cxn>
                <a:cxn ang="0">
                  <a:pos x="2147" y="2145"/>
                </a:cxn>
                <a:cxn ang="0">
                  <a:pos x="2139" y="1981"/>
                </a:cxn>
                <a:cxn ang="0">
                  <a:pos x="2122" y="1818"/>
                </a:cxn>
                <a:cxn ang="0">
                  <a:pos x="2090" y="1661"/>
                </a:cxn>
                <a:cxn ang="0">
                  <a:pos x="2049" y="1507"/>
                </a:cxn>
                <a:cxn ang="0">
                  <a:pos x="1997" y="1358"/>
                </a:cxn>
                <a:cxn ang="0">
                  <a:pos x="1935" y="1214"/>
                </a:cxn>
                <a:cxn ang="0">
                  <a:pos x="1861" y="1077"/>
                </a:cxn>
                <a:cxn ang="0">
                  <a:pos x="1780" y="945"/>
                </a:cxn>
                <a:cxn ang="0">
                  <a:pos x="1688" y="821"/>
                </a:cxn>
                <a:cxn ang="0">
                  <a:pos x="1589" y="703"/>
                </a:cxn>
                <a:cxn ang="0">
                  <a:pos x="1481" y="592"/>
                </a:cxn>
                <a:cxn ang="0">
                  <a:pos x="1366" y="489"/>
                </a:cxn>
                <a:cxn ang="0">
                  <a:pos x="1243" y="396"/>
                </a:cxn>
                <a:cxn ang="0">
                  <a:pos x="1113" y="310"/>
                </a:cxn>
                <a:cxn ang="0">
                  <a:pos x="978" y="235"/>
                </a:cxn>
                <a:cxn ang="0">
                  <a:pos x="836" y="168"/>
                </a:cxn>
                <a:cxn ang="0">
                  <a:pos x="689" y="112"/>
                </a:cxn>
                <a:cxn ang="0">
                  <a:pos x="537" y="68"/>
                </a:cxn>
                <a:cxn ang="0">
                  <a:pos x="380" y="34"/>
                </a:cxn>
                <a:cxn ang="0">
                  <a:pos x="220" y="12"/>
                </a:cxn>
                <a:cxn ang="0">
                  <a:pos x="56" y="0"/>
                </a:cxn>
              </a:cxnLst>
              <a:rect l="0" t="0" r="r" b="b"/>
              <a:pathLst>
                <a:path w="2147" h="4290">
                  <a:moveTo>
                    <a:pt x="0" y="0"/>
                  </a:moveTo>
                  <a:lnTo>
                    <a:pt x="0" y="0"/>
                  </a:lnTo>
                  <a:lnTo>
                    <a:pt x="0" y="0"/>
                  </a:lnTo>
                  <a:lnTo>
                    <a:pt x="0" y="4290"/>
                  </a:lnTo>
                  <a:lnTo>
                    <a:pt x="0" y="4290"/>
                  </a:lnTo>
                  <a:lnTo>
                    <a:pt x="0" y="4290"/>
                  </a:lnTo>
                  <a:lnTo>
                    <a:pt x="0" y="4290"/>
                  </a:lnTo>
                  <a:lnTo>
                    <a:pt x="56" y="4290"/>
                  </a:lnTo>
                  <a:lnTo>
                    <a:pt x="111" y="4287"/>
                  </a:lnTo>
                  <a:lnTo>
                    <a:pt x="166" y="4284"/>
                  </a:lnTo>
                  <a:lnTo>
                    <a:pt x="220" y="4280"/>
                  </a:lnTo>
                  <a:lnTo>
                    <a:pt x="274" y="4274"/>
                  </a:lnTo>
                  <a:lnTo>
                    <a:pt x="327" y="4267"/>
                  </a:lnTo>
                  <a:lnTo>
                    <a:pt x="380" y="4258"/>
                  </a:lnTo>
                  <a:lnTo>
                    <a:pt x="433" y="4247"/>
                  </a:lnTo>
                  <a:lnTo>
                    <a:pt x="485" y="4235"/>
                  </a:lnTo>
                  <a:lnTo>
                    <a:pt x="537" y="4224"/>
                  </a:lnTo>
                  <a:lnTo>
                    <a:pt x="587" y="4209"/>
                  </a:lnTo>
                  <a:lnTo>
                    <a:pt x="639" y="4194"/>
                  </a:lnTo>
                  <a:lnTo>
                    <a:pt x="689" y="4178"/>
                  </a:lnTo>
                  <a:lnTo>
                    <a:pt x="738" y="4160"/>
                  </a:lnTo>
                  <a:lnTo>
                    <a:pt x="787" y="4142"/>
                  </a:lnTo>
                  <a:lnTo>
                    <a:pt x="836" y="4122"/>
                  </a:lnTo>
                  <a:lnTo>
                    <a:pt x="883" y="4101"/>
                  </a:lnTo>
                  <a:lnTo>
                    <a:pt x="931" y="4079"/>
                  </a:lnTo>
                  <a:lnTo>
                    <a:pt x="978" y="4056"/>
                  </a:lnTo>
                  <a:lnTo>
                    <a:pt x="1024" y="4031"/>
                  </a:lnTo>
                  <a:lnTo>
                    <a:pt x="1068" y="4006"/>
                  </a:lnTo>
                  <a:lnTo>
                    <a:pt x="1113" y="3980"/>
                  </a:lnTo>
                  <a:lnTo>
                    <a:pt x="1157" y="3953"/>
                  </a:lnTo>
                  <a:lnTo>
                    <a:pt x="1200" y="3925"/>
                  </a:lnTo>
                  <a:lnTo>
                    <a:pt x="1243" y="3895"/>
                  </a:lnTo>
                  <a:lnTo>
                    <a:pt x="1284" y="3864"/>
                  </a:lnTo>
                  <a:lnTo>
                    <a:pt x="1326" y="3833"/>
                  </a:lnTo>
                  <a:lnTo>
                    <a:pt x="1366" y="3801"/>
                  </a:lnTo>
                  <a:lnTo>
                    <a:pt x="1404" y="3768"/>
                  </a:lnTo>
                  <a:lnTo>
                    <a:pt x="1442" y="3734"/>
                  </a:lnTo>
                  <a:lnTo>
                    <a:pt x="1481" y="3698"/>
                  </a:lnTo>
                  <a:lnTo>
                    <a:pt x="1518" y="3663"/>
                  </a:lnTo>
                  <a:lnTo>
                    <a:pt x="1553" y="3626"/>
                  </a:lnTo>
                  <a:lnTo>
                    <a:pt x="1589" y="3587"/>
                  </a:lnTo>
                  <a:lnTo>
                    <a:pt x="1623" y="3549"/>
                  </a:lnTo>
                  <a:lnTo>
                    <a:pt x="1656" y="3511"/>
                  </a:lnTo>
                  <a:lnTo>
                    <a:pt x="1688" y="3471"/>
                  </a:lnTo>
                  <a:lnTo>
                    <a:pt x="1719" y="3429"/>
                  </a:lnTo>
                  <a:lnTo>
                    <a:pt x="1750" y="3388"/>
                  </a:lnTo>
                  <a:lnTo>
                    <a:pt x="1780" y="3345"/>
                  </a:lnTo>
                  <a:lnTo>
                    <a:pt x="1808" y="3302"/>
                  </a:lnTo>
                  <a:lnTo>
                    <a:pt x="1836" y="3258"/>
                  </a:lnTo>
                  <a:lnTo>
                    <a:pt x="1861" y="3213"/>
                  </a:lnTo>
                  <a:lnTo>
                    <a:pt x="1888" y="3167"/>
                  </a:lnTo>
                  <a:lnTo>
                    <a:pt x="1911" y="3121"/>
                  </a:lnTo>
                  <a:lnTo>
                    <a:pt x="1935" y="3076"/>
                  </a:lnTo>
                  <a:lnTo>
                    <a:pt x="1956" y="3028"/>
                  </a:lnTo>
                  <a:lnTo>
                    <a:pt x="1978" y="2981"/>
                  </a:lnTo>
                  <a:lnTo>
                    <a:pt x="1997" y="2932"/>
                  </a:lnTo>
                  <a:lnTo>
                    <a:pt x="2016" y="2883"/>
                  </a:lnTo>
                  <a:lnTo>
                    <a:pt x="2033" y="2833"/>
                  </a:lnTo>
                  <a:lnTo>
                    <a:pt x="2049" y="2783"/>
                  </a:lnTo>
                  <a:lnTo>
                    <a:pt x="2065" y="2732"/>
                  </a:lnTo>
                  <a:lnTo>
                    <a:pt x="2079" y="2682"/>
                  </a:lnTo>
                  <a:lnTo>
                    <a:pt x="2090" y="2630"/>
                  </a:lnTo>
                  <a:lnTo>
                    <a:pt x="2102" y="2577"/>
                  </a:lnTo>
                  <a:lnTo>
                    <a:pt x="2113" y="2525"/>
                  </a:lnTo>
                  <a:lnTo>
                    <a:pt x="2122" y="2472"/>
                  </a:lnTo>
                  <a:lnTo>
                    <a:pt x="2129" y="2419"/>
                  </a:lnTo>
                  <a:lnTo>
                    <a:pt x="2135" y="2364"/>
                  </a:lnTo>
                  <a:lnTo>
                    <a:pt x="2139" y="2311"/>
                  </a:lnTo>
                  <a:lnTo>
                    <a:pt x="2144" y="2256"/>
                  </a:lnTo>
                  <a:lnTo>
                    <a:pt x="2145" y="2201"/>
                  </a:lnTo>
                  <a:lnTo>
                    <a:pt x="2147" y="2145"/>
                  </a:lnTo>
                  <a:lnTo>
                    <a:pt x="2147" y="2145"/>
                  </a:lnTo>
                  <a:lnTo>
                    <a:pt x="2145" y="2090"/>
                  </a:lnTo>
                  <a:lnTo>
                    <a:pt x="2144" y="2036"/>
                  </a:lnTo>
                  <a:lnTo>
                    <a:pt x="2139" y="1981"/>
                  </a:lnTo>
                  <a:lnTo>
                    <a:pt x="2135" y="1926"/>
                  </a:lnTo>
                  <a:lnTo>
                    <a:pt x="2129" y="1873"/>
                  </a:lnTo>
                  <a:lnTo>
                    <a:pt x="2122" y="1818"/>
                  </a:lnTo>
                  <a:lnTo>
                    <a:pt x="2113" y="1765"/>
                  </a:lnTo>
                  <a:lnTo>
                    <a:pt x="2102" y="1713"/>
                  </a:lnTo>
                  <a:lnTo>
                    <a:pt x="2090" y="1661"/>
                  </a:lnTo>
                  <a:lnTo>
                    <a:pt x="2079" y="1609"/>
                  </a:lnTo>
                  <a:lnTo>
                    <a:pt x="2065" y="1558"/>
                  </a:lnTo>
                  <a:lnTo>
                    <a:pt x="2049" y="1507"/>
                  </a:lnTo>
                  <a:lnTo>
                    <a:pt x="2033" y="1457"/>
                  </a:lnTo>
                  <a:lnTo>
                    <a:pt x="2016" y="1408"/>
                  </a:lnTo>
                  <a:lnTo>
                    <a:pt x="1997" y="1358"/>
                  </a:lnTo>
                  <a:lnTo>
                    <a:pt x="1978" y="1311"/>
                  </a:lnTo>
                  <a:lnTo>
                    <a:pt x="1956" y="1262"/>
                  </a:lnTo>
                  <a:lnTo>
                    <a:pt x="1935" y="1214"/>
                  </a:lnTo>
                  <a:lnTo>
                    <a:pt x="1911" y="1169"/>
                  </a:lnTo>
                  <a:lnTo>
                    <a:pt x="1888" y="1123"/>
                  </a:lnTo>
                  <a:lnTo>
                    <a:pt x="1861" y="1077"/>
                  </a:lnTo>
                  <a:lnTo>
                    <a:pt x="1836" y="1032"/>
                  </a:lnTo>
                  <a:lnTo>
                    <a:pt x="1808" y="990"/>
                  </a:lnTo>
                  <a:lnTo>
                    <a:pt x="1780" y="945"/>
                  </a:lnTo>
                  <a:lnTo>
                    <a:pt x="1750" y="904"/>
                  </a:lnTo>
                  <a:lnTo>
                    <a:pt x="1719" y="862"/>
                  </a:lnTo>
                  <a:lnTo>
                    <a:pt x="1688" y="821"/>
                  </a:lnTo>
                  <a:lnTo>
                    <a:pt x="1656" y="781"/>
                  </a:lnTo>
                  <a:lnTo>
                    <a:pt x="1623" y="741"/>
                  </a:lnTo>
                  <a:lnTo>
                    <a:pt x="1589" y="703"/>
                  </a:lnTo>
                  <a:lnTo>
                    <a:pt x="1553" y="666"/>
                  </a:lnTo>
                  <a:lnTo>
                    <a:pt x="1518" y="629"/>
                  </a:lnTo>
                  <a:lnTo>
                    <a:pt x="1481" y="592"/>
                  </a:lnTo>
                  <a:lnTo>
                    <a:pt x="1442" y="558"/>
                  </a:lnTo>
                  <a:lnTo>
                    <a:pt x="1404" y="524"/>
                  </a:lnTo>
                  <a:lnTo>
                    <a:pt x="1366" y="489"/>
                  </a:lnTo>
                  <a:lnTo>
                    <a:pt x="1326" y="457"/>
                  </a:lnTo>
                  <a:lnTo>
                    <a:pt x="1284" y="426"/>
                  </a:lnTo>
                  <a:lnTo>
                    <a:pt x="1243" y="396"/>
                  </a:lnTo>
                  <a:lnTo>
                    <a:pt x="1200" y="367"/>
                  </a:lnTo>
                  <a:lnTo>
                    <a:pt x="1157" y="337"/>
                  </a:lnTo>
                  <a:lnTo>
                    <a:pt x="1113" y="310"/>
                  </a:lnTo>
                  <a:lnTo>
                    <a:pt x="1068" y="284"/>
                  </a:lnTo>
                  <a:lnTo>
                    <a:pt x="1024" y="259"/>
                  </a:lnTo>
                  <a:lnTo>
                    <a:pt x="978" y="235"/>
                  </a:lnTo>
                  <a:lnTo>
                    <a:pt x="931" y="211"/>
                  </a:lnTo>
                  <a:lnTo>
                    <a:pt x="883" y="189"/>
                  </a:lnTo>
                  <a:lnTo>
                    <a:pt x="836" y="168"/>
                  </a:lnTo>
                  <a:lnTo>
                    <a:pt x="787" y="149"/>
                  </a:lnTo>
                  <a:lnTo>
                    <a:pt x="738" y="130"/>
                  </a:lnTo>
                  <a:lnTo>
                    <a:pt x="689" y="112"/>
                  </a:lnTo>
                  <a:lnTo>
                    <a:pt x="639" y="96"/>
                  </a:lnTo>
                  <a:lnTo>
                    <a:pt x="587" y="81"/>
                  </a:lnTo>
                  <a:lnTo>
                    <a:pt x="537" y="68"/>
                  </a:lnTo>
                  <a:lnTo>
                    <a:pt x="485" y="55"/>
                  </a:lnTo>
                  <a:lnTo>
                    <a:pt x="433" y="43"/>
                  </a:lnTo>
                  <a:lnTo>
                    <a:pt x="380" y="34"/>
                  </a:lnTo>
                  <a:lnTo>
                    <a:pt x="327" y="25"/>
                  </a:lnTo>
                  <a:lnTo>
                    <a:pt x="274" y="18"/>
                  </a:lnTo>
                  <a:lnTo>
                    <a:pt x="220" y="12"/>
                  </a:lnTo>
                  <a:lnTo>
                    <a:pt x="166" y="6"/>
                  </a:lnTo>
                  <a:lnTo>
                    <a:pt x="111" y="3"/>
                  </a:lnTo>
                  <a:lnTo>
                    <a:pt x="56" y="0"/>
                  </a:lnTo>
                  <a:lnTo>
                    <a:pt x="0" y="0"/>
                  </a:lnTo>
                  <a:lnTo>
                    <a:pt x="0" y="0"/>
                  </a:lnTo>
                  <a:close/>
                </a:path>
              </a:pathLst>
            </a:custGeom>
            <a:gradFill rotWithShape="0">
              <a:gsLst>
                <a:gs pos="0">
                  <a:srgbClr val="30639C"/>
                </a:gs>
                <a:gs pos="100000">
                  <a:srgbClr val="29507F"/>
                </a:gs>
              </a:gsLst>
              <a:lin ang="2700000" scaled="1"/>
            </a:gradFill>
            <a:ln w="9525">
              <a:noFill/>
              <a:miter lim="800000"/>
              <a:headEnd/>
              <a:tailEnd/>
            </a:ln>
          </p:spPr>
          <p:txBody>
            <a:bodyPr lIns="18288" tIns="18288" rIns="18288" bIns="18288" anchor="ctr" anchorCtr="1"/>
            <a:lstStyle/>
            <a:p>
              <a:pPr algn="ctr">
                <a:lnSpc>
                  <a:spcPct val="85000"/>
                </a:lnSpc>
                <a:spcBef>
                  <a:spcPct val="20000"/>
                </a:spcBef>
              </a:pPr>
              <a:endParaRPr lang="en-US" sz="1400" b="1">
                <a:solidFill>
                  <a:srgbClr val="FFFFFF"/>
                </a:solidFill>
                <a:latin typeface="Arial Narrow" pitchFamily="112" charset="0"/>
              </a:endParaRPr>
            </a:p>
          </p:txBody>
        </p:sp>
      </p:grpSp>
      <p:grpSp>
        <p:nvGrpSpPr>
          <p:cNvPr id="141" name="Group 30"/>
          <p:cNvGrpSpPr/>
          <p:nvPr/>
        </p:nvGrpSpPr>
        <p:grpSpPr>
          <a:xfrm>
            <a:off x="5593215" y="3727206"/>
            <a:ext cx="340846" cy="472470"/>
            <a:chOff x="3829362" y="1753581"/>
            <a:chExt cx="2173053" cy="3007644"/>
          </a:xfrm>
        </p:grpSpPr>
        <p:sp>
          <p:nvSpPr>
            <p:cNvPr id="142" name="Freeform 15"/>
            <p:cNvSpPr>
              <a:spLocks/>
            </p:cNvSpPr>
            <p:nvPr/>
          </p:nvSpPr>
          <p:spPr bwMode="auto">
            <a:xfrm>
              <a:off x="3829362" y="1753581"/>
              <a:ext cx="745418" cy="3007644"/>
            </a:xfrm>
            <a:custGeom>
              <a:avLst/>
              <a:gdLst/>
              <a:ahLst/>
              <a:cxnLst>
                <a:cxn ang="0">
                  <a:pos x="861" y="0"/>
                </a:cxn>
                <a:cxn ang="0">
                  <a:pos x="817" y="3"/>
                </a:cxn>
                <a:cxn ang="0">
                  <a:pos x="773" y="9"/>
                </a:cxn>
                <a:cxn ang="0">
                  <a:pos x="730" y="20"/>
                </a:cxn>
                <a:cxn ang="0">
                  <a:pos x="688" y="35"/>
                </a:cxn>
                <a:cxn ang="0">
                  <a:pos x="646" y="55"/>
                </a:cxn>
                <a:cxn ang="0">
                  <a:pos x="605" y="79"/>
                </a:cxn>
                <a:cxn ang="0">
                  <a:pos x="565" y="105"/>
                </a:cxn>
                <a:cxn ang="0">
                  <a:pos x="526" y="137"/>
                </a:cxn>
                <a:cxn ang="0">
                  <a:pos x="488" y="172"/>
                </a:cxn>
                <a:cxn ang="0">
                  <a:pos x="451" y="210"/>
                </a:cxn>
                <a:cxn ang="0">
                  <a:pos x="415" y="252"/>
                </a:cxn>
                <a:cxn ang="0">
                  <a:pos x="346" y="345"/>
                </a:cxn>
                <a:cxn ang="0">
                  <a:pos x="283" y="452"/>
                </a:cxn>
                <a:cxn ang="0">
                  <a:pos x="224" y="569"/>
                </a:cxn>
                <a:cxn ang="0">
                  <a:pos x="171" y="699"/>
                </a:cxn>
                <a:cxn ang="0">
                  <a:pos x="125" y="837"/>
                </a:cxn>
                <a:cxn ang="0">
                  <a:pos x="86" y="985"/>
                </a:cxn>
                <a:cxn ang="0">
                  <a:pos x="53" y="1140"/>
                </a:cxn>
                <a:cxn ang="0">
                  <a:pos x="28" y="1303"/>
                </a:cxn>
                <a:cxn ang="0">
                  <a:pos x="10" y="1472"/>
                </a:cxn>
                <a:cxn ang="0">
                  <a:pos x="2" y="1648"/>
                </a:cxn>
                <a:cxn ang="0">
                  <a:pos x="0" y="1737"/>
                </a:cxn>
                <a:cxn ang="0">
                  <a:pos x="5" y="1915"/>
                </a:cxn>
                <a:cxn ang="0">
                  <a:pos x="18" y="2087"/>
                </a:cxn>
                <a:cxn ang="0">
                  <a:pos x="39" y="2254"/>
                </a:cxn>
                <a:cxn ang="0">
                  <a:pos x="68" y="2413"/>
                </a:cxn>
                <a:cxn ang="0">
                  <a:pos x="104" y="2565"/>
                </a:cxn>
                <a:cxn ang="0">
                  <a:pos x="147" y="2709"/>
                </a:cxn>
                <a:cxn ang="0">
                  <a:pos x="197" y="2842"/>
                </a:cxn>
                <a:cxn ang="0">
                  <a:pos x="252" y="2966"/>
                </a:cxn>
                <a:cxn ang="0">
                  <a:pos x="314" y="3077"/>
                </a:cxn>
                <a:cxn ang="0">
                  <a:pos x="380" y="3178"/>
                </a:cxn>
                <a:cxn ang="0">
                  <a:pos x="433" y="3244"/>
                </a:cxn>
                <a:cxn ang="0">
                  <a:pos x="469" y="3284"/>
                </a:cxn>
                <a:cxn ang="0">
                  <a:pos x="507" y="3321"/>
                </a:cxn>
                <a:cxn ang="0">
                  <a:pos x="546" y="3353"/>
                </a:cxn>
                <a:cxn ang="0">
                  <a:pos x="585" y="3382"/>
                </a:cxn>
                <a:cxn ang="0">
                  <a:pos x="625" y="3408"/>
                </a:cxn>
                <a:cxn ang="0">
                  <a:pos x="666" y="3430"/>
                </a:cxn>
                <a:cxn ang="0">
                  <a:pos x="709" y="3447"/>
                </a:cxn>
                <a:cxn ang="0">
                  <a:pos x="751" y="3460"/>
                </a:cxn>
                <a:cxn ang="0">
                  <a:pos x="795" y="3469"/>
                </a:cxn>
                <a:cxn ang="0">
                  <a:pos x="839" y="3474"/>
                </a:cxn>
                <a:cxn ang="0">
                  <a:pos x="861" y="0"/>
                </a:cxn>
              </a:cxnLst>
              <a:rect l="0" t="0" r="r" b="b"/>
              <a:pathLst>
                <a:path w="861" h="3474">
                  <a:moveTo>
                    <a:pt x="861" y="0"/>
                  </a:moveTo>
                  <a:lnTo>
                    <a:pt x="861" y="0"/>
                  </a:lnTo>
                  <a:lnTo>
                    <a:pt x="839" y="1"/>
                  </a:lnTo>
                  <a:lnTo>
                    <a:pt x="817" y="3"/>
                  </a:lnTo>
                  <a:lnTo>
                    <a:pt x="795" y="5"/>
                  </a:lnTo>
                  <a:lnTo>
                    <a:pt x="773" y="9"/>
                  </a:lnTo>
                  <a:lnTo>
                    <a:pt x="751" y="14"/>
                  </a:lnTo>
                  <a:lnTo>
                    <a:pt x="730" y="20"/>
                  </a:lnTo>
                  <a:lnTo>
                    <a:pt x="709" y="28"/>
                  </a:lnTo>
                  <a:lnTo>
                    <a:pt x="688" y="35"/>
                  </a:lnTo>
                  <a:lnTo>
                    <a:pt x="666" y="45"/>
                  </a:lnTo>
                  <a:lnTo>
                    <a:pt x="646" y="55"/>
                  </a:lnTo>
                  <a:lnTo>
                    <a:pt x="625" y="67"/>
                  </a:lnTo>
                  <a:lnTo>
                    <a:pt x="605" y="79"/>
                  </a:lnTo>
                  <a:lnTo>
                    <a:pt x="585" y="92"/>
                  </a:lnTo>
                  <a:lnTo>
                    <a:pt x="565" y="105"/>
                  </a:lnTo>
                  <a:lnTo>
                    <a:pt x="546" y="121"/>
                  </a:lnTo>
                  <a:lnTo>
                    <a:pt x="526" y="137"/>
                  </a:lnTo>
                  <a:lnTo>
                    <a:pt x="507" y="154"/>
                  </a:lnTo>
                  <a:lnTo>
                    <a:pt x="488" y="172"/>
                  </a:lnTo>
                  <a:lnTo>
                    <a:pt x="469" y="191"/>
                  </a:lnTo>
                  <a:lnTo>
                    <a:pt x="451" y="210"/>
                  </a:lnTo>
                  <a:lnTo>
                    <a:pt x="433" y="231"/>
                  </a:lnTo>
                  <a:lnTo>
                    <a:pt x="415" y="252"/>
                  </a:lnTo>
                  <a:lnTo>
                    <a:pt x="380" y="297"/>
                  </a:lnTo>
                  <a:lnTo>
                    <a:pt x="346" y="345"/>
                  </a:lnTo>
                  <a:lnTo>
                    <a:pt x="314" y="398"/>
                  </a:lnTo>
                  <a:lnTo>
                    <a:pt x="283" y="452"/>
                  </a:lnTo>
                  <a:lnTo>
                    <a:pt x="252" y="509"/>
                  </a:lnTo>
                  <a:lnTo>
                    <a:pt x="224" y="569"/>
                  </a:lnTo>
                  <a:lnTo>
                    <a:pt x="197" y="632"/>
                  </a:lnTo>
                  <a:lnTo>
                    <a:pt x="171" y="699"/>
                  </a:lnTo>
                  <a:lnTo>
                    <a:pt x="147" y="766"/>
                  </a:lnTo>
                  <a:lnTo>
                    <a:pt x="125" y="837"/>
                  </a:lnTo>
                  <a:lnTo>
                    <a:pt x="104" y="909"/>
                  </a:lnTo>
                  <a:lnTo>
                    <a:pt x="86" y="985"/>
                  </a:lnTo>
                  <a:lnTo>
                    <a:pt x="68" y="1061"/>
                  </a:lnTo>
                  <a:lnTo>
                    <a:pt x="53" y="1140"/>
                  </a:lnTo>
                  <a:lnTo>
                    <a:pt x="39" y="1220"/>
                  </a:lnTo>
                  <a:lnTo>
                    <a:pt x="28" y="1303"/>
                  </a:lnTo>
                  <a:lnTo>
                    <a:pt x="18" y="1387"/>
                  </a:lnTo>
                  <a:lnTo>
                    <a:pt x="10" y="1472"/>
                  </a:lnTo>
                  <a:lnTo>
                    <a:pt x="5" y="1560"/>
                  </a:lnTo>
                  <a:lnTo>
                    <a:pt x="2" y="1648"/>
                  </a:lnTo>
                  <a:lnTo>
                    <a:pt x="0" y="1737"/>
                  </a:lnTo>
                  <a:lnTo>
                    <a:pt x="0" y="1737"/>
                  </a:lnTo>
                  <a:lnTo>
                    <a:pt x="2" y="1827"/>
                  </a:lnTo>
                  <a:lnTo>
                    <a:pt x="5" y="1915"/>
                  </a:lnTo>
                  <a:lnTo>
                    <a:pt x="10" y="2002"/>
                  </a:lnTo>
                  <a:lnTo>
                    <a:pt x="18" y="2087"/>
                  </a:lnTo>
                  <a:lnTo>
                    <a:pt x="28" y="2171"/>
                  </a:lnTo>
                  <a:lnTo>
                    <a:pt x="39" y="2254"/>
                  </a:lnTo>
                  <a:lnTo>
                    <a:pt x="53" y="2334"/>
                  </a:lnTo>
                  <a:lnTo>
                    <a:pt x="68" y="2413"/>
                  </a:lnTo>
                  <a:lnTo>
                    <a:pt x="86" y="2491"/>
                  </a:lnTo>
                  <a:lnTo>
                    <a:pt x="104" y="2565"/>
                  </a:lnTo>
                  <a:lnTo>
                    <a:pt x="125" y="2637"/>
                  </a:lnTo>
                  <a:lnTo>
                    <a:pt x="147" y="2709"/>
                  </a:lnTo>
                  <a:lnTo>
                    <a:pt x="171" y="2776"/>
                  </a:lnTo>
                  <a:lnTo>
                    <a:pt x="197" y="2842"/>
                  </a:lnTo>
                  <a:lnTo>
                    <a:pt x="224" y="2906"/>
                  </a:lnTo>
                  <a:lnTo>
                    <a:pt x="252" y="2966"/>
                  </a:lnTo>
                  <a:lnTo>
                    <a:pt x="283" y="3022"/>
                  </a:lnTo>
                  <a:lnTo>
                    <a:pt x="314" y="3077"/>
                  </a:lnTo>
                  <a:lnTo>
                    <a:pt x="346" y="3129"/>
                  </a:lnTo>
                  <a:lnTo>
                    <a:pt x="380" y="3178"/>
                  </a:lnTo>
                  <a:lnTo>
                    <a:pt x="415" y="3223"/>
                  </a:lnTo>
                  <a:lnTo>
                    <a:pt x="433" y="3244"/>
                  </a:lnTo>
                  <a:lnTo>
                    <a:pt x="451" y="3264"/>
                  </a:lnTo>
                  <a:lnTo>
                    <a:pt x="469" y="3284"/>
                  </a:lnTo>
                  <a:lnTo>
                    <a:pt x="488" y="3303"/>
                  </a:lnTo>
                  <a:lnTo>
                    <a:pt x="507" y="3321"/>
                  </a:lnTo>
                  <a:lnTo>
                    <a:pt x="526" y="3337"/>
                  </a:lnTo>
                  <a:lnTo>
                    <a:pt x="546" y="3353"/>
                  </a:lnTo>
                  <a:lnTo>
                    <a:pt x="565" y="3368"/>
                  </a:lnTo>
                  <a:lnTo>
                    <a:pt x="585" y="3382"/>
                  </a:lnTo>
                  <a:lnTo>
                    <a:pt x="605" y="3396"/>
                  </a:lnTo>
                  <a:lnTo>
                    <a:pt x="625" y="3408"/>
                  </a:lnTo>
                  <a:lnTo>
                    <a:pt x="646" y="3420"/>
                  </a:lnTo>
                  <a:lnTo>
                    <a:pt x="666" y="3430"/>
                  </a:lnTo>
                  <a:lnTo>
                    <a:pt x="688" y="3439"/>
                  </a:lnTo>
                  <a:lnTo>
                    <a:pt x="709" y="3447"/>
                  </a:lnTo>
                  <a:lnTo>
                    <a:pt x="730" y="3454"/>
                  </a:lnTo>
                  <a:lnTo>
                    <a:pt x="751" y="3460"/>
                  </a:lnTo>
                  <a:lnTo>
                    <a:pt x="773" y="3465"/>
                  </a:lnTo>
                  <a:lnTo>
                    <a:pt x="795" y="3469"/>
                  </a:lnTo>
                  <a:lnTo>
                    <a:pt x="817" y="3471"/>
                  </a:lnTo>
                  <a:lnTo>
                    <a:pt x="839" y="3474"/>
                  </a:lnTo>
                  <a:lnTo>
                    <a:pt x="861" y="3474"/>
                  </a:lnTo>
                  <a:lnTo>
                    <a:pt x="861" y="0"/>
                  </a:lnTo>
                  <a:close/>
                </a:path>
              </a:pathLst>
            </a:custGeom>
            <a:gradFill rotWithShape="0">
              <a:gsLst>
                <a:gs pos="0">
                  <a:srgbClr val="5E7DB6"/>
                </a:gs>
                <a:gs pos="100000">
                  <a:srgbClr val="264B78"/>
                </a:gs>
              </a:gsLst>
              <a:lin ang="2700000" scaled="1"/>
            </a:gradFill>
            <a:ln w="9525">
              <a:noFill/>
              <a:miter lim="800000"/>
              <a:headEnd/>
              <a:tailEnd/>
            </a:ln>
          </p:spPr>
          <p:txBody>
            <a:bodyPr lIns="18288" tIns="18288" rIns="18288" bIns="18288" anchor="ctr" anchorCtr="1"/>
            <a:lstStyle/>
            <a:p>
              <a:pPr algn="ctr">
                <a:lnSpc>
                  <a:spcPct val="85000"/>
                </a:lnSpc>
                <a:spcBef>
                  <a:spcPct val="20000"/>
                </a:spcBef>
              </a:pPr>
              <a:endParaRPr lang="en-US" sz="1400" b="1">
                <a:solidFill>
                  <a:srgbClr val="FFFFFF"/>
                </a:solidFill>
                <a:latin typeface="Arial Narrow" pitchFamily="112" charset="0"/>
              </a:endParaRPr>
            </a:p>
          </p:txBody>
        </p:sp>
        <p:sp>
          <p:nvSpPr>
            <p:cNvPr id="143" name="Freeform 16"/>
            <p:cNvSpPr>
              <a:spLocks/>
            </p:cNvSpPr>
            <p:nvPr/>
          </p:nvSpPr>
          <p:spPr bwMode="auto">
            <a:xfrm>
              <a:off x="4574780" y="1753581"/>
              <a:ext cx="1427635" cy="3007644"/>
            </a:xfrm>
            <a:custGeom>
              <a:avLst/>
              <a:gdLst/>
              <a:ahLst/>
              <a:cxnLst>
                <a:cxn ang="0">
                  <a:pos x="0" y="0"/>
                </a:cxn>
                <a:cxn ang="0">
                  <a:pos x="1" y="3474"/>
                </a:cxn>
                <a:cxn ang="0">
                  <a:pos x="85" y="3472"/>
                </a:cxn>
                <a:cxn ang="0">
                  <a:pos x="210" y="3460"/>
                </a:cxn>
                <a:cxn ang="0">
                  <a:pos x="333" y="3439"/>
                </a:cxn>
                <a:cxn ang="0">
                  <a:pos x="451" y="3408"/>
                </a:cxn>
                <a:cxn ang="0">
                  <a:pos x="568" y="3368"/>
                </a:cxn>
                <a:cxn ang="0">
                  <a:pos x="678" y="3321"/>
                </a:cxn>
                <a:cxn ang="0">
                  <a:pos x="786" y="3264"/>
                </a:cxn>
                <a:cxn ang="0">
                  <a:pos x="889" y="3200"/>
                </a:cxn>
                <a:cxn ang="0">
                  <a:pos x="986" y="3129"/>
                </a:cxn>
                <a:cxn ang="0">
                  <a:pos x="1079" y="3051"/>
                </a:cxn>
                <a:cxn ang="0">
                  <a:pos x="1166" y="2966"/>
                </a:cxn>
                <a:cxn ang="0">
                  <a:pos x="1246" y="2874"/>
                </a:cxn>
                <a:cxn ang="0">
                  <a:pos x="1321" y="2776"/>
                </a:cxn>
                <a:cxn ang="0">
                  <a:pos x="1389" y="2674"/>
                </a:cxn>
                <a:cxn ang="0">
                  <a:pos x="1449" y="2566"/>
                </a:cxn>
                <a:cxn ang="0">
                  <a:pos x="1502" y="2452"/>
                </a:cxn>
                <a:cxn ang="0">
                  <a:pos x="1548" y="2335"/>
                </a:cxn>
                <a:cxn ang="0">
                  <a:pos x="1586" y="2212"/>
                </a:cxn>
                <a:cxn ang="0">
                  <a:pos x="1615" y="2087"/>
                </a:cxn>
                <a:cxn ang="0">
                  <a:pos x="1635" y="1959"/>
                </a:cxn>
                <a:cxn ang="0">
                  <a:pos x="1646" y="1827"/>
                </a:cxn>
                <a:cxn ang="0">
                  <a:pos x="1649" y="1737"/>
                </a:cxn>
                <a:cxn ang="0">
                  <a:pos x="1643" y="1604"/>
                </a:cxn>
                <a:cxn ang="0">
                  <a:pos x="1628" y="1472"/>
                </a:cxn>
                <a:cxn ang="0">
                  <a:pos x="1606" y="1344"/>
                </a:cxn>
                <a:cxn ang="0">
                  <a:pos x="1573" y="1220"/>
                </a:cxn>
                <a:cxn ang="0">
                  <a:pos x="1533" y="1100"/>
                </a:cxn>
                <a:cxn ang="0">
                  <a:pos x="1485" y="985"/>
                </a:cxn>
                <a:cxn ang="0">
                  <a:pos x="1429" y="873"/>
                </a:cxn>
                <a:cxn ang="0">
                  <a:pos x="1366" y="766"/>
                </a:cxn>
                <a:cxn ang="0">
                  <a:pos x="1296" y="665"/>
                </a:cxn>
                <a:cxn ang="0">
                  <a:pos x="1220" y="569"/>
                </a:cxn>
                <a:cxn ang="0">
                  <a:pos x="1137" y="480"/>
                </a:cxn>
                <a:cxn ang="0">
                  <a:pos x="1048" y="396"/>
                </a:cxn>
                <a:cxn ang="0">
                  <a:pos x="954" y="321"/>
                </a:cxn>
                <a:cxn ang="0">
                  <a:pos x="855" y="252"/>
                </a:cxn>
                <a:cxn ang="0">
                  <a:pos x="751" y="191"/>
                </a:cxn>
                <a:cxn ang="0">
                  <a:pos x="642" y="137"/>
                </a:cxn>
                <a:cxn ang="0">
                  <a:pos x="529" y="92"/>
                </a:cxn>
                <a:cxn ang="0">
                  <a:pos x="412" y="55"/>
                </a:cxn>
                <a:cxn ang="0">
                  <a:pos x="292" y="28"/>
                </a:cxn>
                <a:cxn ang="0">
                  <a:pos x="169" y="9"/>
                </a:cxn>
                <a:cxn ang="0">
                  <a:pos x="43" y="0"/>
                </a:cxn>
              </a:cxnLst>
              <a:rect l="0" t="0" r="r" b="b"/>
              <a:pathLst>
                <a:path w="1649" h="3474">
                  <a:moveTo>
                    <a:pt x="1" y="0"/>
                  </a:moveTo>
                  <a:lnTo>
                    <a:pt x="1" y="0"/>
                  </a:lnTo>
                  <a:lnTo>
                    <a:pt x="0" y="0"/>
                  </a:lnTo>
                  <a:lnTo>
                    <a:pt x="0" y="3474"/>
                  </a:lnTo>
                  <a:lnTo>
                    <a:pt x="0" y="3474"/>
                  </a:lnTo>
                  <a:lnTo>
                    <a:pt x="1" y="3474"/>
                  </a:lnTo>
                  <a:lnTo>
                    <a:pt x="1" y="3474"/>
                  </a:lnTo>
                  <a:lnTo>
                    <a:pt x="43" y="3474"/>
                  </a:lnTo>
                  <a:lnTo>
                    <a:pt x="85" y="3472"/>
                  </a:lnTo>
                  <a:lnTo>
                    <a:pt x="127" y="3469"/>
                  </a:lnTo>
                  <a:lnTo>
                    <a:pt x="169" y="3465"/>
                  </a:lnTo>
                  <a:lnTo>
                    <a:pt x="210" y="3460"/>
                  </a:lnTo>
                  <a:lnTo>
                    <a:pt x="252" y="3454"/>
                  </a:lnTo>
                  <a:lnTo>
                    <a:pt x="292" y="3447"/>
                  </a:lnTo>
                  <a:lnTo>
                    <a:pt x="333" y="3439"/>
                  </a:lnTo>
                  <a:lnTo>
                    <a:pt x="372" y="3430"/>
                  </a:lnTo>
                  <a:lnTo>
                    <a:pt x="412" y="3420"/>
                  </a:lnTo>
                  <a:lnTo>
                    <a:pt x="451" y="3408"/>
                  </a:lnTo>
                  <a:lnTo>
                    <a:pt x="490" y="3396"/>
                  </a:lnTo>
                  <a:lnTo>
                    <a:pt x="529" y="3383"/>
                  </a:lnTo>
                  <a:lnTo>
                    <a:pt x="568" y="3368"/>
                  </a:lnTo>
                  <a:lnTo>
                    <a:pt x="605" y="3353"/>
                  </a:lnTo>
                  <a:lnTo>
                    <a:pt x="642" y="3338"/>
                  </a:lnTo>
                  <a:lnTo>
                    <a:pt x="678" y="3321"/>
                  </a:lnTo>
                  <a:lnTo>
                    <a:pt x="714" y="3303"/>
                  </a:lnTo>
                  <a:lnTo>
                    <a:pt x="751" y="3284"/>
                  </a:lnTo>
                  <a:lnTo>
                    <a:pt x="786" y="3264"/>
                  </a:lnTo>
                  <a:lnTo>
                    <a:pt x="821" y="3244"/>
                  </a:lnTo>
                  <a:lnTo>
                    <a:pt x="855" y="3223"/>
                  </a:lnTo>
                  <a:lnTo>
                    <a:pt x="889" y="3200"/>
                  </a:lnTo>
                  <a:lnTo>
                    <a:pt x="921" y="3178"/>
                  </a:lnTo>
                  <a:lnTo>
                    <a:pt x="954" y="3154"/>
                  </a:lnTo>
                  <a:lnTo>
                    <a:pt x="986" y="3129"/>
                  </a:lnTo>
                  <a:lnTo>
                    <a:pt x="1018" y="3104"/>
                  </a:lnTo>
                  <a:lnTo>
                    <a:pt x="1048" y="3077"/>
                  </a:lnTo>
                  <a:lnTo>
                    <a:pt x="1079" y="3051"/>
                  </a:lnTo>
                  <a:lnTo>
                    <a:pt x="1108" y="3024"/>
                  </a:lnTo>
                  <a:lnTo>
                    <a:pt x="1137" y="2995"/>
                  </a:lnTo>
                  <a:lnTo>
                    <a:pt x="1166" y="2966"/>
                  </a:lnTo>
                  <a:lnTo>
                    <a:pt x="1193" y="2936"/>
                  </a:lnTo>
                  <a:lnTo>
                    <a:pt x="1220" y="2906"/>
                  </a:lnTo>
                  <a:lnTo>
                    <a:pt x="1246" y="2874"/>
                  </a:lnTo>
                  <a:lnTo>
                    <a:pt x="1272" y="2842"/>
                  </a:lnTo>
                  <a:lnTo>
                    <a:pt x="1296" y="2809"/>
                  </a:lnTo>
                  <a:lnTo>
                    <a:pt x="1321" y="2776"/>
                  </a:lnTo>
                  <a:lnTo>
                    <a:pt x="1344" y="2743"/>
                  </a:lnTo>
                  <a:lnTo>
                    <a:pt x="1366" y="2709"/>
                  </a:lnTo>
                  <a:lnTo>
                    <a:pt x="1389" y="2674"/>
                  </a:lnTo>
                  <a:lnTo>
                    <a:pt x="1409" y="2639"/>
                  </a:lnTo>
                  <a:lnTo>
                    <a:pt x="1429" y="2602"/>
                  </a:lnTo>
                  <a:lnTo>
                    <a:pt x="1449" y="2566"/>
                  </a:lnTo>
                  <a:lnTo>
                    <a:pt x="1468" y="2528"/>
                  </a:lnTo>
                  <a:lnTo>
                    <a:pt x="1485" y="2491"/>
                  </a:lnTo>
                  <a:lnTo>
                    <a:pt x="1502" y="2452"/>
                  </a:lnTo>
                  <a:lnTo>
                    <a:pt x="1518" y="2413"/>
                  </a:lnTo>
                  <a:lnTo>
                    <a:pt x="1533" y="2374"/>
                  </a:lnTo>
                  <a:lnTo>
                    <a:pt x="1548" y="2335"/>
                  </a:lnTo>
                  <a:lnTo>
                    <a:pt x="1562" y="2295"/>
                  </a:lnTo>
                  <a:lnTo>
                    <a:pt x="1573" y="2254"/>
                  </a:lnTo>
                  <a:lnTo>
                    <a:pt x="1586" y="2212"/>
                  </a:lnTo>
                  <a:lnTo>
                    <a:pt x="1596" y="2171"/>
                  </a:lnTo>
                  <a:lnTo>
                    <a:pt x="1606" y="2129"/>
                  </a:lnTo>
                  <a:lnTo>
                    <a:pt x="1615" y="2087"/>
                  </a:lnTo>
                  <a:lnTo>
                    <a:pt x="1622" y="2044"/>
                  </a:lnTo>
                  <a:lnTo>
                    <a:pt x="1628" y="2002"/>
                  </a:lnTo>
                  <a:lnTo>
                    <a:pt x="1635" y="1959"/>
                  </a:lnTo>
                  <a:lnTo>
                    <a:pt x="1640" y="1915"/>
                  </a:lnTo>
                  <a:lnTo>
                    <a:pt x="1643" y="1871"/>
                  </a:lnTo>
                  <a:lnTo>
                    <a:pt x="1646" y="1827"/>
                  </a:lnTo>
                  <a:lnTo>
                    <a:pt x="1647" y="1782"/>
                  </a:lnTo>
                  <a:lnTo>
                    <a:pt x="1649" y="1737"/>
                  </a:lnTo>
                  <a:lnTo>
                    <a:pt x="1649" y="1737"/>
                  </a:lnTo>
                  <a:lnTo>
                    <a:pt x="1647" y="1692"/>
                  </a:lnTo>
                  <a:lnTo>
                    <a:pt x="1646" y="1648"/>
                  </a:lnTo>
                  <a:lnTo>
                    <a:pt x="1643" y="1604"/>
                  </a:lnTo>
                  <a:lnTo>
                    <a:pt x="1640" y="1560"/>
                  </a:lnTo>
                  <a:lnTo>
                    <a:pt x="1635" y="1516"/>
                  </a:lnTo>
                  <a:lnTo>
                    <a:pt x="1628" y="1472"/>
                  </a:lnTo>
                  <a:lnTo>
                    <a:pt x="1622" y="1430"/>
                  </a:lnTo>
                  <a:lnTo>
                    <a:pt x="1615" y="1387"/>
                  </a:lnTo>
                  <a:lnTo>
                    <a:pt x="1606" y="1344"/>
                  </a:lnTo>
                  <a:lnTo>
                    <a:pt x="1596" y="1303"/>
                  </a:lnTo>
                  <a:lnTo>
                    <a:pt x="1586" y="1262"/>
                  </a:lnTo>
                  <a:lnTo>
                    <a:pt x="1573" y="1220"/>
                  </a:lnTo>
                  <a:lnTo>
                    <a:pt x="1562" y="1180"/>
                  </a:lnTo>
                  <a:lnTo>
                    <a:pt x="1548" y="1140"/>
                  </a:lnTo>
                  <a:lnTo>
                    <a:pt x="1533" y="1100"/>
                  </a:lnTo>
                  <a:lnTo>
                    <a:pt x="1518" y="1061"/>
                  </a:lnTo>
                  <a:lnTo>
                    <a:pt x="1502" y="1022"/>
                  </a:lnTo>
                  <a:lnTo>
                    <a:pt x="1485" y="985"/>
                  </a:lnTo>
                  <a:lnTo>
                    <a:pt x="1468" y="947"/>
                  </a:lnTo>
                  <a:lnTo>
                    <a:pt x="1449" y="909"/>
                  </a:lnTo>
                  <a:lnTo>
                    <a:pt x="1429" y="873"/>
                  </a:lnTo>
                  <a:lnTo>
                    <a:pt x="1409" y="837"/>
                  </a:lnTo>
                  <a:lnTo>
                    <a:pt x="1389" y="801"/>
                  </a:lnTo>
                  <a:lnTo>
                    <a:pt x="1366" y="766"/>
                  </a:lnTo>
                  <a:lnTo>
                    <a:pt x="1344" y="731"/>
                  </a:lnTo>
                  <a:lnTo>
                    <a:pt x="1321" y="697"/>
                  </a:lnTo>
                  <a:lnTo>
                    <a:pt x="1296" y="665"/>
                  </a:lnTo>
                  <a:lnTo>
                    <a:pt x="1272" y="632"/>
                  </a:lnTo>
                  <a:lnTo>
                    <a:pt x="1246" y="601"/>
                  </a:lnTo>
                  <a:lnTo>
                    <a:pt x="1220" y="569"/>
                  </a:lnTo>
                  <a:lnTo>
                    <a:pt x="1193" y="539"/>
                  </a:lnTo>
                  <a:lnTo>
                    <a:pt x="1166" y="509"/>
                  </a:lnTo>
                  <a:lnTo>
                    <a:pt x="1137" y="480"/>
                  </a:lnTo>
                  <a:lnTo>
                    <a:pt x="1108" y="452"/>
                  </a:lnTo>
                  <a:lnTo>
                    <a:pt x="1079" y="424"/>
                  </a:lnTo>
                  <a:lnTo>
                    <a:pt x="1048" y="396"/>
                  </a:lnTo>
                  <a:lnTo>
                    <a:pt x="1018" y="370"/>
                  </a:lnTo>
                  <a:lnTo>
                    <a:pt x="986" y="345"/>
                  </a:lnTo>
                  <a:lnTo>
                    <a:pt x="954" y="321"/>
                  </a:lnTo>
                  <a:lnTo>
                    <a:pt x="921" y="297"/>
                  </a:lnTo>
                  <a:lnTo>
                    <a:pt x="889" y="274"/>
                  </a:lnTo>
                  <a:lnTo>
                    <a:pt x="855" y="252"/>
                  </a:lnTo>
                  <a:lnTo>
                    <a:pt x="821" y="231"/>
                  </a:lnTo>
                  <a:lnTo>
                    <a:pt x="786" y="210"/>
                  </a:lnTo>
                  <a:lnTo>
                    <a:pt x="751" y="191"/>
                  </a:lnTo>
                  <a:lnTo>
                    <a:pt x="714" y="172"/>
                  </a:lnTo>
                  <a:lnTo>
                    <a:pt x="678" y="153"/>
                  </a:lnTo>
                  <a:lnTo>
                    <a:pt x="642" y="137"/>
                  </a:lnTo>
                  <a:lnTo>
                    <a:pt x="605" y="121"/>
                  </a:lnTo>
                  <a:lnTo>
                    <a:pt x="568" y="105"/>
                  </a:lnTo>
                  <a:lnTo>
                    <a:pt x="529" y="92"/>
                  </a:lnTo>
                  <a:lnTo>
                    <a:pt x="490" y="78"/>
                  </a:lnTo>
                  <a:lnTo>
                    <a:pt x="451" y="67"/>
                  </a:lnTo>
                  <a:lnTo>
                    <a:pt x="412" y="55"/>
                  </a:lnTo>
                  <a:lnTo>
                    <a:pt x="372" y="44"/>
                  </a:lnTo>
                  <a:lnTo>
                    <a:pt x="333" y="35"/>
                  </a:lnTo>
                  <a:lnTo>
                    <a:pt x="292" y="28"/>
                  </a:lnTo>
                  <a:lnTo>
                    <a:pt x="252" y="20"/>
                  </a:lnTo>
                  <a:lnTo>
                    <a:pt x="210" y="14"/>
                  </a:lnTo>
                  <a:lnTo>
                    <a:pt x="169" y="9"/>
                  </a:lnTo>
                  <a:lnTo>
                    <a:pt x="127" y="5"/>
                  </a:lnTo>
                  <a:lnTo>
                    <a:pt x="85" y="3"/>
                  </a:lnTo>
                  <a:lnTo>
                    <a:pt x="43" y="0"/>
                  </a:lnTo>
                  <a:lnTo>
                    <a:pt x="1" y="0"/>
                  </a:lnTo>
                  <a:lnTo>
                    <a:pt x="1" y="0"/>
                  </a:lnTo>
                  <a:close/>
                </a:path>
              </a:pathLst>
            </a:custGeom>
            <a:gradFill flip="none" rotWithShape="1">
              <a:gsLst>
                <a:gs pos="47000">
                  <a:srgbClr val="84AAD8"/>
                </a:gs>
                <a:gs pos="100000">
                  <a:srgbClr val="4B82C5"/>
                </a:gs>
              </a:gsLst>
              <a:lin ang="10200000" scaled="0"/>
              <a:tileRect/>
            </a:gradFill>
            <a:ln w="9525">
              <a:noFill/>
              <a:miter lim="800000"/>
              <a:headEnd/>
              <a:tailEnd/>
            </a:ln>
          </p:spPr>
          <p:txBody>
            <a:bodyPr lIns="18288" tIns="18288" rIns="18288" bIns="18288" anchor="ctr" anchorCtr="1"/>
            <a:lstStyle/>
            <a:p>
              <a:pPr algn="ctr">
                <a:lnSpc>
                  <a:spcPct val="85000"/>
                </a:lnSpc>
                <a:spcBef>
                  <a:spcPct val="20000"/>
                </a:spcBef>
              </a:pPr>
              <a:endParaRPr lang="en-US" sz="1400" b="1">
                <a:solidFill>
                  <a:srgbClr val="000000"/>
                </a:solidFill>
                <a:latin typeface="Arial Narrow" pitchFamily="112" charset="0"/>
              </a:endParaRPr>
            </a:p>
          </p:txBody>
        </p:sp>
      </p:grpSp>
      <p:sp>
        <p:nvSpPr>
          <p:cNvPr id="144" name="Freeform 19"/>
          <p:cNvSpPr>
            <a:spLocks/>
          </p:cNvSpPr>
          <p:nvPr/>
        </p:nvSpPr>
        <p:spPr bwMode="auto">
          <a:xfrm>
            <a:off x="5670890" y="3843215"/>
            <a:ext cx="39381" cy="240587"/>
          </a:xfrm>
          <a:custGeom>
            <a:avLst/>
            <a:gdLst/>
            <a:ahLst/>
            <a:cxnLst>
              <a:cxn ang="0">
                <a:pos x="290" y="0"/>
              </a:cxn>
              <a:cxn ang="0">
                <a:pos x="290" y="0"/>
              </a:cxn>
              <a:cxn ang="0">
                <a:pos x="275" y="1"/>
              </a:cxn>
              <a:cxn ang="0">
                <a:pos x="260" y="4"/>
              </a:cxn>
              <a:cxn ang="0">
                <a:pos x="245" y="10"/>
              </a:cxn>
              <a:cxn ang="0">
                <a:pos x="231" y="17"/>
              </a:cxn>
              <a:cxn ang="0">
                <a:pos x="217" y="27"/>
              </a:cxn>
              <a:cxn ang="0">
                <a:pos x="203" y="39"/>
              </a:cxn>
              <a:cxn ang="0">
                <a:pos x="190" y="53"/>
              </a:cxn>
              <a:cxn ang="0">
                <a:pos x="177" y="69"/>
              </a:cxn>
              <a:cxn ang="0">
                <a:pos x="163" y="86"/>
              </a:cxn>
              <a:cxn ang="0">
                <a:pos x="151" y="106"/>
              </a:cxn>
              <a:cxn ang="0">
                <a:pos x="139" y="128"/>
              </a:cxn>
              <a:cxn ang="0">
                <a:pos x="127" y="150"/>
              </a:cxn>
              <a:cxn ang="0">
                <a:pos x="116" y="175"/>
              </a:cxn>
              <a:cxn ang="0">
                <a:pos x="106" y="202"/>
              </a:cxn>
              <a:cxn ang="0">
                <a:pos x="94" y="229"/>
              </a:cxn>
              <a:cxn ang="0">
                <a:pos x="84" y="258"/>
              </a:cxn>
              <a:cxn ang="0">
                <a:pos x="75" y="290"/>
              </a:cxn>
              <a:cxn ang="0">
                <a:pos x="65" y="321"/>
              </a:cxn>
              <a:cxn ang="0">
                <a:pos x="57" y="355"/>
              </a:cxn>
              <a:cxn ang="0">
                <a:pos x="49" y="390"/>
              </a:cxn>
              <a:cxn ang="0">
                <a:pos x="42" y="425"/>
              </a:cxn>
              <a:cxn ang="0">
                <a:pos x="34" y="463"/>
              </a:cxn>
              <a:cxn ang="0">
                <a:pos x="28" y="500"/>
              </a:cxn>
              <a:cxn ang="0">
                <a:pos x="23" y="540"/>
              </a:cxn>
              <a:cxn ang="0">
                <a:pos x="13" y="621"/>
              </a:cxn>
              <a:cxn ang="0">
                <a:pos x="5" y="706"/>
              </a:cxn>
              <a:cxn ang="0">
                <a:pos x="1" y="794"/>
              </a:cxn>
              <a:cxn ang="0">
                <a:pos x="0" y="839"/>
              </a:cxn>
              <a:cxn ang="0">
                <a:pos x="0" y="884"/>
              </a:cxn>
              <a:cxn ang="0">
                <a:pos x="0" y="884"/>
              </a:cxn>
              <a:cxn ang="0">
                <a:pos x="0" y="930"/>
              </a:cxn>
              <a:cxn ang="0">
                <a:pos x="1" y="974"/>
              </a:cxn>
              <a:cxn ang="0">
                <a:pos x="5" y="1062"/>
              </a:cxn>
              <a:cxn ang="0">
                <a:pos x="13" y="1147"/>
              </a:cxn>
              <a:cxn ang="0">
                <a:pos x="23" y="1229"/>
              </a:cxn>
              <a:cxn ang="0">
                <a:pos x="28" y="1268"/>
              </a:cxn>
              <a:cxn ang="0">
                <a:pos x="34" y="1307"/>
              </a:cxn>
              <a:cxn ang="0">
                <a:pos x="42" y="1343"/>
              </a:cxn>
              <a:cxn ang="0">
                <a:pos x="49" y="1379"/>
              </a:cxn>
              <a:cxn ang="0">
                <a:pos x="57" y="1413"/>
              </a:cxn>
              <a:cxn ang="0">
                <a:pos x="65" y="1447"/>
              </a:cxn>
              <a:cxn ang="0">
                <a:pos x="75" y="1480"/>
              </a:cxn>
              <a:cxn ang="0">
                <a:pos x="84" y="1510"/>
              </a:cxn>
              <a:cxn ang="0">
                <a:pos x="94" y="1540"/>
              </a:cxn>
              <a:cxn ang="0">
                <a:pos x="106" y="1567"/>
              </a:cxn>
              <a:cxn ang="0">
                <a:pos x="116" y="1594"/>
              </a:cxn>
              <a:cxn ang="0">
                <a:pos x="127" y="1617"/>
              </a:cxn>
              <a:cxn ang="0">
                <a:pos x="139" y="1641"/>
              </a:cxn>
              <a:cxn ang="0">
                <a:pos x="151" y="1663"/>
              </a:cxn>
              <a:cxn ang="0">
                <a:pos x="163" y="1681"/>
              </a:cxn>
              <a:cxn ang="0">
                <a:pos x="177" y="1699"/>
              </a:cxn>
              <a:cxn ang="0">
                <a:pos x="190" y="1715"/>
              </a:cxn>
              <a:cxn ang="0">
                <a:pos x="203" y="1729"/>
              </a:cxn>
              <a:cxn ang="0">
                <a:pos x="217" y="1742"/>
              </a:cxn>
              <a:cxn ang="0">
                <a:pos x="231" y="1752"/>
              </a:cxn>
              <a:cxn ang="0">
                <a:pos x="245" y="1759"/>
              </a:cxn>
              <a:cxn ang="0">
                <a:pos x="260" y="1764"/>
              </a:cxn>
              <a:cxn ang="0">
                <a:pos x="275" y="1768"/>
              </a:cxn>
              <a:cxn ang="0">
                <a:pos x="290" y="1769"/>
              </a:cxn>
              <a:cxn ang="0">
                <a:pos x="290" y="0"/>
              </a:cxn>
            </a:cxnLst>
            <a:rect l="0" t="0" r="r" b="b"/>
            <a:pathLst>
              <a:path w="290" h="1769">
                <a:moveTo>
                  <a:pt x="290" y="0"/>
                </a:moveTo>
                <a:lnTo>
                  <a:pt x="290" y="0"/>
                </a:lnTo>
                <a:lnTo>
                  <a:pt x="275" y="1"/>
                </a:lnTo>
                <a:lnTo>
                  <a:pt x="260" y="4"/>
                </a:lnTo>
                <a:lnTo>
                  <a:pt x="245" y="10"/>
                </a:lnTo>
                <a:lnTo>
                  <a:pt x="231" y="17"/>
                </a:lnTo>
                <a:lnTo>
                  <a:pt x="217" y="27"/>
                </a:lnTo>
                <a:lnTo>
                  <a:pt x="203" y="39"/>
                </a:lnTo>
                <a:lnTo>
                  <a:pt x="190" y="53"/>
                </a:lnTo>
                <a:lnTo>
                  <a:pt x="177" y="69"/>
                </a:lnTo>
                <a:lnTo>
                  <a:pt x="163" y="86"/>
                </a:lnTo>
                <a:lnTo>
                  <a:pt x="151" y="106"/>
                </a:lnTo>
                <a:lnTo>
                  <a:pt x="139" y="128"/>
                </a:lnTo>
                <a:lnTo>
                  <a:pt x="127" y="150"/>
                </a:lnTo>
                <a:lnTo>
                  <a:pt x="116" y="175"/>
                </a:lnTo>
                <a:lnTo>
                  <a:pt x="106" y="202"/>
                </a:lnTo>
                <a:lnTo>
                  <a:pt x="94" y="229"/>
                </a:lnTo>
                <a:lnTo>
                  <a:pt x="84" y="258"/>
                </a:lnTo>
                <a:lnTo>
                  <a:pt x="75" y="290"/>
                </a:lnTo>
                <a:lnTo>
                  <a:pt x="65" y="321"/>
                </a:lnTo>
                <a:lnTo>
                  <a:pt x="57" y="355"/>
                </a:lnTo>
                <a:lnTo>
                  <a:pt x="49" y="390"/>
                </a:lnTo>
                <a:lnTo>
                  <a:pt x="42" y="425"/>
                </a:lnTo>
                <a:lnTo>
                  <a:pt x="34" y="463"/>
                </a:lnTo>
                <a:lnTo>
                  <a:pt x="28" y="500"/>
                </a:lnTo>
                <a:lnTo>
                  <a:pt x="23" y="540"/>
                </a:lnTo>
                <a:lnTo>
                  <a:pt x="13" y="621"/>
                </a:lnTo>
                <a:lnTo>
                  <a:pt x="5" y="706"/>
                </a:lnTo>
                <a:lnTo>
                  <a:pt x="1" y="794"/>
                </a:lnTo>
                <a:lnTo>
                  <a:pt x="0" y="839"/>
                </a:lnTo>
                <a:lnTo>
                  <a:pt x="0" y="884"/>
                </a:lnTo>
                <a:lnTo>
                  <a:pt x="0" y="884"/>
                </a:lnTo>
                <a:lnTo>
                  <a:pt x="0" y="930"/>
                </a:lnTo>
                <a:lnTo>
                  <a:pt x="1" y="974"/>
                </a:lnTo>
                <a:lnTo>
                  <a:pt x="5" y="1062"/>
                </a:lnTo>
                <a:lnTo>
                  <a:pt x="13" y="1147"/>
                </a:lnTo>
                <a:lnTo>
                  <a:pt x="23" y="1229"/>
                </a:lnTo>
                <a:lnTo>
                  <a:pt x="28" y="1268"/>
                </a:lnTo>
                <a:lnTo>
                  <a:pt x="34" y="1307"/>
                </a:lnTo>
                <a:lnTo>
                  <a:pt x="42" y="1343"/>
                </a:lnTo>
                <a:lnTo>
                  <a:pt x="49" y="1379"/>
                </a:lnTo>
                <a:lnTo>
                  <a:pt x="57" y="1413"/>
                </a:lnTo>
                <a:lnTo>
                  <a:pt x="65" y="1447"/>
                </a:lnTo>
                <a:lnTo>
                  <a:pt x="75" y="1480"/>
                </a:lnTo>
                <a:lnTo>
                  <a:pt x="84" y="1510"/>
                </a:lnTo>
                <a:lnTo>
                  <a:pt x="94" y="1540"/>
                </a:lnTo>
                <a:lnTo>
                  <a:pt x="106" y="1567"/>
                </a:lnTo>
                <a:lnTo>
                  <a:pt x="116" y="1594"/>
                </a:lnTo>
                <a:lnTo>
                  <a:pt x="127" y="1617"/>
                </a:lnTo>
                <a:lnTo>
                  <a:pt x="139" y="1641"/>
                </a:lnTo>
                <a:lnTo>
                  <a:pt x="151" y="1663"/>
                </a:lnTo>
                <a:lnTo>
                  <a:pt x="163" y="1681"/>
                </a:lnTo>
                <a:lnTo>
                  <a:pt x="177" y="1699"/>
                </a:lnTo>
                <a:lnTo>
                  <a:pt x="190" y="1715"/>
                </a:lnTo>
                <a:lnTo>
                  <a:pt x="203" y="1729"/>
                </a:lnTo>
                <a:lnTo>
                  <a:pt x="217" y="1742"/>
                </a:lnTo>
                <a:lnTo>
                  <a:pt x="231" y="1752"/>
                </a:lnTo>
                <a:lnTo>
                  <a:pt x="245" y="1759"/>
                </a:lnTo>
                <a:lnTo>
                  <a:pt x="260" y="1764"/>
                </a:lnTo>
                <a:lnTo>
                  <a:pt x="275" y="1768"/>
                </a:lnTo>
                <a:lnTo>
                  <a:pt x="290" y="1769"/>
                </a:lnTo>
                <a:lnTo>
                  <a:pt x="290" y="0"/>
                </a:lnTo>
                <a:close/>
              </a:path>
            </a:pathLst>
          </a:custGeom>
          <a:gradFill rotWithShape="0">
            <a:gsLst>
              <a:gs pos="0">
                <a:srgbClr val="93B8E5"/>
              </a:gs>
              <a:gs pos="100000">
                <a:srgbClr val="5E90C6"/>
              </a:gs>
            </a:gsLst>
            <a:lin ang="2700000" scaled="1"/>
          </a:gradFill>
          <a:ln w="9525">
            <a:noFill/>
            <a:miter lim="800000"/>
            <a:headEnd/>
            <a:tailEnd/>
          </a:ln>
        </p:spPr>
        <p:txBody>
          <a:bodyPr lIns="18288" tIns="18288" rIns="18288" bIns="18288" anchor="ctr" anchorCtr="1"/>
          <a:lstStyle/>
          <a:p>
            <a:pPr algn="ctr">
              <a:lnSpc>
                <a:spcPct val="85000"/>
              </a:lnSpc>
              <a:spcBef>
                <a:spcPct val="20000"/>
              </a:spcBef>
            </a:pPr>
            <a:endParaRPr lang="en-US" sz="1400" b="1">
              <a:solidFill>
                <a:srgbClr val="FFFFFF"/>
              </a:solidFill>
              <a:latin typeface="Arial Narrow" pitchFamily="112" charset="0"/>
            </a:endParaRPr>
          </a:p>
        </p:txBody>
      </p:sp>
      <p:sp>
        <p:nvSpPr>
          <p:cNvPr id="145" name="Freeform 20"/>
          <p:cNvSpPr>
            <a:spLocks/>
          </p:cNvSpPr>
          <p:nvPr/>
        </p:nvSpPr>
        <p:spPr bwMode="auto">
          <a:xfrm>
            <a:off x="5710270" y="3843215"/>
            <a:ext cx="113932" cy="240587"/>
          </a:xfrm>
          <a:custGeom>
            <a:avLst/>
            <a:gdLst/>
            <a:ahLst/>
            <a:cxnLst>
              <a:cxn ang="0">
                <a:pos x="0" y="0"/>
              </a:cxn>
              <a:cxn ang="0">
                <a:pos x="0" y="1769"/>
              </a:cxn>
              <a:cxn ang="0">
                <a:pos x="0" y="1769"/>
              </a:cxn>
              <a:cxn ang="0">
                <a:pos x="42" y="1768"/>
              </a:cxn>
              <a:cxn ang="0">
                <a:pos x="128" y="1759"/>
              </a:cxn>
              <a:cxn ang="0">
                <a:pos x="209" y="1742"/>
              </a:cxn>
              <a:cxn ang="0">
                <a:pos x="288" y="1715"/>
              </a:cxn>
              <a:cxn ang="0">
                <a:pos x="363" y="1681"/>
              </a:cxn>
              <a:cxn ang="0">
                <a:pos x="435" y="1641"/>
              </a:cxn>
              <a:cxn ang="0">
                <a:pos x="501" y="1594"/>
              </a:cxn>
              <a:cxn ang="0">
                <a:pos x="564" y="1540"/>
              </a:cxn>
              <a:cxn ang="0">
                <a:pos x="621" y="1480"/>
              </a:cxn>
              <a:cxn ang="0">
                <a:pos x="672" y="1413"/>
              </a:cxn>
              <a:cxn ang="0">
                <a:pos x="717" y="1343"/>
              </a:cxn>
              <a:cxn ang="0">
                <a:pos x="756" y="1268"/>
              </a:cxn>
              <a:cxn ang="0">
                <a:pos x="787" y="1189"/>
              </a:cxn>
              <a:cxn ang="0">
                <a:pos x="812" y="1106"/>
              </a:cxn>
              <a:cxn ang="0">
                <a:pos x="829" y="1019"/>
              </a:cxn>
              <a:cxn ang="0">
                <a:pos x="837" y="930"/>
              </a:cxn>
              <a:cxn ang="0">
                <a:pos x="839" y="884"/>
              </a:cxn>
              <a:cxn ang="0">
                <a:pos x="835" y="794"/>
              </a:cxn>
              <a:cxn ang="0">
                <a:pos x="822" y="706"/>
              </a:cxn>
              <a:cxn ang="0">
                <a:pos x="801" y="621"/>
              </a:cxn>
              <a:cxn ang="0">
                <a:pos x="774" y="540"/>
              </a:cxn>
              <a:cxn ang="0">
                <a:pos x="737" y="463"/>
              </a:cxn>
              <a:cxn ang="0">
                <a:pos x="696" y="390"/>
              </a:cxn>
              <a:cxn ang="0">
                <a:pos x="647" y="321"/>
              </a:cxn>
              <a:cxn ang="0">
                <a:pos x="593" y="258"/>
              </a:cxn>
              <a:cxn ang="0">
                <a:pos x="534" y="202"/>
              </a:cxn>
              <a:cxn ang="0">
                <a:pos x="469" y="150"/>
              </a:cxn>
              <a:cxn ang="0">
                <a:pos x="400" y="106"/>
              </a:cxn>
              <a:cxn ang="0">
                <a:pos x="326" y="69"/>
              </a:cxn>
              <a:cxn ang="0">
                <a:pos x="249" y="39"/>
              </a:cxn>
              <a:cxn ang="0">
                <a:pos x="169" y="17"/>
              </a:cxn>
              <a:cxn ang="0">
                <a:pos x="85" y="4"/>
              </a:cxn>
              <a:cxn ang="0">
                <a:pos x="0" y="0"/>
              </a:cxn>
            </a:cxnLst>
            <a:rect l="0" t="0" r="r" b="b"/>
            <a:pathLst>
              <a:path w="839" h="1769">
                <a:moveTo>
                  <a:pt x="0" y="0"/>
                </a:moveTo>
                <a:lnTo>
                  <a:pt x="0" y="0"/>
                </a:lnTo>
                <a:lnTo>
                  <a:pt x="0" y="0"/>
                </a:lnTo>
                <a:lnTo>
                  <a:pt x="0" y="1769"/>
                </a:lnTo>
                <a:lnTo>
                  <a:pt x="0" y="1769"/>
                </a:lnTo>
                <a:lnTo>
                  <a:pt x="0" y="1769"/>
                </a:lnTo>
                <a:lnTo>
                  <a:pt x="0" y="1769"/>
                </a:lnTo>
                <a:lnTo>
                  <a:pt x="42" y="1768"/>
                </a:lnTo>
                <a:lnTo>
                  <a:pt x="85" y="1764"/>
                </a:lnTo>
                <a:lnTo>
                  <a:pt x="128" y="1759"/>
                </a:lnTo>
                <a:lnTo>
                  <a:pt x="169" y="1752"/>
                </a:lnTo>
                <a:lnTo>
                  <a:pt x="209" y="1742"/>
                </a:lnTo>
                <a:lnTo>
                  <a:pt x="249" y="1729"/>
                </a:lnTo>
                <a:lnTo>
                  <a:pt x="288" y="1715"/>
                </a:lnTo>
                <a:lnTo>
                  <a:pt x="326" y="1699"/>
                </a:lnTo>
                <a:lnTo>
                  <a:pt x="363" y="1681"/>
                </a:lnTo>
                <a:lnTo>
                  <a:pt x="400" y="1663"/>
                </a:lnTo>
                <a:lnTo>
                  <a:pt x="435" y="1641"/>
                </a:lnTo>
                <a:lnTo>
                  <a:pt x="469" y="1617"/>
                </a:lnTo>
                <a:lnTo>
                  <a:pt x="501" y="1594"/>
                </a:lnTo>
                <a:lnTo>
                  <a:pt x="534" y="1567"/>
                </a:lnTo>
                <a:lnTo>
                  <a:pt x="564" y="1540"/>
                </a:lnTo>
                <a:lnTo>
                  <a:pt x="593" y="1510"/>
                </a:lnTo>
                <a:lnTo>
                  <a:pt x="621" y="1480"/>
                </a:lnTo>
                <a:lnTo>
                  <a:pt x="647" y="1447"/>
                </a:lnTo>
                <a:lnTo>
                  <a:pt x="672" y="1413"/>
                </a:lnTo>
                <a:lnTo>
                  <a:pt x="696" y="1379"/>
                </a:lnTo>
                <a:lnTo>
                  <a:pt x="717" y="1343"/>
                </a:lnTo>
                <a:lnTo>
                  <a:pt x="737" y="1307"/>
                </a:lnTo>
                <a:lnTo>
                  <a:pt x="756" y="1268"/>
                </a:lnTo>
                <a:lnTo>
                  <a:pt x="774" y="1229"/>
                </a:lnTo>
                <a:lnTo>
                  <a:pt x="787" y="1189"/>
                </a:lnTo>
                <a:lnTo>
                  <a:pt x="801" y="1147"/>
                </a:lnTo>
                <a:lnTo>
                  <a:pt x="812" y="1106"/>
                </a:lnTo>
                <a:lnTo>
                  <a:pt x="822" y="1062"/>
                </a:lnTo>
                <a:lnTo>
                  <a:pt x="829" y="1019"/>
                </a:lnTo>
                <a:lnTo>
                  <a:pt x="835" y="974"/>
                </a:lnTo>
                <a:lnTo>
                  <a:pt x="837" y="930"/>
                </a:lnTo>
                <a:lnTo>
                  <a:pt x="839" y="884"/>
                </a:lnTo>
                <a:lnTo>
                  <a:pt x="839" y="884"/>
                </a:lnTo>
                <a:lnTo>
                  <a:pt x="837" y="839"/>
                </a:lnTo>
                <a:lnTo>
                  <a:pt x="835" y="794"/>
                </a:lnTo>
                <a:lnTo>
                  <a:pt x="829" y="750"/>
                </a:lnTo>
                <a:lnTo>
                  <a:pt x="822" y="706"/>
                </a:lnTo>
                <a:lnTo>
                  <a:pt x="812" y="663"/>
                </a:lnTo>
                <a:lnTo>
                  <a:pt x="801" y="621"/>
                </a:lnTo>
                <a:lnTo>
                  <a:pt x="787" y="580"/>
                </a:lnTo>
                <a:lnTo>
                  <a:pt x="774" y="540"/>
                </a:lnTo>
                <a:lnTo>
                  <a:pt x="756" y="500"/>
                </a:lnTo>
                <a:lnTo>
                  <a:pt x="737" y="463"/>
                </a:lnTo>
                <a:lnTo>
                  <a:pt x="717" y="425"/>
                </a:lnTo>
                <a:lnTo>
                  <a:pt x="696" y="390"/>
                </a:lnTo>
                <a:lnTo>
                  <a:pt x="672" y="355"/>
                </a:lnTo>
                <a:lnTo>
                  <a:pt x="647" y="321"/>
                </a:lnTo>
                <a:lnTo>
                  <a:pt x="621" y="290"/>
                </a:lnTo>
                <a:lnTo>
                  <a:pt x="593" y="258"/>
                </a:lnTo>
                <a:lnTo>
                  <a:pt x="564" y="229"/>
                </a:lnTo>
                <a:lnTo>
                  <a:pt x="534" y="202"/>
                </a:lnTo>
                <a:lnTo>
                  <a:pt x="501" y="175"/>
                </a:lnTo>
                <a:lnTo>
                  <a:pt x="469" y="150"/>
                </a:lnTo>
                <a:lnTo>
                  <a:pt x="435" y="128"/>
                </a:lnTo>
                <a:lnTo>
                  <a:pt x="400" y="106"/>
                </a:lnTo>
                <a:lnTo>
                  <a:pt x="363" y="86"/>
                </a:lnTo>
                <a:lnTo>
                  <a:pt x="326" y="69"/>
                </a:lnTo>
                <a:lnTo>
                  <a:pt x="288" y="53"/>
                </a:lnTo>
                <a:lnTo>
                  <a:pt x="249" y="39"/>
                </a:lnTo>
                <a:lnTo>
                  <a:pt x="209" y="27"/>
                </a:lnTo>
                <a:lnTo>
                  <a:pt x="169" y="17"/>
                </a:lnTo>
                <a:lnTo>
                  <a:pt x="128" y="10"/>
                </a:lnTo>
                <a:lnTo>
                  <a:pt x="85" y="4"/>
                </a:lnTo>
                <a:lnTo>
                  <a:pt x="42" y="0"/>
                </a:lnTo>
                <a:lnTo>
                  <a:pt x="0" y="0"/>
                </a:lnTo>
                <a:lnTo>
                  <a:pt x="0" y="0"/>
                </a:lnTo>
                <a:close/>
              </a:path>
            </a:pathLst>
          </a:custGeom>
          <a:gradFill flip="none" rotWithShape="1">
            <a:gsLst>
              <a:gs pos="0">
                <a:srgbClr val="DBE9F9"/>
              </a:gs>
              <a:gs pos="100000">
                <a:srgbClr val="AAC4E4"/>
              </a:gs>
            </a:gsLst>
            <a:lin ang="10800000" scaled="1"/>
            <a:tileRect/>
          </a:gradFill>
          <a:ln w="9525">
            <a:noFill/>
            <a:miter lim="800000"/>
            <a:headEnd/>
            <a:tailEnd/>
          </a:ln>
        </p:spPr>
        <p:txBody>
          <a:bodyPr lIns="18288" tIns="18288" rIns="18288" bIns="18288" anchor="ctr" anchorCtr="1"/>
          <a:lstStyle/>
          <a:p>
            <a:pPr algn="ctr">
              <a:lnSpc>
                <a:spcPct val="85000"/>
              </a:lnSpc>
              <a:spcBef>
                <a:spcPct val="20000"/>
              </a:spcBef>
            </a:pPr>
            <a:endParaRPr lang="en-US" sz="1400" b="1">
              <a:solidFill>
                <a:srgbClr val="FFFFFF"/>
              </a:solidFill>
              <a:latin typeface="Arial Narrow" pitchFamily="112" charset="0"/>
            </a:endParaRPr>
          </a:p>
        </p:txBody>
      </p:sp>
      <p:sp>
        <p:nvSpPr>
          <p:cNvPr id="146" name="Freeform 21"/>
          <p:cNvSpPr>
            <a:spLocks/>
          </p:cNvSpPr>
          <p:nvPr/>
        </p:nvSpPr>
        <p:spPr bwMode="auto">
          <a:xfrm>
            <a:off x="5691123" y="3899248"/>
            <a:ext cx="79576" cy="128249"/>
          </a:xfrm>
          <a:custGeom>
            <a:avLst/>
            <a:gdLst/>
            <a:ahLst/>
            <a:cxnLst>
              <a:cxn ang="0">
                <a:pos x="138" y="0"/>
              </a:cxn>
              <a:cxn ang="0">
                <a:pos x="138" y="0"/>
              </a:cxn>
              <a:cxn ang="0">
                <a:pos x="123" y="3"/>
              </a:cxn>
              <a:cxn ang="0">
                <a:pos x="108" y="10"/>
              </a:cxn>
              <a:cxn ang="0">
                <a:pos x="94" y="22"/>
              </a:cxn>
              <a:cxn ang="0">
                <a:pos x="81" y="38"/>
              </a:cxn>
              <a:cxn ang="0">
                <a:pos x="57" y="81"/>
              </a:cxn>
              <a:cxn ang="0">
                <a:pos x="38" y="137"/>
              </a:cxn>
              <a:cxn ang="0">
                <a:pos x="22" y="206"/>
              </a:cxn>
              <a:cxn ang="0">
                <a:pos x="10" y="285"/>
              </a:cxn>
              <a:cxn ang="0">
                <a:pos x="3" y="373"/>
              </a:cxn>
              <a:cxn ang="0">
                <a:pos x="0" y="468"/>
              </a:cxn>
              <a:cxn ang="0">
                <a:pos x="2" y="516"/>
              </a:cxn>
              <a:cxn ang="0">
                <a:pos x="5" y="609"/>
              </a:cxn>
              <a:cxn ang="0">
                <a:pos x="15" y="693"/>
              </a:cxn>
              <a:cxn ang="0">
                <a:pos x="29" y="769"/>
              </a:cxn>
              <a:cxn ang="0">
                <a:pos x="47" y="833"/>
              </a:cxn>
              <a:cxn ang="0">
                <a:pos x="68" y="886"/>
              </a:cxn>
              <a:cxn ang="0">
                <a:pos x="87" y="915"/>
              </a:cxn>
              <a:cxn ang="0">
                <a:pos x="101" y="928"/>
              </a:cxn>
              <a:cxn ang="0">
                <a:pos x="116" y="938"/>
              </a:cxn>
              <a:cxn ang="0">
                <a:pos x="131" y="943"/>
              </a:cxn>
              <a:cxn ang="0">
                <a:pos x="138" y="943"/>
              </a:cxn>
              <a:cxn ang="0">
                <a:pos x="138" y="943"/>
              </a:cxn>
              <a:cxn ang="0">
                <a:pos x="185" y="941"/>
              </a:cxn>
              <a:cxn ang="0">
                <a:pos x="229" y="935"/>
              </a:cxn>
              <a:cxn ang="0">
                <a:pos x="271" y="922"/>
              </a:cxn>
              <a:cxn ang="0">
                <a:pos x="313" y="907"/>
              </a:cxn>
              <a:cxn ang="0">
                <a:pos x="351" y="887"/>
              </a:cxn>
              <a:cxn ang="0">
                <a:pos x="388" y="863"/>
              </a:cxn>
              <a:cxn ang="0">
                <a:pos x="423" y="836"/>
              </a:cxn>
              <a:cxn ang="0">
                <a:pos x="454" y="805"/>
              </a:cxn>
              <a:cxn ang="0">
                <a:pos x="483" y="772"/>
              </a:cxn>
              <a:cxn ang="0">
                <a:pos x="509" y="735"/>
              </a:cxn>
              <a:cxn ang="0">
                <a:pos x="532" y="696"/>
              </a:cxn>
              <a:cxn ang="0">
                <a:pos x="551" y="656"/>
              </a:cxn>
              <a:cxn ang="0">
                <a:pos x="566" y="612"/>
              </a:cxn>
              <a:cxn ang="0">
                <a:pos x="576" y="567"/>
              </a:cxn>
              <a:cxn ang="0">
                <a:pos x="583" y="521"/>
              </a:cxn>
              <a:cxn ang="0">
                <a:pos x="586" y="472"/>
              </a:cxn>
              <a:cxn ang="0">
                <a:pos x="585" y="448"/>
              </a:cxn>
              <a:cxn ang="0">
                <a:pos x="581" y="400"/>
              </a:cxn>
              <a:cxn ang="0">
                <a:pos x="571" y="354"/>
              </a:cxn>
              <a:cxn ang="0">
                <a:pos x="558" y="310"/>
              </a:cxn>
              <a:cxn ang="0">
                <a:pos x="542" y="268"/>
              </a:cxn>
              <a:cxn ang="0">
                <a:pos x="521" y="227"/>
              </a:cxn>
              <a:cxn ang="0">
                <a:pos x="497" y="190"/>
              </a:cxn>
              <a:cxn ang="0">
                <a:pos x="469" y="155"/>
              </a:cxn>
              <a:cxn ang="0">
                <a:pos x="439" y="123"/>
              </a:cxn>
              <a:cxn ang="0">
                <a:pos x="405" y="94"/>
              </a:cxn>
              <a:cxn ang="0">
                <a:pos x="370" y="69"/>
              </a:cxn>
              <a:cxn ang="0">
                <a:pos x="333" y="47"/>
              </a:cxn>
              <a:cxn ang="0">
                <a:pos x="293" y="29"/>
              </a:cxn>
              <a:cxn ang="0">
                <a:pos x="250" y="15"/>
              </a:cxn>
              <a:cxn ang="0">
                <a:pos x="206" y="7"/>
              </a:cxn>
              <a:cxn ang="0">
                <a:pos x="161" y="2"/>
              </a:cxn>
              <a:cxn ang="0">
                <a:pos x="138" y="0"/>
              </a:cxn>
            </a:cxnLst>
            <a:rect l="0" t="0" r="r" b="b"/>
            <a:pathLst>
              <a:path w="586" h="943">
                <a:moveTo>
                  <a:pt x="138" y="0"/>
                </a:moveTo>
                <a:lnTo>
                  <a:pt x="138" y="0"/>
                </a:lnTo>
                <a:lnTo>
                  <a:pt x="138" y="0"/>
                </a:lnTo>
                <a:lnTo>
                  <a:pt x="138" y="0"/>
                </a:lnTo>
                <a:lnTo>
                  <a:pt x="131" y="2"/>
                </a:lnTo>
                <a:lnTo>
                  <a:pt x="123" y="3"/>
                </a:lnTo>
                <a:lnTo>
                  <a:pt x="116" y="7"/>
                </a:lnTo>
                <a:lnTo>
                  <a:pt x="108" y="10"/>
                </a:lnTo>
                <a:lnTo>
                  <a:pt x="101" y="15"/>
                </a:lnTo>
                <a:lnTo>
                  <a:pt x="94" y="22"/>
                </a:lnTo>
                <a:lnTo>
                  <a:pt x="87" y="29"/>
                </a:lnTo>
                <a:lnTo>
                  <a:pt x="81" y="38"/>
                </a:lnTo>
                <a:lnTo>
                  <a:pt x="68" y="57"/>
                </a:lnTo>
                <a:lnTo>
                  <a:pt x="57" y="81"/>
                </a:lnTo>
                <a:lnTo>
                  <a:pt x="47" y="107"/>
                </a:lnTo>
                <a:lnTo>
                  <a:pt x="38" y="137"/>
                </a:lnTo>
                <a:lnTo>
                  <a:pt x="29" y="170"/>
                </a:lnTo>
                <a:lnTo>
                  <a:pt x="22" y="206"/>
                </a:lnTo>
                <a:lnTo>
                  <a:pt x="15" y="245"/>
                </a:lnTo>
                <a:lnTo>
                  <a:pt x="10" y="285"/>
                </a:lnTo>
                <a:lnTo>
                  <a:pt x="5" y="328"/>
                </a:lnTo>
                <a:lnTo>
                  <a:pt x="3" y="373"/>
                </a:lnTo>
                <a:lnTo>
                  <a:pt x="2" y="419"/>
                </a:lnTo>
                <a:lnTo>
                  <a:pt x="0" y="468"/>
                </a:lnTo>
                <a:lnTo>
                  <a:pt x="0" y="468"/>
                </a:lnTo>
                <a:lnTo>
                  <a:pt x="2" y="516"/>
                </a:lnTo>
                <a:lnTo>
                  <a:pt x="3" y="562"/>
                </a:lnTo>
                <a:lnTo>
                  <a:pt x="5" y="609"/>
                </a:lnTo>
                <a:lnTo>
                  <a:pt x="10" y="651"/>
                </a:lnTo>
                <a:lnTo>
                  <a:pt x="15" y="693"/>
                </a:lnTo>
                <a:lnTo>
                  <a:pt x="22" y="733"/>
                </a:lnTo>
                <a:lnTo>
                  <a:pt x="29" y="769"/>
                </a:lnTo>
                <a:lnTo>
                  <a:pt x="38" y="803"/>
                </a:lnTo>
                <a:lnTo>
                  <a:pt x="47" y="833"/>
                </a:lnTo>
                <a:lnTo>
                  <a:pt x="57" y="861"/>
                </a:lnTo>
                <a:lnTo>
                  <a:pt x="68" y="886"/>
                </a:lnTo>
                <a:lnTo>
                  <a:pt x="81" y="906"/>
                </a:lnTo>
                <a:lnTo>
                  <a:pt x="87" y="915"/>
                </a:lnTo>
                <a:lnTo>
                  <a:pt x="94" y="922"/>
                </a:lnTo>
                <a:lnTo>
                  <a:pt x="101" y="928"/>
                </a:lnTo>
                <a:lnTo>
                  <a:pt x="108" y="933"/>
                </a:lnTo>
                <a:lnTo>
                  <a:pt x="116" y="938"/>
                </a:lnTo>
                <a:lnTo>
                  <a:pt x="123" y="941"/>
                </a:lnTo>
                <a:lnTo>
                  <a:pt x="131" y="943"/>
                </a:lnTo>
                <a:lnTo>
                  <a:pt x="138" y="943"/>
                </a:lnTo>
                <a:lnTo>
                  <a:pt x="138" y="943"/>
                </a:lnTo>
                <a:lnTo>
                  <a:pt x="138" y="943"/>
                </a:lnTo>
                <a:lnTo>
                  <a:pt x="138" y="943"/>
                </a:lnTo>
                <a:lnTo>
                  <a:pt x="161" y="943"/>
                </a:lnTo>
                <a:lnTo>
                  <a:pt x="185" y="941"/>
                </a:lnTo>
                <a:lnTo>
                  <a:pt x="206" y="938"/>
                </a:lnTo>
                <a:lnTo>
                  <a:pt x="229" y="935"/>
                </a:lnTo>
                <a:lnTo>
                  <a:pt x="250" y="928"/>
                </a:lnTo>
                <a:lnTo>
                  <a:pt x="271" y="922"/>
                </a:lnTo>
                <a:lnTo>
                  <a:pt x="293" y="915"/>
                </a:lnTo>
                <a:lnTo>
                  <a:pt x="313" y="907"/>
                </a:lnTo>
                <a:lnTo>
                  <a:pt x="333" y="897"/>
                </a:lnTo>
                <a:lnTo>
                  <a:pt x="351" y="887"/>
                </a:lnTo>
                <a:lnTo>
                  <a:pt x="370" y="876"/>
                </a:lnTo>
                <a:lnTo>
                  <a:pt x="388" y="863"/>
                </a:lnTo>
                <a:lnTo>
                  <a:pt x="405" y="851"/>
                </a:lnTo>
                <a:lnTo>
                  <a:pt x="423" y="836"/>
                </a:lnTo>
                <a:lnTo>
                  <a:pt x="439" y="822"/>
                </a:lnTo>
                <a:lnTo>
                  <a:pt x="454" y="805"/>
                </a:lnTo>
                <a:lnTo>
                  <a:pt x="469" y="789"/>
                </a:lnTo>
                <a:lnTo>
                  <a:pt x="483" y="772"/>
                </a:lnTo>
                <a:lnTo>
                  <a:pt x="497" y="754"/>
                </a:lnTo>
                <a:lnTo>
                  <a:pt x="509" y="735"/>
                </a:lnTo>
                <a:lnTo>
                  <a:pt x="521" y="716"/>
                </a:lnTo>
                <a:lnTo>
                  <a:pt x="532" y="696"/>
                </a:lnTo>
                <a:lnTo>
                  <a:pt x="542" y="676"/>
                </a:lnTo>
                <a:lnTo>
                  <a:pt x="551" y="656"/>
                </a:lnTo>
                <a:lnTo>
                  <a:pt x="558" y="635"/>
                </a:lnTo>
                <a:lnTo>
                  <a:pt x="566" y="612"/>
                </a:lnTo>
                <a:lnTo>
                  <a:pt x="571" y="590"/>
                </a:lnTo>
                <a:lnTo>
                  <a:pt x="576" y="567"/>
                </a:lnTo>
                <a:lnTo>
                  <a:pt x="581" y="543"/>
                </a:lnTo>
                <a:lnTo>
                  <a:pt x="583" y="521"/>
                </a:lnTo>
                <a:lnTo>
                  <a:pt x="585" y="497"/>
                </a:lnTo>
                <a:lnTo>
                  <a:pt x="586" y="472"/>
                </a:lnTo>
                <a:lnTo>
                  <a:pt x="586" y="472"/>
                </a:lnTo>
                <a:lnTo>
                  <a:pt x="585" y="448"/>
                </a:lnTo>
                <a:lnTo>
                  <a:pt x="583" y="424"/>
                </a:lnTo>
                <a:lnTo>
                  <a:pt x="581" y="400"/>
                </a:lnTo>
                <a:lnTo>
                  <a:pt x="576" y="377"/>
                </a:lnTo>
                <a:lnTo>
                  <a:pt x="571" y="354"/>
                </a:lnTo>
                <a:lnTo>
                  <a:pt x="566" y="331"/>
                </a:lnTo>
                <a:lnTo>
                  <a:pt x="558" y="310"/>
                </a:lnTo>
                <a:lnTo>
                  <a:pt x="551" y="289"/>
                </a:lnTo>
                <a:lnTo>
                  <a:pt x="542" y="268"/>
                </a:lnTo>
                <a:lnTo>
                  <a:pt x="532" y="247"/>
                </a:lnTo>
                <a:lnTo>
                  <a:pt x="521" y="227"/>
                </a:lnTo>
                <a:lnTo>
                  <a:pt x="509" y="209"/>
                </a:lnTo>
                <a:lnTo>
                  <a:pt x="497" y="190"/>
                </a:lnTo>
                <a:lnTo>
                  <a:pt x="483" y="172"/>
                </a:lnTo>
                <a:lnTo>
                  <a:pt x="469" y="155"/>
                </a:lnTo>
                <a:lnTo>
                  <a:pt x="454" y="138"/>
                </a:lnTo>
                <a:lnTo>
                  <a:pt x="439" y="123"/>
                </a:lnTo>
                <a:lnTo>
                  <a:pt x="423" y="108"/>
                </a:lnTo>
                <a:lnTo>
                  <a:pt x="405" y="94"/>
                </a:lnTo>
                <a:lnTo>
                  <a:pt x="388" y="81"/>
                </a:lnTo>
                <a:lnTo>
                  <a:pt x="370" y="69"/>
                </a:lnTo>
                <a:lnTo>
                  <a:pt x="351" y="58"/>
                </a:lnTo>
                <a:lnTo>
                  <a:pt x="333" y="47"/>
                </a:lnTo>
                <a:lnTo>
                  <a:pt x="313" y="38"/>
                </a:lnTo>
                <a:lnTo>
                  <a:pt x="293" y="29"/>
                </a:lnTo>
                <a:lnTo>
                  <a:pt x="271" y="22"/>
                </a:lnTo>
                <a:lnTo>
                  <a:pt x="250" y="15"/>
                </a:lnTo>
                <a:lnTo>
                  <a:pt x="229" y="10"/>
                </a:lnTo>
                <a:lnTo>
                  <a:pt x="206" y="7"/>
                </a:lnTo>
                <a:lnTo>
                  <a:pt x="185" y="3"/>
                </a:lnTo>
                <a:lnTo>
                  <a:pt x="161" y="2"/>
                </a:lnTo>
                <a:lnTo>
                  <a:pt x="138" y="0"/>
                </a:lnTo>
                <a:lnTo>
                  <a:pt x="138" y="0"/>
                </a:lnTo>
                <a:close/>
              </a:path>
            </a:pathLst>
          </a:custGeom>
          <a:gradFill flip="none" rotWithShape="1">
            <a:gsLst>
              <a:gs pos="0">
                <a:srgbClr val="FAFF2F"/>
              </a:gs>
              <a:gs pos="100000">
                <a:srgbClr val="AD8D03"/>
              </a:gs>
            </a:gsLst>
            <a:lin ang="5400000" scaled="1"/>
            <a:tileRect/>
          </a:grad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sz="1400">
              <a:solidFill>
                <a:srgbClr val="000000"/>
              </a:solidFill>
            </a:endParaRPr>
          </a:p>
        </p:txBody>
      </p:sp>
      <p:sp>
        <p:nvSpPr>
          <p:cNvPr id="147" name="Freeform 21"/>
          <p:cNvSpPr>
            <a:spLocks/>
          </p:cNvSpPr>
          <p:nvPr/>
        </p:nvSpPr>
        <p:spPr bwMode="auto">
          <a:xfrm>
            <a:off x="5697747" y="3904326"/>
            <a:ext cx="62037" cy="98042"/>
          </a:xfrm>
          <a:custGeom>
            <a:avLst/>
            <a:gdLst/>
            <a:ahLst/>
            <a:cxnLst>
              <a:cxn ang="0">
                <a:pos x="138" y="0"/>
              </a:cxn>
              <a:cxn ang="0">
                <a:pos x="138" y="0"/>
              </a:cxn>
              <a:cxn ang="0">
                <a:pos x="123" y="3"/>
              </a:cxn>
              <a:cxn ang="0">
                <a:pos x="108" y="10"/>
              </a:cxn>
              <a:cxn ang="0">
                <a:pos x="94" y="22"/>
              </a:cxn>
              <a:cxn ang="0">
                <a:pos x="81" y="38"/>
              </a:cxn>
              <a:cxn ang="0">
                <a:pos x="57" y="81"/>
              </a:cxn>
              <a:cxn ang="0">
                <a:pos x="38" y="137"/>
              </a:cxn>
              <a:cxn ang="0">
                <a:pos x="22" y="206"/>
              </a:cxn>
              <a:cxn ang="0">
                <a:pos x="10" y="285"/>
              </a:cxn>
              <a:cxn ang="0">
                <a:pos x="3" y="373"/>
              </a:cxn>
              <a:cxn ang="0">
                <a:pos x="0" y="468"/>
              </a:cxn>
              <a:cxn ang="0">
                <a:pos x="2" y="516"/>
              </a:cxn>
              <a:cxn ang="0">
                <a:pos x="5" y="609"/>
              </a:cxn>
              <a:cxn ang="0">
                <a:pos x="15" y="693"/>
              </a:cxn>
              <a:cxn ang="0">
                <a:pos x="29" y="769"/>
              </a:cxn>
              <a:cxn ang="0">
                <a:pos x="47" y="833"/>
              </a:cxn>
              <a:cxn ang="0">
                <a:pos x="68" y="886"/>
              </a:cxn>
              <a:cxn ang="0">
                <a:pos x="87" y="915"/>
              </a:cxn>
              <a:cxn ang="0">
                <a:pos x="101" y="928"/>
              </a:cxn>
              <a:cxn ang="0">
                <a:pos x="116" y="938"/>
              </a:cxn>
              <a:cxn ang="0">
                <a:pos x="131" y="943"/>
              </a:cxn>
              <a:cxn ang="0">
                <a:pos x="138" y="943"/>
              </a:cxn>
              <a:cxn ang="0">
                <a:pos x="138" y="943"/>
              </a:cxn>
              <a:cxn ang="0">
                <a:pos x="185" y="941"/>
              </a:cxn>
              <a:cxn ang="0">
                <a:pos x="229" y="935"/>
              </a:cxn>
              <a:cxn ang="0">
                <a:pos x="271" y="922"/>
              </a:cxn>
              <a:cxn ang="0">
                <a:pos x="313" y="907"/>
              </a:cxn>
              <a:cxn ang="0">
                <a:pos x="351" y="887"/>
              </a:cxn>
              <a:cxn ang="0">
                <a:pos x="388" y="863"/>
              </a:cxn>
              <a:cxn ang="0">
                <a:pos x="423" y="836"/>
              </a:cxn>
              <a:cxn ang="0">
                <a:pos x="454" y="805"/>
              </a:cxn>
              <a:cxn ang="0">
                <a:pos x="483" y="772"/>
              </a:cxn>
              <a:cxn ang="0">
                <a:pos x="509" y="735"/>
              </a:cxn>
              <a:cxn ang="0">
                <a:pos x="532" y="696"/>
              </a:cxn>
              <a:cxn ang="0">
                <a:pos x="551" y="656"/>
              </a:cxn>
              <a:cxn ang="0">
                <a:pos x="566" y="612"/>
              </a:cxn>
              <a:cxn ang="0">
                <a:pos x="576" y="567"/>
              </a:cxn>
              <a:cxn ang="0">
                <a:pos x="583" y="521"/>
              </a:cxn>
              <a:cxn ang="0">
                <a:pos x="586" y="472"/>
              </a:cxn>
              <a:cxn ang="0">
                <a:pos x="585" y="448"/>
              </a:cxn>
              <a:cxn ang="0">
                <a:pos x="581" y="400"/>
              </a:cxn>
              <a:cxn ang="0">
                <a:pos x="571" y="354"/>
              </a:cxn>
              <a:cxn ang="0">
                <a:pos x="558" y="310"/>
              </a:cxn>
              <a:cxn ang="0">
                <a:pos x="542" y="268"/>
              </a:cxn>
              <a:cxn ang="0">
                <a:pos x="521" y="227"/>
              </a:cxn>
              <a:cxn ang="0">
                <a:pos x="497" y="190"/>
              </a:cxn>
              <a:cxn ang="0">
                <a:pos x="469" y="155"/>
              </a:cxn>
              <a:cxn ang="0">
                <a:pos x="439" y="123"/>
              </a:cxn>
              <a:cxn ang="0">
                <a:pos x="405" y="94"/>
              </a:cxn>
              <a:cxn ang="0">
                <a:pos x="370" y="69"/>
              </a:cxn>
              <a:cxn ang="0">
                <a:pos x="333" y="47"/>
              </a:cxn>
              <a:cxn ang="0">
                <a:pos x="293" y="29"/>
              </a:cxn>
              <a:cxn ang="0">
                <a:pos x="250" y="15"/>
              </a:cxn>
              <a:cxn ang="0">
                <a:pos x="206" y="7"/>
              </a:cxn>
              <a:cxn ang="0">
                <a:pos x="161" y="2"/>
              </a:cxn>
              <a:cxn ang="0">
                <a:pos x="138" y="0"/>
              </a:cxn>
            </a:cxnLst>
            <a:rect l="0" t="0" r="r" b="b"/>
            <a:pathLst>
              <a:path w="586" h="943">
                <a:moveTo>
                  <a:pt x="138" y="0"/>
                </a:moveTo>
                <a:lnTo>
                  <a:pt x="138" y="0"/>
                </a:lnTo>
                <a:lnTo>
                  <a:pt x="138" y="0"/>
                </a:lnTo>
                <a:lnTo>
                  <a:pt x="138" y="0"/>
                </a:lnTo>
                <a:lnTo>
                  <a:pt x="131" y="2"/>
                </a:lnTo>
                <a:lnTo>
                  <a:pt x="123" y="3"/>
                </a:lnTo>
                <a:lnTo>
                  <a:pt x="116" y="7"/>
                </a:lnTo>
                <a:lnTo>
                  <a:pt x="108" y="10"/>
                </a:lnTo>
                <a:lnTo>
                  <a:pt x="101" y="15"/>
                </a:lnTo>
                <a:lnTo>
                  <a:pt x="94" y="22"/>
                </a:lnTo>
                <a:lnTo>
                  <a:pt x="87" y="29"/>
                </a:lnTo>
                <a:lnTo>
                  <a:pt x="81" y="38"/>
                </a:lnTo>
                <a:lnTo>
                  <a:pt x="68" y="57"/>
                </a:lnTo>
                <a:lnTo>
                  <a:pt x="57" y="81"/>
                </a:lnTo>
                <a:lnTo>
                  <a:pt x="47" y="107"/>
                </a:lnTo>
                <a:lnTo>
                  <a:pt x="38" y="137"/>
                </a:lnTo>
                <a:lnTo>
                  <a:pt x="29" y="170"/>
                </a:lnTo>
                <a:lnTo>
                  <a:pt x="22" y="206"/>
                </a:lnTo>
                <a:lnTo>
                  <a:pt x="15" y="245"/>
                </a:lnTo>
                <a:lnTo>
                  <a:pt x="10" y="285"/>
                </a:lnTo>
                <a:lnTo>
                  <a:pt x="5" y="328"/>
                </a:lnTo>
                <a:lnTo>
                  <a:pt x="3" y="373"/>
                </a:lnTo>
                <a:lnTo>
                  <a:pt x="2" y="419"/>
                </a:lnTo>
                <a:lnTo>
                  <a:pt x="0" y="468"/>
                </a:lnTo>
                <a:lnTo>
                  <a:pt x="0" y="468"/>
                </a:lnTo>
                <a:lnTo>
                  <a:pt x="2" y="516"/>
                </a:lnTo>
                <a:lnTo>
                  <a:pt x="3" y="562"/>
                </a:lnTo>
                <a:lnTo>
                  <a:pt x="5" y="609"/>
                </a:lnTo>
                <a:lnTo>
                  <a:pt x="10" y="651"/>
                </a:lnTo>
                <a:lnTo>
                  <a:pt x="15" y="693"/>
                </a:lnTo>
                <a:lnTo>
                  <a:pt x="22" y="733"/>
                </a:lnTo>
                <a:lnTo>
                  <a:pt x="29" y="769"/>
                </a:lnTo>
                <a:lnTo>
                  <a:pt x="38" y="803"/>
                </a:lnTo>
                <a:lnTo>
                  <a:pt x="47" y="833"/>
                </a:lnTo>
                <a:lnTo>
                  <a:pt x="57" y="861"/>
                </a:lnTo>
                <a:lnTo>
                  <a:pt x="68" y="886"/>
                </a:lnTo>
                <a:lnTo>
                  <a:pt x="81" y="906"/>
                </a:lnTo>
                <a:lnTo>
                  <a:pt x="87" y="915"/>
                </a:lnTo>
                <a:lnTo>
                  <a:pt x="94" y="922"/>
                </a:lnTo>
                <a:lnTo>
                  <a:pt x="101" y="928"/>
                </a:lnTo>
                <a:lnTo>
                  <a:pt x="108" y="933"/>
                </a:lnTo>
                <a:lnTo>
                  <a:pt x="116" y="938"/>
                </a:lnTo>
                <a:lnTo>
                  <a:pt x="123" y="941"/>
                </a:lnTo>
                <a:lnTo>
                  <a:pt x="131" y="943"/>
                </a:lnTo>
                <a:lnTo>
                  <a:pt x="138" y="943"/>
                </a:lnTo>
                <a:lnTo>
                  <a:pt x="138" y="943"/>
                </a:lnTo>
                <a:lnTo>
                  <a:pt x="138" y="943"/>
                </a:lnTo>
                <a:lnTo>
                  <a:pt x="138" y="943"/>
                </a:lnTo>
                <a:lnTo>
                  <a:pt x="161" y="943"/>
                </a:lnTo>
                <a:lnTo>
                  <a:pt x="185" y="941"/>
                </a:lnTo>
                <a:lnTo>
                  <a:pt x="206" y="938"/>
                </a:lnTo>
                <a:lnTo>
                  <a:pt x="229" y="935"/>
                </a:lnTo>
                <a:lnTo>
                  <a:pt x="250" y="928"/>
                </a:lnTo>
                <a:lnTo>
                  <a:pt x="271" y="922"/>
                </a:lnTo>
                <a:lnTo>
                  <a:pt x="293" y="915"/>
                </a:lnTo>
                <a:lnTo>
                  <a:pt x="313" y="907"/>
                </a:lnTo>
                <a:lnTo>
                  <a:pt x="333" y="897"/>
                </a:lnTo>
                <a:lnTo>
                  <a:pt x="351" y="887"/>
                </a:lnTo>
                <a:lnTo>
                  <a:pt x="370" y="876"/>
                </a:lnTo>
                <a:lnTo>
                  <a:pt x="388" y="863"/>
                </a:lnTo>
                <a:lnTo>
                  <a:pt x="405" y="851"/>
                </a:lnTo>
                <a:lnTo>
                  <a:pt x="423" y="836"/>
                </a:lnTo>
                <a:lnTo>
                  <a:pt x="439" y="822"/>
                </a:lnTo>
                <a:lnTo>
                  <a:pt x="454" y="805"/>
                </a:lnTo>
                <a:lnTo>
                  <a:pt x="469" y="789"/>
                </a:lnTo>
                <a:lnTo>
                  <a:pt x="483" y="772"/>
                </a:lnTo>
                <a:lnTo>
                  <a:pt x="497" y="754"/>
                </a:lnTo>
                <a:lnTo>
                  <a:pt x="509" y="735"/>
                </a:lnTo>
                <a:lnTo>
                  <a:pt x="521" y="716"/>
                </a:lnTo>
                <a:lnTo>
                  <a:pt x="532" y="696"/>
                </a:lnTo>
                <a:lnTo>
                  <a:pt x="542" y="676"/>
                </a:lnTo>
                <a:lnTo>
                  <a:pt x="551" y="656"/>
                </a:lnTo>
                <a:lnTo>
                  <a:pt x="558" y="635"/>
                </a:lnTo>
                <a:lnTo>
                  <a:pt x="566" y="612"/>
                </a:lnTo>
                <a:lnTo>
                  <a:pt x="571" y="590"/>
                </a:lnTo>
                <a:lnTo>
                  <a:pt x="576" y="567"/>
                </a:lnTo>
                <a:lnTo>
                  <a:pt x="581" y="543"/>
                </a:lnTo>
                <a:lnTo>
                  <a:pt x="583" y="521"/>
                </a:lnTo>
                <a:lnTo>
                  <a:pt x="585" y="497"/>
                </a:lnTo>
                <a:lnTo>
                  <a:pt x="586" y="472"/>
                </a:lnTo>
                <a:lnTo>
                  <a:pt x="586" y="472"/>
                </a:lnTo>
                <a:lnTo>
                  <a:pt x="585" y="448"/>
                </a:lnTo>
                <a:lnTo>
                  <a:pt x="583" y="424"/>
                </a:lnTo>
                <a:lnTo>
                  <a:pt x="581" y="400"/>
                </a:lnTo>
                <a:lnTo>
                  <a:pt x="576" y="377"/>
                </a:lnTo>
                <a:lnTo>
                  <a:pt x="571" y="354"/>
                </a:lnTo>
                <a:lnTo>
                  <a:pt x="566" y="331"/>
                </a:lnTo>
                <a:lnTo>
                  <a:pt x="558" y="310"/>
                </a:lnTo>
                <a:lnTo>
                  <a:pt x="551" y="289"/>
                </a:lnTo>
                <a:lnTo>
                  <a:pt x="542" y="268"/>
                </a:lnTo>
                <a:lnTo>
                  <a:pt x="532" y="247"/>
                </a:lnTo>
                <a:lnTo>
                  <a:pt x="521" y="227"/>
                </a:lnTo>
                <a:lnTo>
                  <a:pt x="509" y="209"/>
                </a:lnTo>
                <a:lnTo>
                  <a:pt x="497" y="190"/>
                </a:lnTo>
                <a:lnTo>
                  <a:pt x="483" y="172"/>
                </a:lnTo>
                <a:lnTo>
                  <a:pt x="469" y="155"/>
                </a:lnTo>
                <a:lnTo>
                  <a:pt x="454" y="138"/>
                </a:lnTo>
                <a:lnTo>
                  <a:pt x="439" y="123"/>
                </a:lnTo>
                <a:lnTo>
                  <a:pt x="423" y="108"/>
                </a:lnTo>
                <a:lnTo>
                  <a:pt x="405" y="94"/>
                </a:lnTo>
                <a:lnTo>
                  <a:pt x="388" y="81"/>
                </a:lnTo>
                <a:lnTo>
                  <a:pt x="370" y="69"/>
                </a:lnTo>
                <a:lnTo>
                  <a:pt x="351" y="58"/>
                </a:lnTo>
                <a:lnTo>
                  <a:pt x="333" y="47"/>
                </a:lnTo>
                <a:lnTo>
                  <a:pt x="313" y="38"/>
                </a:lnTo>
                <a:lnTo>
                  <a:pt x="293" y="29"/>
                </a:lnTo>
                <a:lnTo>
                  <a:pt x="271" y="22"/>
                </a:lnTo>
                <a:lnTo>
                  <a:pt x="250" y="15"/>
                </a:lnTo>
                <a:lnTo>
                  <a:pt x="229" y="10"/>
                </a:lnTo>
                <a:lnTo>
                  <a:pt x="206" y="7"/>
                </a:lnTo>
                <a:lnTo>
                  <a:pt x="185" y="3"/>
                </a:lnTo>
                <a:lnTo>
                  <a:pt x="161" y="2"/>
                </a:lnTo>
                <a:lnTo>
                  <a:pt x="138" y="0"/>
                </a:lnTo>
                <a:lnTo>
                  <a:pt x="138" y="0"/>
                </a:lnTo>
                <a:close/>
              </a:path>
            </a:pathLst>
          </a:custGeom>
          <a:gradFill flip="none" rotWithShape="1">
            <a:gsLst>
              <a:gs pos="0">
                <a:srgbClr val="FFFFFF"/>
              </a:gs>
              <a:gs pos="57000">
                <a:schemeClr val="accent1">
                  <a:tint val="44500"/>
                  <a:satMod val="160000"/>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endParaRPr lang="en-US" sz="1400">
              <a:solidFill>
                <a:srgbClr val="FFFFFF"/>
              </a:solidFill>
            </a:endParaRPr>
          </a:p>
        </p:txBody>
      </p:sp>
      <p:sp>
        <p:nvSpPr>
          <p:cNvPr id="148" name="Oval 147"/>
          <p:cNvSpPr/>
          <p:nvPr/>
        </p:nvSpPr>
        <p:spPr>
          <a:xfrm>
            <a:off x="5383009" y="5175942"/>
            <a:ext cx="637444" cy="167583"/>
          </a:xfrm>
          <a:prstGeom prst="ellipse">
            <a:avLst/>
          </a:prstGeom>
          <a:solidFill>
            <a:srgbClr val="000000">
              <a:alpha val="20000"/>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FFFFFF"/>
              </a:solidFill>
            </a:endParaRPr>
          </a:p>
        </p:txBody>
      </p:sp>
      <p:sp>
        <p:nvSpPr>
          <p:cNvPr id="149" name="Freeform 5"/>
          <p:cNvSpPr>
            <a:spLocks/>
          </p:cNvSpPr>
          <p:nvPr/>
        </p:nvSpPr>
        <p:spPr bwMode="auto">
          <a:xfrm>
            <a:off x="5363088" y="4503198"/>
            <a:ext cx="693220" cy="694274"/>
          </a:xfrm>
          <a:custGeom>
            <a:avLst/>
            <a:gdLst/>
            <a:ahLst/>
            <a:cxnLst>
              <a:cxn ang="0">
                <a:pos x="4314" y="2327"/>
              </a:cxn>
              <a:cxn ang="0">
                <a:pos x="4277" y="2595"/>
              </a:cxn>
              <a:cxn ang="0">
                <a:pos x="4208" y="2854"/>
              </a:cxn>
              <a:cxn ang="0">
                <a:pos x="4107" y="3096"/>
              </a:cxn>
              <a:cxn ang="0">
                <a:pos x="3980" y="3324"/>
              </a:cxn>
              <a:cxn ang="0">
                <a:pos x="3827" y="3534"/>
              </a:cxn>
              <a:cxn ang="0">
                <a:pos x="3651" y="3724"/>
              </a:cxn>
              <a:cxn ang="0">
                <a:pos x="3453" y="3891"/>
              </a:cxn>
              <a:cxn ang="0">
                <a:pos x="3236" y="4034"/>
              </a:cxn>
              <a:cxn ang="0">
                <a:pos x="3002" y="4151"/>
              </a:cxn>
              <a:cxn ang="0">
                <a:pos x="2752" y="4239"/>
              </a:cxn>
              <a:cxn ang="0">
                <a:pos x="2490" y="4296"/>
              </a:cxn>
              <a:cxn ang="0">
                <a:pos x="2216" y="4320"/>
              </a:cxn>
              <a:cxn ang="0">
                <a:pos x="1994" y="4314"/>
              </a:cxn>
              <a:cxn ang="0">
                <a:pos x="1725" y="4277"/>
              </a:cxn>
              <a:cxn ang="0">
                <a:pos x="1468" y="4208"/>
              </a:cxn>
              <a:cxn ang="0">
                <a:pos x="1224" y="4107"/>
              </a:cxn>
              <a:cxn ang="0">
                <a:pos x="996" y="3980"/>
              </a:cxn>
              <a:cxn ang="0">
                <a:pos x="787" y="3827"/>
              </a:cxn>
              <a:cxn ang="0">
                <a:pos x="596" y="3651"/>
              </a:cxn>
              <a:cxn ang="0">
                <a:pos x="429" y="3453"/>
              </a:cxn>
              <a:cxn ang="0">
                <a:pos x="287" y="3236"/>
              </a:cxn>
              <a:cxn ang="0">
                <a:pos x="170" y="3002"/>
              </a:cxn>
              <a:cxn ang="0">
                <a:pos x="83" y="2752"/>
              </a:cxn>
              <a:cxn ang="0">
                <a:pos x="25" y="2490"/>
              </a:cxn>
              <a:cxn ang="0">
                <a:pos x="1" y="2216"/>
              </a:cxn>
              <a:cxn ang="0">
                <a:pos x="6" y="1994"/>
              </a:cxn>
              <a:cxn ang="0">
                <a:pos x="44" y="1725"/>
              </a:cxn>
              <a:cxn ang="0">
                <a:pos x="114" y="1468"/>
              </a:cxn>
              <a:cxn ang="0">
                <a:pos x="213" y="1224"/>
              </a:cxn>
              <a:cxn ang="0">
                <a:pos x="340" y="996"/>
              </a:cxn>
              <a:cxn ang="0">
                <a:pos x="494" y="786"/>
              </a:cxn>
              <a:cxn ang="0">
                <a:pos x="670" y="596"/>
              </a:cxn>
              <a:cxn ang="0">
                <a:pos x="868" y="429"/>
              </a:cxn>
              <a:cxn ang="0">
                <a:pos x="1086" y="287"/>
              </a:cxn>
              <a:cxn ang="0">
                <a:pos x="1320" y="170"/>
              </a:cxn>
              <a:cxn ang="0">
                <a:pos x="1570" y="81"/>
              </a:cxn>
              <a:cxn ang="0">
                <a:pos x="1832" y="25"/>
              </a:cxn>
              <a:cxn ang="0">
                <a:pos x="2105" y="1"/>
              </a:cxn>
              <a:cxn ang="0">
                <a:pos x="2327" y="6"/>
              </a:cxn>
              <a:cxn ang="0">
                <a:pos x="2596" y="44"/>
              </a:cxn>
              <a:cxn ang="0">
                <a:pos x="2854" y="114"/>
              </a:cxn>
              <a:cxn ang="0">
                <a:pos x="3096" y="213"/>
              </a:cxn>
              <a:cxn ang="0">
                <a:pos x="3324" y="340"/>
              </a:cxn>
              <a:cxn ang="0">
                <a:pos x="3534" y="493"/>
              </a:cxn>
              <a:cxn ang="0">
                <a:pos x="3724" y="670"/>
              </a:cxn>
              <a:cxn ang="0">
                <a:pos x="3891" y="868"/>
              </a:cxn>
              <a:cxn ang="0">
                <a:pos x="4034" y="1084"/>
              </a:cxn>
              <a:cxn ang="0">
                <a:pos x="4151" y="1320"/>
              </a:cxn>
              <a:cxn ang="0">
                <a:pos x="4239" y="1568"/>
              </a:cxn>
              <a:cxn ang="0">
                <a:pos x="4296" y="1832"/>
              </a:cxn>
              <a:cxn ang="0">
                <a:pos x="4320" y="2105"/>
              </a:cxn>
            </a:cxnLst>
            <a:rect l="0" t="0" r="r" b="b"/>
            <a:pathLst>
              <a:path w="4320" h="4320">
                <a:moveTo>
                  <a:pt x="4320" y="2160"/>
                </a:moveTo>
                <a:lnTo>
                  <a:pt x="4320" y="2160"/>
                </a:lnTo>
                <a:lnTo>
                  <a:pt x="4320" y="2216"/>
                </a:lnTo>
                <a:lnTo>
                  <a:pt x="4319" y="2271"/>
                </a:lnTo>
                <a:lnTo>
                  <a:pt x="4314" y="2327"/>
                </a:lnTo>
                <a:lnTo>
                  <a:pt x="4310" y="2380"/>
                </a:lnTo>
                <a:lnTo>
                  <a:pt x="4304" y="2435"/>
                </a:lnTo>
                <a:lnTo>
                  <a:pt x="4296" y="2490"/>
                </a:lnTo>
                <a:lnTo>
                  <a:pt x="4287" y="2543"/>
                </a:lnTo>
                <a:lnTo>
                  <a:pt x="4277" y="2595"/>
                </a:lnTo>
                <a:lnTo>
                  <a:pt x="4265" y="2648"/>
                </a:lnTo>
                <a:lnTo>
                  <a:pt x="4252" y="2700"/>
                </a:lnTo>
                <a:lnTo>
                  <a:pt x="4239" y="2752"/>
                </a:lnTo>
                <a:lnTo>
                  <a:pt x="4224" y="2802"/>
                </a:lnTo>
                <a:lnTo>
                  <a:pt x="4208" y="2854"/>
                </a:lnTo>
                <a:lnTo>
                  <a:pt x="4190" y="2903"/>
                </a:lnTo>
                <a:lnTo>
                  <a:pt x="4171" y="2953"/>
                </a:lnTo>
                <a:lnTo>
                  <a:pt x="4151" y="3002"/>
                </a:lnTo>
                <a:lnTo>
                  <a:pt x="4129" y="3049"/>
                </a:lnTo>
                <a:lnTo>
                  <a:pt x="4107" y="3096"/>
                </a:lnTo>
                <a:lnTo>
                  <a:pt x="4085" y="3144"/>
                </a:lnTo>
                <a:lnTo>
                  <a:pt x="4060" y="3190"/>
                </a:lnTo>
                <a:lnTo>
                  <a:pt x="4034" y="3236"/>
                </a:lnTo>
                <a:lnTo>
                  <a:pt x="4008" y="3280"/>
                </a:lnTo>
                <a:lnTo>
                  <a:pt x="3980" y="3324"/>
                </a:lnTo>
                <a:lnTo>
                  <a:pt x="3952" y="3369"/>
                </a:lnTo>
                <a:lnTo>
                  <a:pt x="3922" y="3410"/>
                </a:lnTo>
                <a:lnTo>
                  <a:pt x="3891" y="3453"/>
                </a:lnTo>
                <a:lnTo>
                  <a:pt x="3860" y="3494"/>
                </a:lnTo>
                <a:lnTo>
                  <a:pt x="3827" y="3534"/>
                </a:lnTo>
                <a:lnTo>
                  <a:pt x="3793" y="3574"/>
                </a:lnTo>
                <a:lnTo>
                  <a:pt x="3759" y="3613"/>
                </a:lnTo>
                <a:lnTo>
                  <a:pt x="3724" y="3651"/>
                </a:lnTo>
                <a:lnTo>
                  <a:pt x="3688" y="3688"/>
                </a:lnTo>
                <a:lnTo>
                  <a:pt x="3651" y="3724"/>
                </a:lnTo>
                <a:lnTo>
                  <a:pt x="3613" y="3759"/>
                </a:lnTo>
                <a:lnTo>
                  <a:pt x="3574" y="3793"/>
                </a:lnTo>
                <a:lnTo>
                  <a:pt x="3534" y="3827"/>
                </a:lnTo>
                <a:lnTo>
                  <a:pt x="3494" y="3860"/>
                </a:lnTo>
                <a:lnTo>
                  <a:pt x="3453" y="3891"/>
                </a:lnTo>
                <a:lnTo>
                  <a:pt x="3412" y="3922"/>
                </a:lnTo>
                <a:lnTo>
                  <a:pt x="3369" y="3952"/>
                </a:lnTo>
                <a:lnTo>
                  <a:pt x="3324" y="3980"/>
                </a:lnTo>
                <a:lnTo>
                  <a:pt x="3280" y="4008"/>
                </a:lnTo>
                <a:lnTo>
                  <a:pt x="3236" y="4034"/>
                </a:lnTo>
                <a:lnTo>
                  <a:pt x="3190" y="4060"/>
                </a:lnTo>
                <a:lnTo>
                  <a:pt x="3144" y="4085"/>
                </a:lnTo>
                <a:lnTo>
                  <a:pt x="3096" y="4107"/>
                </a:lnTo>
                <a:lnTo>
                  <a:pt x="3049" y="4129"/>
                </a:lnTo>
                <a:lnTo>
                  <a:pt x="3002" y="4151"/>
                </a:lnTo>
                <a:lnTo>
                  <a:pt x="2953" y="4171"/>
                </a:lnTo>
                <a:lnTo>
                  <a:pt x="2903" y="4190"/>
                </a:lnTo>
                <a:lnTo>
                  <a:pt x="2854" y="4208"/>
                </a:lnTo>
                <a:lnTo>
                  <a:pt x="2804" y="4224"/>
                </a:lnTo>
                <a:lnTo>
                  <a:pt x="2752" y="4239"/>
                </a:lnTo>
                <a:lnTo>
                  <a:pt x="2700" y="4252"/>
                </a:lnTo>
                <a:lnTo>
                  <a:pt x="2648" y="4265"/>
                </a:lnTo>
                <a:lnTo>
                  <a:pt x="2596" y="4277"/>
                </a:lnTo>
                <a:lnTo>
                  <a:pt x="2543" y="4287"/>
                </a:lnTo>
                <a:lnTo>
                  <a:pt x="2490" y="4296"/>
                </a:lnTo>
                <a:lnTo>
                  <a:pt x="2435" y="4304"/>
                </a:lnTo>
                <a:lnTo>
                  <a:pt x="2382" y="4310"/>
                </a:lnTo>
                <a:lnTo>
                  <a:pt x="2327" y="4314"/>
                </a:lnTo>
                <a:lnTo>
                  <a:pt x="2271" y="4317"/>
                </a:lnTo>
                <a:lnTo>
                  <a:pt x="2216" y="4320"/>
                </a:lnTo>
                <a:lnTo>
                  <a:pt x="2160" y="4320"/>
                </a:lnTo>
                <a:lnTo>
                  <a:pt x="2160" y="4320"/>
                </a:lnTo>
                <a:lnTo>
                  <a:pt x="2105" y="4320"/>
                </a:lnTo>
                <a:lnTo>
                  <a:pt x="2049" y="4317"/>
                </a:lnTo>
                <a:lnTo>
                  <a:pt x="1994" y="4314"/>
                </a:lnTo>
                <a:lnTo>
                  <a:pt x="1940" y="4310"/>
                </a:lnTo>
                <a:lnTo>
                  <a:pt x="1885" y="4304"/>
                </a:lnTo>
                <a:lnTo>
                  <a:pt x="1832" y="4296"/>
                </a:lnTo>
                <a:lnTo>
                  <a:pt x="1778" y="4287"/>
                </a:lnTo>
                <a:lnTo>
                  <a:pt x="1725" y="4277"/>
                </a:lnTo>
                <a:lnTo>
                  <a:pt x="1673" y="4265"/>
                </a:lnTo>
                <a:lnTo>
                  <a:pt x="1620" y="4252"/>
                </a:lnTo>
                <a:lnTo>
                  <a:pt x="1570" y="4239"/>
                </a:lnTo>
                <a:lnTo>
                  <a:pt x="1518" y="4224"/>
                </a:lnTo>
                <a:lnTo>
                  <a:pt x="1468" y="4208"/>
                </a:lnTo>
                <a:lnTo>
                  <a:pt x="1417" y="4190"/>
                </a:lnTo>
                <a:lnTo>
                  <a:pt x="1368" y="4171"/>
                </a:lnTo>
                <a:lnTo>
                  <a:pt x="1320" y="4151"/>
                </a:lnTo>
                <a:lnTo>
                  <a:pt x="1271" y="4129"/>
                </a:lnTo>
                <a:lnTo>
                  <a:pt x="1224" y="4107"/>
                </a:lnTo>
                <a:lnTo>
                  <a:pt x="1178" y="4085"/>
                </a:lnTo>
                <a:lnTo>
                  <a:pt x="1130" y="4060"/>
                </a:lnTo>
                <a:lnTo>
                  <a:pt x="1086" y="4034"/>
                </a:lnTo>
                <a:lnTo>
                  <a:pt x="1040" y="4008"/>
                </a:lnTo>
                <a:lnTo>
                  <a:pt x="996" y="3980"/>
                </a:lnTo>
                <a:lnTo>
                  <a:pt x="953" y="3952"/>
                </a:lnTo>
                <a:lnTo>
                  <a:pt x="910" y="3922"/>
                </a:lnTo>
                <a:lnTo>
                  <a:pt x="868" y="3891"/>
                </a:lnTo>
                <a:lnTo>
                  <a:pt x="827" y="3860"/>
                </a:lnTo>
                <a:lnTo>
                  <a:pt x="787" y="3827"/>
                </a:lnTo>
                <a:lnTo>
                  <a:pt x="747" y="3793"/>
                </a:lnTo>
                <a:lnTo>
                  <a:pt x="709" y="3759"/>
                </a:lnTo>
                <a:lnTo>
                  <a:pt x="670" y="3724"/>
                </a:lnTo>
                <a:lnTo>
                  <a:pt x="633" y="3688"/>
                </a:lnTo>
                <a:lnTo>
                  <a:pt x="596" y="3651"/>
                </a:lnTo>
                <a:lnTo>
                  <a:pt x="561" y="3613"/>
                </a:lnTo>
                <a:lnTo>
                  <a:pt x="527" y="3574"/>
                </a:lnTo>
                <a:lnTo>
                  <a:pt x="494" y="3534"/>
                </a:lnTo>
                <a:lnTo>
                  <a:pt x="462" y="3494"/>
                </a:lnTo>
                <a:lnTo>
                  <a:pt x="429" y="3453"/>
                </a:lnTo>
                <a:lnTo>
                  <a:pt x="399" y="3410"/>
                </a:lnTo>
                <a:lnTo>
                  <a:pt x="370" y="3369"/>
                </a:lnTo>
                <a:lnTo>
                  <a:pt x="340" y="3324"/>
                </a:lnTo>
                <a:lnTo>
                  <a:pt x="314" y="3280"/>
                </a:lnTo>
                <a:lnTo>
                  <a:pt x="287" y="3236"/>
                </a:lnTo>
                <a:lnTo>
                  <a:pt x="260" y="3190"/>
                </a:lnTo>
                <a:lnTo>
                  <a:pt x="237" y="3144"/>
                </a:lnTo>
                <a:lnTo>
                  <a:pt x="213" y="3096"/>
                </a:lnTo>
                <a:lnTo>
                  <a:pt x="191" y="3049"/>
                </a:lnTo>
                <a:lnTo>
                  <a:pt x="170" y="3002"/>
                </a:lnTo>
                <a:lnTo>
                  <a:pt x="149" y="2953"/>
                </a:lnTo>
                <a:lnTo>
                  <a:pt x="132" y="2903"/>
                </a:lnTo>
                <a:lnTo>
                  <a:pt x="114" y="2854"/>
                </a:lnTo>
                <a:lnTo>
                  <a:pt x="98" y="2802"/>
                </a:lnTo>
                <a:lnTo>
                  <a:pt x="83" y="2752"/>
                </a:lnTo>
                <a:lnTo>
                  <a:pt x="68" y="2700"/>
                </a:lnTo>
                <a:lnTo>
                  <a:pt x="56" y="2648"/>
                </a:lnTo>
                <a:lnTo>
                  <a:pt x="44" y="2595"/>
                </a:lnTo>
                <a:lnTo>
                  <a:pt x="34" y="2543"/>
                </a:lnTo>
                <a:lnTo>
                  <a:pt x="25" y="2490"/>
                </a:lnTo>
                <a:lnTo>
                  <a:pt x="18" y="2435"/>
                </a:lnTo>
                <a:lnTo>
                  <a:pt x="12" y="2380"/>
                </a:lnTo>
                <a:lnTo>
                  <a:pt x="6" y="2327"/>
                </a:lnTo>
                <a:lnTo>
                  <a:pt x="3" y="2271"/>
                </a:lnTo>
                <a:lnTo>
                  <a:pt x="1" y="2216"/>
                </a:lnTo>
                <a:lnTo>
                  <a:pt x="0" y="2160"/>
                </a:lnTo>
                <a:lnTo>
                  <a:pt x="0" y="2160"/>
                </a:lnTo>
                <a:lnTo>
                  <a:pt x="1" y="2105"/>
                </a:lnTo>
                <a:lnTo>
                  <a:pt x="3" y="2049"/>
                </a:lnTo>
                <a:lnTo>
                  <a:pt x="6" y="1994"/>
                </a:lnTo>
                <a:lnTo>
                  <a:pt x="12" y="1940"/>
                </a:lnTo>
                <a:lnTo>
                  <a:pt x="18" y="1885"/>
                </a:lnTo>
                <a:lnTo>
                  <a:pt x="25" y="1832"/>
                </a:lnTo>
                <a:lnTo>
                  <a:pt x="34" y="1778"/>
                </a:lnTo>
                <a:lnTo>
                  <a:pt x="44" y="1725"/>
                </a:lnTo>
                <a:lnTo>
                  <a:pt x="56" y="1672"/>
                </a:lnTo>
                <a:lnTo>
                  <a:pt x="68" y="1620"/>
                </a:lnTo>
                <a:lnTo>
                  <a:pt x="83" y="1568"/>
                </a:lnTo>
                <a:lnTo>
                  <a:pt x="98" y="1518"/>
                </a:lnTo>
                <a:lnTo>
                  <a:pt x="114" y="1468"/>
                </a:lnTo>
                <a:lnTo>
                  <a:pt x="132" y="1417"/>
                </a:lnTo>
                <a:lnTo>
                  <a:pt x="149" y="1368"/>
                </a:lnTo>
                <a:lnTo>
                  <a:pt x="170" y="1320"/>
                </a:lnTo>
                <a:lnTo>
                  <a:pt x="191" y="1271"/>
                </a:lnTo>
                <a:lnTo>
                  <a:pt x="213" y="1224"/>
                </a:lnTo>
                <a:lnTo>
                  <a:pt x="237" y="1176"/>
                </a:lnTo>
                <a:lnTo>
                  <a:pt x="260" y="1130"/>
                </a:lnTo>
                <a:lnTo>
                  <a:pt x="287" y="1084"/>
                </a:lnTo>
                <a:lnTo>
                  <a:pt x="314" y="1040"/>
                </a:lnTo>
                <a:lnTo>
                  <a:pt x="340" y="996"/>
                </a:lnTo>
                <a:lnTo>
                  <a:pt x="370" y="953"/>
                </a:lnTo>
                <a:lnTo>
                  <a:pt x="399" y="910"/>
                </a:lnTo>
                <a:lnTo>
                  <a:pt x="429" y="868"/>
                </a:lnTo>
                <a:lnTo>
                  <a:pt x="462" y="827"/>
                </a:lnTo>
                <a:lnTo>
                  <a:pt x="494" y="786"/>
                </a:lnTo>
                <a:lnTo>
                  <a:pt x="527" y="747"/>
                </a:lnTo>
                <a:lnTo>
                  <a:pt x="561" y="707"/>
                </a:lnTo>
                <a:lnTo>
                  <a:pt x="596" y="670"/>
                </a:lnTo>
                <a:lnTo>
                  <a:pt x="633" y="633"/>
                </a:lnTo>
                <a:lnTo>
                  <a:pt x="670" y="596"/>
                </a:lnTo>
                <a:lnTo>
                  <a:pt x="709" y="561"/>
                </a:lnTo>
                <a:lnTo>
                  <a:pt x="747" y="527"/>
                </a:lnTo>
                <a:lnTo>
                  <a:pt x="787" y="493"/>
                </a:lnTo>
                <a:lnTo>
                  <a:pt x="827" y="460"/>
                </a:lnTo>
                <a:lnTo>
                  <a:pt x="868" y="429"/>
                </a:lnTo>
                <a:lnTo>
                  <a:pt x="910" y="398"/>
                </a:lnTo>
                <a:lnTo>
                  <a:pt x="953" y="368"/>
                </a:lnTo>
                <a:lnTo>
                  <a:pt x="996" y="340"/>
                </a:lnTo>
                <a:lnTo>
                  <a:pt x="1040" y="312"/>
                </a:lnTo>
                <a:lnTo>
                  <a:pt x="1086" y="287"/>
                </a:lnTo>
                <a:lnTo>
                  <a:pt x="1130" y="260"/>
                </a:lnTo>
                <a:lnTo>
                  <a:pt x="1178" y="237"/>
                </a:lnTo>
                <a:lnTo>
                  <a:pt x="1224" y="213"/>
                </a:lnTo>
                <a:lnTo>
                  <a:pt x="1271" y="191"/>
                </a:lnTo>
                <a:lnTo>
                  <a:pt x="1320" y="170"/>
                </a:lnTo>
                <a:lnTo>
                  <a:pt x="1368" y="149"/>
                </a:lnTo>
                <a:lnTo>
                  <a:pt x="1417" y="132"/>
                </a:lnTo>
                <a:lnTo>
                  <a:pt x="1468" y="114"/>
                </a:lnTo>
                <a:lnTo>
                  <a:pt x="1518" y="98"/>
                </a:lnTo>
                <a:lnTo>
                  <a:pt x="1570" y="81"/>
                </a:lnTo>
                <a:lnTo>
                  <a:pt x="1620" y="68"/>
                </a:lnTo>
                <a:lnTo>
                  <a:pt x="1673" y="55"/>
                </a:lnTo>
                <a:lnTo>
                  <a:pt x="1725" y="44"/>
                </a:lnTo>
                <a:lnTo>
                  <a:pt x="1778" y="34"/>
                </a:lnTo>
                <a:lnTo>
                  <a:pt x="1832" y="25"/>
                </a:lnTo>
                <a:lnTo>
                  <a:pt x="1885" y="18"/>
                </a:lnTo>
                <a:lnTo>
                  <a:pt x="1940" y="12"/>
                </a:lnTo>
                <a:lnTo>
                  <a:pt x="1994" y="6"/>
                </a:lnTo>
                <a:lnTo>
                  <a:pt x="2049" y="3"/>
                </a:lnTo>
                <a:lnTo>
                  <a:pt x="2105" y="1"/>
                </a:lnTo>
                <a:lnTo>
                  <a:pt x="2160" y="0"/>
                </a:lnTo>
                <a:lnTo>
                  <a:pt x="2160" y="0"/>
                </a:lnTo>
                <a:lnTo>
                  <a:pt x="2216" y="1"/>
                </a:lnTo>
                <a:lnTo>
                  <a:pt x="2271" y="3"/>
                </a:lnTo>
                <a:lnTo>
                  <a:pt x="2327" y="6"/>
                </a:lnTo>
                <a:lnTo>
                  <a:pt x="2382" y="12"/>
                </a:lnTo>
                <a:lnTo>
                  <a:pt x="2435" y="18"/>
                </a:lnTo>
                <a:lnTo>
                  <a:pt x="2490" y="25"/>
                </a:lnTo>
                <a:lnTo>
                  <a:pt x="2543" y="34"/>
                </a:lnTo>
                <a:lnTo>
                  <a:pt x="2596" y="44"/>
                </a:lnTo>
                <a:lnTo>
                  <a:pt x="2648" y="55"/>
                </a:lnTo>
                <a:lnTo>
                  <a:pt x="2700" y="68"/>
                </a:lnTo>
                <a:lnTo>
                  <a:pt x="2752" y="81"/>
                </a:lnTo>
                <a:lnTo>
                  <a:pt x="2804" y="98"/>
                </a:lnTo>
                <a:lnTo>
                  <a:pt x="2854" y="114"/>
                </a:lnTo>
                <a:lnTo>
                  <a:pt x="2903" y="132"/>
                </a:lnTo>
                <a:lnTo>
                  <a:pt x="2953" y="149"/>
                </a:lnTo>
                <a:lnTo>
                  <a:pt x="3002" y="170"/>
                </a:lnTo>
                <a:lnTo>
                  <a:pt x="3049" y="191"/>
                </a:lnTo>
                <a:lnTo>
                  <a:pt x="3096" y="213"/>
                </a:lnTo>
                <a:lnTo>
                  <a:pt x="3144" y="237"/>
                </a:lnTo>
                <a:lnTo>
                  <a:pt x="3190" y="260"/>
                </a:lnTo>
                <a:lnTo>
                  <a:pt x="3236" y="287"/>
                </a:lnTo>
                <a:lnTo>
                  <a:pt x="3280" y="312"/>
                </a:lnTo>
                <a:lnTo>
                  <a:pt x="3324" y="340"/>
                </a:lnTo>
                <a:lnTo>
                  <a:pt x="3369" y="368"/>
                </a:lnTo>
                <a:lnTo>
                  <a:pt x="3412" y="398"/>
                </a:lnTo>
                <a:lnTo>
                  <a:pt x="3453" y="429"/>
                </a:lnTo>
                <a:lnTo>
                  <a:pt x="3494" y="460"/>
                </a:lnTo>
                <a:lnTo>
                  <a:pt x="3534" y="493"/>
                </a:lnTo>
                <a:lnTo>
                  <a:pt x="3574" y="527"/>
                </a:lnTo>
                <a:lnTo>
                  <a:pt x="3613" y="561"/>
                </a:lnTo>
                <a:lnTo>
                  <a:pt x="3651" y="596"/>
                </a:lnTo>
                <a:lnTo>
                  <a:pt x="3688" y="633"/>
                </a:lnTo>
                <a:lnTo>
                  <a:pt x="3724" y="670"/>
                </a:lnTo>
                <a:lnTo>
                  <a:pt x="3759" y="707"/>
                </a:lnTo>
                <a:lnTo>
                  <a:pt x="3793" y="747"/>
                </a:lnTo>
                <a:lnTo>
                  <a:pt x="3827" y="786"/>
                </a:lnTo>
                <a:lnTo>
                  <a:pt x="3860" y="827"/>
                </a:lnTo>
                <a:lnTo>
                  <a:pt x="3891" y="868"/>
                </a:lnTo>
                <a:lnTo>
                  <a:pt x="3922" y="910"/>
                </a:lnTo>
                <a:lnTo>
                  <a:pt x="3952" y="953"/>
                </a:lnTo>
                <a:lnTo>
                  <a:pt x="3980" y="996"/>
                </a:lnTo>
                <a:lnTo>
                  <a:pt x="4008" y="1040"/>
                </a:lnTo>
                <a:lnTo>
                  <a:pt x="4034" y="1084"/>
                </a:lnTo>
                <a:lnTo>
                  <a:pt x="4060" y="1130"/>
                </a:lnTo>
                <a:lnTo>
                  <a:pt x="4085" y="1176"/>
                </a:lnTo>
                <a:lnTo>
                  <a:pt x="4107" y="1224"/>
                </a:lnTo>
                <a:lnTo>
                  <a:pt x="4129" y="1271"/>
                </a:lnTo>
                <a:lnTo>
                  <a:pt x="4151" y="1320"/>
                </a:lnTo>
                <a:lnTo>
                  <a:pt x="4171" y="1368"/>
                </a:lnTo>
                <a:lnTo>
                  <a:pt x="4190" y="1417"/>
                </a:lnTo>
                <a:lnTo>
                  <a:pt x="4208" y="1468"/>
                </a:lnTo>
                <a:lnTo>
                  <a:pt x="4224" y="1518"/>
                </a:lnTo>
                <a:lnTo>
                  <a:pt x="4239" y="1568"/>
                </a:lnTo>
                <a:lnTo>
                  <a:pt x="4252" y="1620"/>
                </a:lnTo>
                <a:lnTo>
                  <a:pt x="4265" y="1672"/>
                </a:lnTo>
                <a:lnTo>
                  <a:pt x="4277" y="1725"/>
                </a:lnTo>
                <a:lnTo>
                  <a:pt x="4287" y="1778"/>
                </a:lnTo>
                <a:lnTo>
                  <a:pt x="4296" y="1832"/>
                </a:lnTo>
                <a:lnTo>
                  <a:pt x="4304" y="1885"/>
                </a:lnTo>
                <a:lnTo>
                  <a:pt x="4310" y="1940"/>
                </a:lnTo>
                <a:lnTo>
                  <a:pt x="4314" y="1994"/>
                </a:lnTo>
                <a:lnTo>
                  <a:pt x="4319" y="2049"/>
                </a:lnTo>
                <a:lnTo>
                  <a:pt x="4320" y="2105"/>
                </a:lnTo>
                <a:lnTo>
                  <a:pt x="4320" y="2160"/>
                </a:lnTo>
                <a:lnTo>
                  <a:pt x="4320" y="2160"/>
                </a:lnTo>
                <a:close/>
              </a:path>
            </a:pathLst>
          </a:custGeom>
          <a:gradFill flip="none" rotWithShape="1">
            <a:gsLst>
              <a:gs pos="85000">
                <a:srgbClr val="1F497D"/>
              </a:gs>
              <a:gs pos="47000">
                <a:srgbClr val="FFFFFF"/>
              </a:gs>
            </a:gsLst>
            <a:path path="circle">
              <a:fillToRect l="50000" t="50000" r="50000" b="50000"/>
            </a:path>
            <a:tileRect/>
          </a:gradFill>
          <a:ln w="9525">
            <a:noFill/>
            <a:miter lim="800000"/>
            <a:headEnd/>
            <a:tailEnd/>
          </a:ln>
        </p:spPr>
        <p:txBody>
          <a:bodyPr lIns="18288" tIns="18288" rIns="18288" bIns="18288" anchor="ctr" anchorCtr="1"/>
          <a:lstStyle/>
          <a:p>
            <a:pPr algn="ctr">
              <a:lnSpc>
                <a:spcPct val="85000"/>
              </a:lnSpc>
              <a:spcBef>
                <a:spcPct val="20000"/>
              </a:spcBef>
            </a:pPr>
            <a:endParaRPr lang="en-US" sz="1400" b="1">
              <a:solidFill>
                <a:srgbClr val="FFFFFF"/>
              </a:solidFill>
              <a:latin typeface="Arial Narrow" pitchFamily="112" charset="0"/>
            </a:endParaRPr>
          </a:p>
        </p:txBody>
      </p:sp>
      <p:grpSp>
        <p:nvGrpSpPr>
          <p:cNvPr id="150" name="Group 33"/>
          <p:cNvGrpSpPr/>
          <p:nvPr/>
        </p:nvGrpSpPr>
        <p:grpSpPr>
          <a:xfrm>
            <a:off x="5493870" y="4503198"/>
            <a:ext cx="562439" cy="694274"/>
            <a:chOff x="3195991" y="1051454"/>
            <a:chExt cx="3585809" cy="4419600"/>
          </a:xfrm>
        </p:grpSpPr>
        <p:sp>
          <p:nvSpPr>
            <p:cNvPr id="151" name="Freeform 6"/>
            <p:cNvSpPr>
              <a:spLocks/>
            </p:cNvSpPr>
            <p:nvPr/>
          </p:nvSpPr>
          <p:spPr bwMode="auto">
            <a:xfrm>
              <a:off x="3195991" y="1051454"/>
              <a:ext cx="1376010" cy="4419600"/>
            </a:xfrm>
            <a:custGeom>
              <a:avLst/>
              <a:gdLst/>
              <a:ahLst/>
              <a:cxnLst>
                <a:cxn ang="0">
                  <a:pos x="1345" y="0"/>
                </a:cxn>
                <a:cxn ang="0">
                  <a:pos x="1275" y="3"/>
                </a:cxn>
                <a:cxn ang="0">
                  <a:pos x="1207" y="12"/>
                </a:cxn>
                <a:cxn ang="0">
                  <a:pos x="1141" y="25"/>
                </a:cxn>
                <a:cxn ang="0">
                  <a:pos x="1074" y="44"/>
                </a:cxn>
                <a:cxn ang="0">
                  <a:pos x="1009" y="68"/>
                </a:cxn>
                <a:cxn ang="0">
                  <a:pos x="946" y="98"/>
                </a:cxn>
                <a:cxn ang="0">
                  <a:pos x="882" y="132"/>
                </a:cxn>
                <a:cxn ang="0">
                  <a:pos x="821" y="170"/>
                </a:cxn>
                <a:cxn ang="0">
                  <a:pos x="762" y="213"/>
                </a:cxn>
                <a:cxn ang="0">
                  <a:pos x="704" y="260"/>
                </a:cxn>
                <a:cxn ang="0">
                  <a:pos x="648" y="312"/>
                </a:cxn>
                <a:cxn ang="0">
                  <a:pos x="593" y="368"/>
                </a:cxn>
                <a:cxn ang="0">
                  <a:pos x="540" y="429"/>
                </a:cxn>
                <a:cxn ang="0">
                  <a:pos x="490" y="494"/>
                </a:cxn>
                <a:cxn ang="0">
                  <a:pos x="441" y="561"/>
                </a:cxn>
                <a:cxn ang="0">
                  <a:pos x="394" y="633"/>
                </a:cxn>
                <a:cxn ang="0">
                  <a:pos x="349" y="707"/>
                </a:cxn>
                <a:cxn ang="0">
                  <a:pos x="306" y="786"/>
                </a:cxn>
                <a:cxn ang="0">
                  <a:pos x="229" y="953"/>
                </a:cxn>
                <a:cxn ang="0">
                  <a:pos x="161" y="1130"/>
                </a:cxn>
                <a:cxn ang="0">
                  <a:pos x="105" y="1320"/>
                </a:cxn>
                <a:cxn ang="0">
                  <a:pos x="59" y="1518"/>
                </a:cxn>
                <a:cxn ang="0">
                  <a:pos x="27" y="1725"/>
                </a:cxn>
                <a:cxn ang="0">
                  <a:pos x="6" y="1940"/>
                </a:cxn>
                <a:cxn ang="0">
                  <a:pos x="0" y="2160"/>
                </a:cxn>
                <a:cxn ang="0">
                  <a:pos x="2" y="2271"/>
                </a:cxn>
                <a:cxn ang="0">
                  <a:pos x="15" y="2490"/>
                </a:cxn>
                <a:cxn ang="0">
                  <a:pos x="42" y="2700"/>
                </a:cxn>
                <a:cxn ang="0">
                  <a:pos x="82" y="2903"/>
                </a:cxn>
                <a:cxn ang="0">
                  <a:pos x="132" y="3096"/>
                </a:cxn>
                <a:cxn ang="0">
                  <a:pos x="194" y="3280"/>
                </a:cxn>
                <a:cxn ang="0">
                  <a:pos x="266" y="3453"/>
                </a:cxn>
                <a:cxn ang="0">
                  <a:pos x="327" y="3574"/>
                </a:cxn>
                <a:cxn ang="0">
                  <a:pos x="372" y="3651"/>
                </a:cxn>
                <a:cxn ang="0">
                  <a:pos x="417" y="3724"/>
                </a:cxn>
                <a:cxn ang="0">
                  <a:pos x="465" y="3793"/>
                </a:cxn>
                <a:cxn ang="0">
                  <a:pos x="515" y="3860"/>
                </a:cxn>
                <a:cxn ang="0">
                  <a:pos x="567" y="3922"/>
                </a:cxn>
                <a:cxn ang="0">
                  <a:pos x="620" y="3980"/>
                </a:cxn>
                <a:cxn ang="0">
                  <a:pos x="675" y="4034"/>
                </a:cxn>
                <a:cxn ang="0">
                  <a:pos x="733" y="4085"/>
                </a:cxn>
                <a:cxn ang="0">
                  <a:pos x="792" y="4129"/>
                </a:cxn>
                <a:cxn ang="0">
                  <a:pos x="852" y="4171"/>
                </a:cxn>
                <a:cxn ang="0">
                  <a:pos x="913" y="4208"/>
                </a:cxn>
                <a:cxn ang="0">
                  <a:pos x="977" y="4239"/>
                </a:cxn>
                <a:cxn ang="0">
                  <a:pos x="1042" y="4265"/>
                </a:cxn>
                <a:cxn ang="0">
                  <a:pos x="1107" y="4287"/>
                </a:cxn>
                <a:cxn ang="0">
                  <a:pos x="1173" y="4304"/>
                </a:cxn>
                <a:cxn ang="0">
                  <a:pos x="1241" y="4314"/>
                </a:cxn>
                <a:cxn ang="0">
                  <a:pos x="1311" y="4320"/>
                </a:cxn>
                <a:cxn ang="0">
                  <a:pos x="1345" y="0"/>
                </a:cxn>
              </a:cxnLst>
              <a:rect l="0" t="0" r="r" b="b"/>
              <a:pathLst>
                <a:path w="1345" h="4320">
                  <a:moveTo>
                    <a:pt x="1345" y="0"/>
                  </a:moveTo>
                  <a:lnTo>
                    <a:pt x="1345" y="0"/>
                  </a:lnTo>
                  <a:lnTo>
                    <a:pt x="1311" y="1"/>
                  </a:lnTo>
                  <a:lnTo>
                    <a:pt x="1275" y="3"/>
                  </a:lnTo>
                  <a:lnTo>
                    <a:pt x="1241" y="6"/>
                  </a:lnTo>
                  <a:lnTo>
                    <a:pt x="1207" y="12"/>
                  </a:lnTo>
                  <a:lnTo>
                    <a:pt x="1173" y="18"/>
                  </a:lnTo>
                  <a:lnTo>
                    <a:pt x="1141" y="25"/>
                  </a:lnTo>
                  <a:lnTo>
                    <a:pt x="1107" y="34"/>
                  </a:lnTo>
                  <a:lnTo>
                    <a:pt x="1074" y="44"/>
                  </a:lnTo>
                  <a:lnTo>
                    <a:pt x="1042" y="55"/>
                  </a:lnTo>
                  <a:lnTo>
                    <a:pt x="1009" y="68"/>
                  </a:lnTo>
                  <a:lnTo>
                    <a:pt x="977" y="81"/>
                  </a:lnTo>
                  <a:lnTo>
                    <a:pt x="946" y="98"/>
                  </a:lnTo>
                  <a:lnTo>
                    <a:pt x="913" y="114"/>
                  </a:lnTo>
                  <a:lnTo>
                    <a:pt x="882" y="132"/>
                  </a:lnTo>
                  <a:lnTo>
                    <a:pt x="852" y="149"/>
                  </a:lnTo>
                  <a:lnTo>
                    <a:pt x="821" y="170"/>
                  </a:lnTo>
                  <a:lnTo>
                    <a:pt x="792" y="191"/>
                  </a:lnTo>
                  <a:lnTo>
                    <a:pt x="762" y="213"/>
                  </a:lnTo>
                  <a:lnTo>
                    <a:pt x="733" y="237"/>
                  </a:lnTo>
                  <a:lnTo>
                    <a:pt x="704" y="260"/>
                  </a:lnTo>
                  <a:lnTo>
                    <a:pt x="675" y="287"/>
                  </a:lnTo>
                  <a:lnTo>
                    <a:pt x="648" y="312"/>
                  </a:lnTo>
                  <a:lnTo>
                    <a:pt x="620" y="340"/>
                  </a:lnTo>
                  <a:lnTo>
                    <a:pt x="593" y="368"/>
                  </a:lnTo>
                  <a:lnTo>
                    <a:pt x="567" y="398"/>
                  </a:lnTo>
                  <a:lnTo>
                    <a:pt x="540" y="429"/>
                  </a:lnTo>
                  <a:lnTo>
                    <a:pt x="515" y="462"/>
                  </a:lnTo>
                  <a:lnTo>
                    <a:pt x="490" y="494"/>
                  </a:lnTo>
                  <a:lnTo>
                    <a:pt x="465" y="527"/>
                  </a:lnTo>
                  <a:lnTo>
                    <a:pt x="441" y="561"/>
                  </a:lnTo>
                  <a:lnTo>
                    <a:pt x="417" y="596"/>
                  </a:lnTo>
                  <a:lnTo>
                    <a:pt x="394" y="633"/>
                  </a:lnTo>
                  <a:lnTo>
                    <a:pt x="372" y="670"/>
                  </a:lnTo>
                  <a:lnTo>
                    <a:pt x="349" y="707"/>
                  </a:lnTo>
                  <a:lnTo>
                    <a:pt x="327" y="747"/>
                  </a:lnTo>
                  <a:lnTo>
                    <a:pt x="306" y="786"/>
                  </a:lnTo>
                  <a:lnTo>
                    <a:pt x="266" y="868"/>
                  </a:lnTo>
                  <a:lnTo>
                    <a:pt x="229" y="953"/>
                  </a:lnTo>
                  <a:lnTo>
                    <a:pt x="194" y="1040"/>
                  </a:lnTo>
                  <a:lnTo>
                    <a:pt x="161" y="1130"/>
                  </a:lnTo>
                  <a:lnTo>
                    <a:pt x="132" y="1224"/>
                  </a:lnTo>
                  <a:lnTo>
                    <a:pt x="105" y="1320"/>
                  </a:lnTo>
                  <a:lnTo>
                    <a:pt x="82" y="1417"/>
                  </a:lnTo>
                  <a:lnTo>
                    <a:pt x="59" y="1518"/>
                  </a:lnTo>
                  <a:lnTo>
                    <a:pt x="42" y="1620"/>
                  </a:lnTo>
                  <a:lnTo>
                    <a:pt x="27" y="1725"/>
                  </a:lnTo>
                  <a:lnTo>
                    <a:pt x="15" y="1832"/>
                  </a:lnTo>
                  <a:lnTo>
                    <a:pt x="6" y="1940"/>
                  </a:lnTo>
                  <a:lnTo>
                    <a:pt x="2" y="2049"/>
                  </a:lnTo>
                  <a:lnTo>
                    <a:pt x="0" y="2160"/>
                  </a:lnTo>
                  <a:lnTo>
                    <a:pt x="0" y="2160"/>
                  </a:lnTo>
                  <a:lnTo>
                    <a:pt x="2" y="2271"/>
                  </a:lnTo>
                  <a:lnTo>
                    <a:pt x="6" y="2380"/>
                  </a:lnTo>
                  <a:lnTo>
                    <a:pt x="15" y="2490"/>
                  </a:lnTo>
                  <a:lnTo>
                    <a:pt x="27" y="2595"/>
                  </a:lnTo>
                  <a:lnTo>
                    <a:pt x="42" y="2700"/>
                  </a:lnTo>
                  <a:lnTo>
                    <a:pt x="59" y="2802"/>
                  </a:lnTo>
                  <a:lnTo>
                    <a:pt x="82" y="2903"/>
                  </a:lnTo>
                  <a:lnTo>
                    <a:pt x="105" y="3002"/>
                  </a:lnTo>
                  <a:lnTo>
                    <a:pt x="132" y="3096"/>
                  </a:lnTo>
                  <a:lnTo>
                    <a:pt x="161" y="3190"/>
                  </a:lnTo>
                  <a:lnTo>
                    <a:pt x="194" y="3280"/>
                  </a:lnTo>
                  <a:lnTo>
                    <a:pt x="229" y="3369"/>
                  </a:lnTo>
                  <a:lnTo>
                    <a:pt x="266" y="3453"/>
                  </a:lnTo>
                  <a:lnTo>
                    <a:pt x="306" y="3534"/>
                  </a:lnTo>
                  <a:lnTo>
                    <a:pt x="327" y="3574"/>
                  </a:lnTo>
                  <a:lnTo>
                    <a:pt x="349" y="3613"/>
                  </a:lnTo>
                  <a:lnTo>
                    <a:pt x="372" y="3651"/>
                  </a:lnTo>
                  <a:lnTo>
                    <a:pt x="394" y="3688"/>
                  </a:lnTo>
                  <a:lnTo>
                    <a:pt x="417" y="3724"/>
                  </a:lnTo>
                  <a:lnTo>
                    <a:pt x="441" y="3759"/>
                  </a:lnTo>
                  <a:lnTo>
                    <a:pt x="465" y="3793"/>
                  </a:lnTo>
                  <a:lnTo>
                    <a:pt x="490" y="3827"/>
                  </a:lnTo>
                  <a:lnTo>
                    <a:pt x="515" y="3860"/>
                  </a:lnTo>
                  <a:lnTo>
                    <a:pt x="540" y="3891"/>
                  </a:lnTo>
                  <a:lnTo>
                    <a:pt x="567" y="3922"/>
                  </a:lnTo>
                  <a:lnTo>
                    <a:pt x="593" y="3952"/>
                  </a:lnTo>
                  <a:lnTo>
                    <a:pt x="620" y="3980"/>
                  </a:lnTo>
                  <a:lnTo>
                    <a:pt x="648" y="4008"/>
                  </a:lnTo>
                  <a:lnTo>
                    <a:pt x="675" y="4034"/>
                  </a:lnTo>
                  <a:lnTo>
                    <a:pt x="704" y="4060"/>
                  </a:lnTo>
                  <a:lnTo>
                    <a:pt x="733" y="4085"/>
                  </a:lnTo>
                  <a:lnTo>
                    <a:pt x="762" y="4107"/>
                  </a:lnTo>
                  <a:lnTo>
                    <a:pt x="792" y="4129"/>
                  </a:lnTo>
                  <a:lnTo>
                    <a:pt x="821" y="4151"/>
                  </a:lnTo>
                  <a:lnTo>
                    <a:pt x="852" y="4171"/>
                  </a:lnTo>
                  <a:lnTo>
                    <a:pt x="882" y="4190"/>
                  </a:lnTo>
                  <a:lnTo>
                    <a:pt x="913" y="4208"/>
                  </a:lnTo>
                  <a:lnTo>
                    <a:pt x="946" y="4224"/>
                  </a:lnTo>
                  <a:lnTo>
                    <a:pt x="977" y="4239"/>
                  </a:lnTo>
                  <a:lnTo>
                    <a:pt x="1009" y="4252"/>
                  </a:lnTo>
                  <a:lnTo>
                    <a:pt x="1042" y="4265"/>
                  </a:lnTo>
                  <a:lnTo>
                    <a:pt x="1074" y="4277"/>
                  </a:lnTo>
                  <a:lnTo>
                    <a:pt x="1107" y="4287"/>
                  </a:lnTo>
                  <a:lnTo>
                    <a:pt x="1141" y="4296"/>
                  </a:lnTo>
                  <a:lnTo>
                    <a:pt x="1173" y="4304"/>
                  </a:lnTo>
                  <a:lnTo>
                    <a:pt x="1207" y="4310"/>
                  </a:lnTo>
                  <a:lnTo>
                    <a:pt x="1241" y="4314"/>
                  </a:lnTo>
                  <a:lnTo>
                    <a:pt x="1275" y="4317"/>
                  </a:lnTo>
                  <a:lnTo>
                    <a:pt x="1311" y="4320"/>
                  </a:lnTo>
                  <a:lnTo>
                    <a:pt x="1345" y="4320"/>
                  </a:lnTo>
                  <a:lnTo>
                    <a:pt x="1345" y="0"/>
                  </a:lnTo>
                  <a:close/>
                </a:path>
              </a:pathLst>
            </a:custGeom>
            <a:gradFill rotWithShape="0">
              <a:gsLst>
                <a:gs pos="0">
                  <a:srgbClr val="061F4C"/>
                </a:gs>
                <a:gs pos="100000">
                  <a:srgbClr val="061F4C"/>
                </a:gs>
              </a:gsLst>
              <a:lin ang="2700000" scaled="1"/>
            </a:gradFill>
            <a:ln w="9525">
              <a:noFill/>
              <a:miter lim="800000"/>
              <a:headEnd/>
              <a:tailEnd/>
            </a:ln>
          </p:spPr>
          <p:txBody>
            <a:bodyPr lIns="18288" tIns="18288" rIns="18288" bIns="18288" anchor="ctr" anchorCtr="1"/>
            <a:lstStyle/>
            <a:p>
              <a:pPr algn="ctr">
                <a:lnSpc>
                  <a:spcPct val="85000"/>
                </a:lnSpc>
                <a:spcBef>
                  <a:spcPct val="20000"/>
                </a:spcBef>
              </a:pPr>
              <a:endParaRPr lang="en-US" sz="1400" b="1">
                <a:solidFill>
                  <a:srgbClr val="FFFFFF"/>
                </a:solidFill>
                <a:latin typeface="Arial Narrow" pitchFamily="112" charset="0"/>
              </a:endParaRPr>
            </a:p>
          </p:txBody>
        </p:sp>
        <p:sp>
          <p:nvSpPr>
            <p:cNvPr id="152" name="Freeform 8"/>
            <p:cNvSpPr>
              <a:spLocks/>
            </p:cNvSpPr>
            <p:nvPr/>
          </p:nvSpPr>
          <p:spPr bwMode="auto">
            <a:xfrm>
              <a:off x="4572000" y="1051454"/>
              <a:ext cx="2209800" cy="4419600"/>
            </a:xfrm>
            <a:custGeom>
              <a:avLst/>
              <a:gdLst/>
              <a:ahLst/>
              <a:cxnLst>
                <a:cxn ang="0">
                  <a:pos x="0" y="0"/>
                </a:cxn>
                <a:cxn ang="0">
                  <a:pos x="0" y="4320"/>
                </a:cxn>
                <a:cxn ang="0">
                  <a:pos x="111" y="4317"/>
                </a:cxn>
                <a:cxn ang="0">
                  <a:pos x="275" y="4304"/>
                </a:cxn>
                <a:cxn ang="0">
                  <a:pos x="436" y="4277"/>
                </a:cxn>
                <a:cxn ang="0">
                  <a:pos x="592" y="4239"/>
                </a:cxn>
                <a:cxn ang="0">
                  <a:pos x="743" y="4190"/>
                </a:cxn>
                <a:cxn ang="0">
                  <a:pos x="889" y="4129"/>
                </a:cxn>
                <a:cxn ang="0">
                  <a:pos x="1030" y="4060"/>
                </a:cxn>
                <a:cxn ang="0">
                  <a:pos x="1164" y="3980"/>
                </a:cxn>
                <a:cxn ang="0">
                  <a:pos x="1293" y="3891"/>
                </a:cxn>
                <a:cxn ang="0">
                  <a:pos x="1414" y="3793"/>
                </a:cxn>
                <a:cxn ang="0">
                  <a:pos x="1528" y="3688"/>
                </a:cxn>
                <a:cxn ang="0">
                  <a:pos x="1633" y="3574"/>
                </a:cxn>
                <a:cxn ang="0">
                  <a:pos x="1731" y="3453"/>
                </a:cxn>
                <a:cxn ang="0">
                  <a:pos x="1820" y="3324"/>
                </a:cxn>
                <a:cxn ang="0">
                  <a:pos x="1900" y="3190"/>
                </a:cxn>
                <a:cxn ang="0">
                  <a:pos x="1969" y="3049"/>
                </a:cxn>
                <a:cxn ang="0">
                  <a:pos x="2030" y="2903"/>
                </a:cxn>
                <a:cxn ang="0">
                  <a:pos x="2079" y="2752"/>
                </a:cxn>
                <a:cxn ang="0">
                  <a:pos x="2117" y="2595"/>
                </a:cxn>
                <a:cxn ang="0">
                  <a:pos x="2144" y="2435"/>
                </a:cxn>
                <a:cxn ang="0">
                  <a:pos x="2159" y="2271"/>
                </a:cxn>
                <a:cxn ang="0">
                  <a:pos x="2160" y="2160"/>
                </a:cxn>
                <a:cxn ang="0">
                  <a:pos x="2154" y="1994"/>
                </a:cxn>
                <a:cxn ang="0">
                  <a:pos x="2136" y="1832"/>
                </a:cxn>
                <a:cxn ang="0">
                  <a:pos x="2105" y="1672"/>
                </a:cxn>
                <a:cxn ang="0">
                  <a:pos x="2064" y="1518"/>
                </a:cxn>
                <a:cxn ang="0">
                  <a:pos x="2011" y="1368"/>
                </a:cxn>
                <a:cxn ang="0">
                  <a:pos x="1947" y="1224"/>
                </a:cxn>
                <a:cxn ang="0">
                  <a:pos x="1874" y="1084"/>
                </a:cxn>
                <a:cxn ang="0">
                  <a:pos x="1792" y="953"/>
                </a:cxn>
                <a:cxn ang="0">
                  <a:pos x="1700" y="827"/>
                </a:cxn>
                <a:cxn ang="0">
                  <a:pos x="1599" y="707"/>
                </a:cxn>
                <a:cxn ang="0">
                  <a:pos x="1491" y="596"/>
                </a:cxn>
                <a:cxn ang="0">
                  <a:pos x="1374" y="493"/>
                </a:cxn>
                <a:cxn ang="0">
                  <a:pos x="1252" y="398"/>
                </a:cxn>
                <a:cxn ang="0">
                  <a:pos x="1120" y="312"/>
                </a:cxn>
                <a:cxn ang="0">
                  <a:pos x="984" y="237"/>
                </a:cxn>
                <a:cxn ang="0">
                  <a:pos x="842" y="170"/>
                </a:cxn>
                <a:cxn ang="0">
                  <a:pos x="694" y="114"/>
                </a:cxn>
                <a:cxn ang="0">
                  <a:pos x="540" y="68"/>
                </a:cxn>
                <a:cxn ang="0">
                  <a:pos x="383" y="34"/>
                </a:cxn>
                <a:cxn ang="0">
                  <a:pos x="222" y="12"/>
                </a:cxn>
                <a:cxn ang="0">
                  <a:pos x="56" y="1"/>
                </a:cxn>
              </a:cxnLst>
              <a:rect l="0" t="0" r="r" b="b"/>
              <a:pathLst>
                <a:path w="2160" h="4320">
                  <a:moveTo>
                    <a:pt x="0" y="0"/>
                  </a:moveTo>
                  <a:lnTo>
                    <a:pt x="0" y="0"/>
                  </a:lnTo>
                  <a:lnTo>
                    <a:pt x="0" y="0"/>
                  </a:lnTo>
                  <a:lnTo>
                    <a:pt x="0" y="4320"/>
                  </a:lnTo>
                  <a:lnTo>
                    <a:pt x="0" y="4320"/>
                  </a:lnTo>
                  <a:lnTo>
                    <a:pt x="0" y="4320"/>
                  </a:lnTo>
                  <a:lnTo>
                    <a:pt x="0" y="4320"/>
                  </a:lnTo>
                  <a:lnTo>
                    <a:pt x="56" y="4320"/>
                  </a:lnTo>
                  <a:lnTo>
                    <a:pt x="111" y="4317"/>
                  </a:lnTo>
                  <a:lnTo>
                    <a:pt x="167" y="4314"/>
                  </a:lnTo>
                  <a:lnTo>
                    <a:pt x="222" y="4310"/>
                  </a:lnTo>
                  <a:lnTo>
                    <a:pt x="275" y="4304"/>
                  </a:lnTo>
                  <a:lnTo>
                    <a:pt x="330" y="4296"/>
                  </a:lnTo>
                  <a:lnTo>
                    <a:pt x="383" y="4287"/>
                  </a:lnTo>
                  <a:lnTo>
                    <a:pt x="436" y="4277"/>
                  </a:lnTo>
                  <a:lnTo>
                    <a:pt x="488" y="4265"/>
                  </a:lnTo>
                  <a:lnTo>
                    <a:pt x="540" y="4252"/>
                  </a:lnTo>
                  <a:lnTo>
                    <a:pt x="592" y="4239"/>
                  </a:lnTo>
                  <a:lnTo>
                    <a:pt x="644" y="4224"/>
                  </a:lnTo>
                  <a:lnTo>
                    <a:pt x="694" y="4208"/>
                  </a:lnTo>
                  <a:lnTo>
                    <a:pt x="743" y="4190"/>
                  </a:lnTo>
                  <a:lnTo>
                    <a:pt x="793" y="4171"/>
                  </a:lnTo>
                  <a:lnTo>
                    <a:pt x="842" y="4151"/>
                  </a:lnTo>
                  <a:lnTo>
                    <a:pt x="889" y="4129"/>
                  </a:lnTo>
                  <a:lnTo>
                    <a:pt x="936" y="4107"/>
                  </a:lnTo>
                  <a:lnTo>
                    <a:pt x="984" y="4085"/>
                  </a:lnTo>
                  <a:lnTo>
                    <a:pt x="1030" y="4060"/>
                  </a:lnTo>
                  <a:lnTo>
                    <a:pt x="1076" y="4034"/>
                  </a:lnTo>
                  <a:lnTo>
                    <a:pt x="1120" y="4008"/>
                  </a:lnTo>
                  <a:lnTo>
                    <a:pt x="1164" y="3980"/>
                  </a:lnTo>
                  <a:lnTo>
                    <a:pt x="1209" y="3952"/>
                  </a:lnTo>
                  <a:lnTo>
                    <a:pt x="1252" y="3922"/>
                  </a:lnTo>
                  <a:lnTo>
                    <a:pt x="1293" y="3891"/>
                  </a:lnTo>
                  <a:lnTo>
                    <a:pt x="1334" y="3860"/>
                  </a:lnTo>
                  <a:lnTo>
                    <a:pt x="1374" y="3827"/>
                  </a:lnTo>
                  <a:lnTo>
                    <a:pt x="1414" y="3793"/>
                  </a:lnTo>
                  <a:lnTo>
                    <a:pt x="1453" y="3759"/>
                  </a:lnTo>
                  <a:lnTo>
                    <a:pt x="1491" y="3724"/>
                  </a:lnTo>
                  <a:lnTo>
                    <a:pt x="1528" y="3688"/>
                  </a:lnTo>
                  <a:lnTo>
                    <a:pt x="1564" y="3651"/>
                  </a:lnTo>
                  <a:lnTo>
                    <a:pt x="1599" y="3613"/>
                  </a:lnTo>
                  <a:lnTo>
                    <a:pt x="1633" y="3574"/>
                  </a:lnTo>
                  <a:lnTo>
                    <a:pt x="1667" y="3534"/>
                  </a:lnTo>
                  <a:lnTo>
                    <a:pt x="1700" y="3494"/>
                  </a:lnTo>
                  <a:lnTo>
                    <a:pt x="1731" y="3453"/>
                  </a:lnTo>
                  <a:lnTo>
                    <a:pt x="1762" y="3410"/>
                  </a:lnTo>
                  <a:lnTo>
                    <a:pt x="1792" y="3369"/>
                  </a:lnTo>
                  <a:lnTo>
                    <a:pt x="1820" y="3324"/>
                  </a:lnTo>
                  <a:lnTo>
                    <a:pt x="1848" y="3280"/>
                  </a:lnTo>
                  <a:lnTo>
                    <a:pt x="1874" y="3236"/>
                  </a:lnTo>
                  <a:lnTo>
                    <a:pt x="1900" y="3190"/>
                  </a:lnTo>
                  <a:lnTo>
                    <a:pt x="1925" y="3144"/>
                  </a:lnTo>
                  <a:lnTo>
                    <a:pt x="1947" y="3096"/>
                  </a:lnTo>
                  <a:lnTo>
                    <a:pt x="1969" y="3049"/>
                  </a:lnTo>
                  <a:lnTo>
                    <a:pt x="1991" y="3002"/>
                  </a:lnTo>
                  <a:lnTo>
                    <a:pt x="2011" y="2953"/>
                  </a:lnTo>
                  <a:lnTo>
                    <a:pt x="2030" y="2903"/>
                  </a:lnTo>
                  <a:lnTo>
                    <a:pt x="2048" y="2854"/>
                  </a:lnTo>
                  <a:lnTo>
                    <a:pt x="2064" y="2802"/>
                  </a:lnTo>
                  <a:lnTo>
                    <a:pt x="2079" y="2752"/>
                  </a:lnTo>
                  <a:lnTo>
                    <a:pt x="2092" y="2700"/>
                  </a:lnTo>
                  <a:lnTo>
                    <a:pt x="2105" y="2648"/>
                  </a:lnTo>
                  <a:lnTo>
                    <a:pt x="2117" y="2595"/>
                  </a:lnTo>
                  <a:lnTo>
                    <a:pt x="2127" y="2543"/>
                  </a:lnTo>
                  <a:lnTo>
                    <a:pt x="2136" y="2490"/>
                  </a:lnTo>
                  <a:lnTo>
                    <a:pt x="2144" y="2435"/>
                  </a:lnTo>
                  <a:lnTo>
                    <a:pt x="2150" y="2380"/>
                  </a:lnTo>
                  <a:lnTo>
                    <a:pt x="2154" y="2327"/>
                  </a:lnTo>
                  <a:lnTo>
                    <a:pt x="2159" y="2271"/>
                  </a:lnTo>
                  <a:lnTo>
                    <a:pt x="2160" y="2216"/>
                  </a:lnTo>
                  <a:lnTo>
                    <a:pt x="2160" y="2160"/>
                  </a:lnTo>
                  <a:lnTo>
                    <a:pt x="2160" y="2160"/>
                  </a:lnTo>
                  <a:lnTo>
                    <a:pt x="2160" y="2105"/>
                  </a:lnTo>
                  <a:lnTo>
                    <a:pt x="2159" y="2049"/>
                  </a:lnTo>
                  <a:lnTo>
                    <a:pt x="2154" y="1994"/>
                  </a:lnTo>
                  <a:lnTo>
                    <a:pt x="2150" y="1940"/>
                  </a:lnTo>
                  <a:lnTo>
                    <a:pt x="2144" y="1885"/>
                  </a:lnTo>
                  <a:lnTo>
                    <a:pt x="2136" y="1832"/>
                  </a:lnTo>
                  <a:lnTo>
                    <a:pt x="2127" y="1778"/>
                  </a:lnTo>
                  <a:lnTo>
                    <a:pt x="2117" y="1725"/>
                  </a:lnTo>
                  <a:lnTo>
                    <a:pt x="2105" y="1672"/>
                  </a:lnTo>
                  <a:lnTo>
                    <a:pt x="2092" y="1620"/>
                  </a:lnTo>
                  <a:lnTo>
                    <a:pt x="2079" y="1568"/>
                  </a:lnTo>
                  <a:lnTo>
                    <a:pt x="2064" y="1518"/>
                  </a:lnTo>
                  <a:lnTo>
                    <a:pt x="2048" y="1468"/>
                  </a:lnTo>
                  <a:lnTo>
                    <a:pt x="2030" y="1417"/>
                  </a:lnTo>
                  <a:lnTo>
                    <a:pt x="2011" y="1368"/>
                  </a:lnTo>
                  <a:lnTo>
                    <a:pt x="1991" y="1320"/>
                  </a:lnTo>
                  <a:lnTo>
                    <a:pt x="1969" y="1271"/>
                  </a:lnTo>
                  <a:lnTo>
                    <a:pt x="1947" y="1224"/>
                  </a:lnTo>
                  <a:lnTo>
                    <a:pt x="1925" y="1176"/>
                  </a:lnTo>
                  <a:lnTo>
                    <a:pt x="1900" y="1130"/>
                  </a:lnTo>
                  <a:lnTo>
                    <a:pt x="1874" y="1084"/>
                  </a:lnTo>
                  <a:lnTo>
                    <a:pt x="1848" y="1040"/>
                  </a:lnTo>
                  <a:lnTo>
                    <a:pt x="1820" y="996"/>
                  </a:lnTo>
                  <a:lnTo>
                    <a:pt x="1792" y="953"/>
                  </a:lnTo>
                  <a:lnTo>
                    <a:pt x="1762" y="910"/>
                  </a:lnTo>
                  <a:lnTo>
                    <a:pt x="1731" y="868"/>
                  </a:lnTo>
                  <a:lnTo>
                    <a:pt x="1700" y="827"/>
                  </a:lnTo>
                  <a:lnTo>
                    <a:pt x="1667" y="786"/>
                  </a:lnTo>
                  <a:lnTo>
                    <a:pt x="1633" y="747"/>
                  </a:lnTo>
                  <a:lnTo>
                    <a:pt x="1599" y="707"/>
                  </a:lnTo>
                  <a:lnTo>
                    <a:pt x="1564" y="670"/>
                  </a:lnTo>
                  <a:lnTo>
                    <a:pt x="1528" y="633"/>
                  </a:lnTo>
                  <a:lnTo>
                    <a:pt x="1491" y="596"/>
                  </a:lnTo>
                  <a:lnTo>
                    <a:pt x="1453" y="561"/>
                  </a:lnTo>
                  <a:lnTo>
                    <a:pt x="1414" y="527"/>
                  </a:lnTo>
                  <a:lnTo>
                    <a:pt x="1374" y="493"/>
                  </a:lnTo>
                  <a:lnTo>
                    <a:pt x="1334" y="460"/>
                  </a:lnTo>
                  <a:lnTo>
                    <a:pt x="1293" y="429"/>
                  </a:lnTo>
                  <a:lnTo>
                    <a:pt x="1252" y="398"/>
                  </a:lnTo>
                  <a:lnTo>
                    <a:pt x="1209" y="368"/>
                  </a:lnTo>
                  <a:lnTo>
                    <a:pt x="1164" y="340"/>
                  </a:lnTo>
                  <a:lnTo>
                    <a:pt x="1120" y="312"/>
                  </a:lnTo>
                  <a:lnTo>
                    <a:pt x="1076" y="287"/>
                  </a:lnTo>
                  <a:lnTo>
                    <a:pt x="1030" y="260"/>
                  </a:lnTo>
                  <a:lnTo>
                    <a:pt x="984" y="237"/>
                  </a:lnTo>
                  <a:lnTo>
                    <a:pt x="936" y="213"/>
                  </a:lnTo>
                  <a:lnTo>
                    <a:pt x="889" y="191"/>
                  </a:lnTo>
                  <a:lnTo>
                    <a:pt x="842" y="170"/>
                  </a:lnTo>
                  <a:lnTo>
                    <a:pt x="793" y="149"/>
                  </a:lnTo>
                  <a:lnTo>
                    <a:pt x="743" y="132"/>
                  </a:lnTo>
                  <a:lnTo>
                    <a:pt x="694" y="114"/>
                  </a:lnTo>
                  <a:lnTo>
                    <a:pt x="644" y="98"/>
                  </a:lnTo>
                  <a:lnTo>
                    <a:pt x="592" y="81"/>
                  </a:lnTo>
                  <a:lnTo>
                    <a:pt x="540" y="68"/>
                  </a:lnTo>
                  <a:lnTo>
                    <a:pt x="488" y="55"/>
                  </a:lnTo>
                  <a:lnTo>
                    <a:pt x="436" y="44"/>
                  </a:lnTo>
                  <a:lnTo>
                    <a:pt x="383" y="34"/>
                  </a:lnTo>
                  <a:lnTo>
                    <a:pt x="330" y="25"/>
                  </a:lnTo>
                  <a:lnTo>
                    <a:pt x="275" y="18"/>
                  </a:lnTo>
                  <a:lnTo>
                    <a:pt x="222" y="12"/>
                  </a:lnTo>
                  <a:lnTo>
                    <a:pt x="167" y="6"/>
                  </a:lnTo>
                  <a:lnTo>
                    <a:pt x="111" y="3"/>
                  </a:lnTo>
                  <a:lnTo>
                    <a:pt x="56" y="1"/>
                  </a:lnTo>
                  <a:lnTo>
                    <a:pt x="0" y="0"/>
                  </a:lnTo>
                  <a:lnTo>
                    <a:pt x="0" y="0"/>
                  </a:lnTo>
                  <a:close/>
                </a:path>
              </a:pathLst>
            </a:custGeom>
            <a:gradFill rotWithShape="0">
              <a:gsLst>
                <a:gs pos="0">
                  <a:srgbClr val="061F4C"/>
                </a:gs>
                <a:gs pos="100000">
                  <a:srgbClr val="061F4C"/>
                </a:gs>
              </a:gsLst>
              <a:lin ang="2700000" scaled="1"/>
            </a:gradFill>
            <a:ln w="9525">
              <a:noFill/>
              <a:miter lim="800000"/>
              <a:headEnd/>
              <a:tailEnd/>
            </a:ln>
          </p:spPr>
          <p:txBody>
            <a:bodyPr lIns="18288" tIns="18288" rIns="18288" bIns="18288" anchor="ctr" anchorCtr="1"/>
            <a:lstStyle/>
            <a:p>
              <a:pPr algn="ctr">
                <a:lnSpc>
                  <a:spcPct val="85000"/>
                </a:lnSpc>
                <a:spcBef>
                  <a:spcPct val="20000"/>
                </a:spcBef>
              </a:pPr>
              <a:endParaRPr lang="en-US" sz="1400" b="1">
                <a:solidFill>
                  <a:srgbClr val="FFFFFF"/>
                </a:solidFill>
                <a:latin typeface="Arial Narrow" pitchFamily="112" charset="0"/>
              </a:endParaRPr>
            </a:p>
          </p:txBody>
        </p:sp>
      </p:grpSp>
      <p:grpSp>
        <p:nvGrpSpPr>
          <p:cNvPr id="153" name="Group 32"/>
          <p:cNvGrpSpPr/>
          <p:nvPr/>
        </p:nvGrpSpPr>
        <p:grpSpPr>
          <a:xfrm>
            <a:off x="5498844" y="4505609"/>
            <a:ext cx="555379" cy="689452"/>
            <a:chOff x="3227705" y="1066800"/>
            <a:chExt cx="3540796" cy="4388908"/>
          </a:xfrm>
        </p:grpSpPr>
        <p:sp>
          <p:nvSpPr>
            <p:cNvPr id="154" name="Freeform 7"/>
            <p:cNvSpPr>
              <a:spLocks/>
            </p:cNvSpPr>
            <p:nvPr/>
          </p:nvSpPr>
          <p:spPr bwMode="auto">
            <a:xfrm>
              <a:off x="3227705" y="1069869"/>
              <a:ext cx="1344295" cy="4385839"/>
            </a:xfrm>
            <a:custGeom>
              <a:avLst/>
              <a:gdLst/>
              <a:ahLst/>
              <a:cxnLst>
                <a:cxn ang="0">
                  <a:pos x="1314" y="0"/>
                </a:cxn>
                <a:cxn ang="0">
                  <a:pos x="1246" y="3"/>
                </a:cxn>
                <a:cxn ang="0">
                  <a:pos x="1179" y="12"/>
                </a:cxn>
                <a:cxn ang="0">
                  <a:pos x="1114" y="25"/>
                </a:cxn>
                <a:cxn ang="0">
                  <a:pos x="1049" y="44"/>
                </a:cxn>
                <a:cxn ang="0">
                  <a:pos x="986" y="68"/>
                </a:cxn>
                <a:cxn ang="0">
                  <a:pos x="923" y="96"/>
                </a:cxn>
                <a:cxn ang="0">
                  <a:pos x="861" y="130"/>
                </a:cxn>
                <a:cxn ang="0">
                  <a:pos x="802" y="168"/>
                </a:cxn>
                <a:cxn ang="0">
                  <a:pos x="744" y="211"/>
                </a:cxn>
                <a:cxn ang="0">
                  <a:pos x="688" y="259"/>
                </a:cxn>
                <a:cxn ang="0">
                  <a:pos x="632" y="310"/>
                </a:cxn>
                <a:cxn ang="0">
                  <a:pos x="579" y="367"/>
                </a:cxn>
                <a:cxn ang="0">
                  <a:pos x="527" y="426"/>
                </a:cxn>
                <a:cxn ang="0">
                  <a:pos x="478" y="489"/>
                </a:cxn>
                <a:cxn ang="0">
                  <a:pos x="431" y="558"/>
                </a:cxn>
                <a:cxn ang="0">
                  <a:pos x="385" y="629"/>
                </a:cxn>
                <a:cxn ang="0">
                  <a:pos x="341" y="702"/>
                </a:cxn>
                <a:cxn ang="0">
                  <a:pos x="261" y="861"/>
                </a:cxn>
                <a:cxn ang="0">
                  <a:pos x="190" y="1032"/>
                </a:cxn>
                <a:cxn ang="0">
                  <a:pos x="129" y="1214"/>
                </a:cxn>
                <a:cxn ang="0">
                  <a:pos x="80" y="1407"/>
                </a:cxn>
                <a:cxn ang="0">
                  <a:pos x="42" y="1608"/>
                </a:cxn>
                <a:cxn ang="0">
                  <a:pos x="15" y="1818"/>
                </a:cxn>
                <a:cxn ang="0">
                  <a:pos x="2" y="2034"/>
                </a:cxn>
                <a:cxn ang="0">
                  <a:pos x="0" y="2143"/>
                </a:cxn>
                <a:cxn ang="0">
                  <a:pos x="6" y="2362"/>
                </a:cxn>
                <a:cxn ang="0">
                  <a:pos x="27" y="2575"/>
                </a:cxn>
                <a:cxn ang="0">
                  <a:pos x="59" y="2781"/>
                </a:cxn>
                <a:cxn ang="0">
                  <a:pos x="102" y="2978"/>
                </a:cxn>
                <a:cxn ang="0">
                  <a:pos x="159" y="3166"/>
                </a:cxn>
                <a:cxn ang="0">
                  <a:pos x="224" y="3342"/>
                </a:cxn>
                <a:cxn ang="0">
                  <a:pos x="299" y="3508"/>
                </a:cxn>
                <a:cxn ang="0">
                  <a:pos x="363" y="3623"/>
                </a:cxn>
                <a:cxn ang="0">
                  <a:pos x="407" y="3695"/>
                </a:cxn>
                <a:cxn ang="0">
                  <a:pos x="454" y="3765"/>
                </a:cxn>
                <a:cxn ang="0">
                  <a:pos x="502" y="3830"/>
                </a:cxn>
                <a:cxn ang="0">
                  <a:pos x="554" y="3892"/>
                </a:cxn>
                <a:cxn ang="0">
                  <a:pos x="605" y="3950"/>
                </a:cxn>
                <a:cxn ang="0">
                  <a:pos x="660" y="4003"/>
                </a:cxn>
                <a:cxn ang="0">
                  <a:pos x="716" y="4053"/>
                </a:cxn>
                <a:cxn ang="0">
                  <a:pos x="773" y="4098"/>
                </a:cxn>
                <a:cxn ang="0">
                  <a:pos x="832" y="4139"/>
                </a:cxn>
                <a:cxn ang="0">
                  <a:pos x="892" y="4175"/>
                </a:cxn>
                <a:cxn ang="0">
                  <a:pos x="954" y="4206"/>
                </a:cxn>
                <a:cxn ang="0">
                  <a:pos x="1017" y="4232"/>
                </a:cxn>
                <a:cxn ang="0">
                  <a:pos x="1082" y="4255"/>
                </a:cxn>
                <a:cxn ang="0">
                  <a:pos x="1147" y="4271"/>
                </a:cxn>
                <a:cxn ang="0">
                  <a:pos x="1213" y="4281"/>
                </a:cxn>
                <a:cxn ang="0">
                  <a:pos x="1280" y="4287"/>
                </a:cxn>
                <a:cxn ang="0">
                  <a:pos x="1314" y="0"/>
                </a:cxn>
              </a:cxnLst>
              <a:rect l="0" t="0" r="r" b="b"/>
              <a:pathLst>
                <a:path w="1314" h="4287">
                  <a:moveTo>
                    <a:pt x="1314" y="0"/>
                  </a:moveTo>
                  <a:lnTo>
                    <a:pt x="1314" y="0"/>
                  </a:lnTo>
                  <a:lnTo>
                    <a:pt x="1280" y="1"/>
                  </a:lnTo>
                  <a:lnTo>
                    <a:pt x="1246" y="3"/>
                  </a:lnTo>
                  <a:lnTo>
                    <a:pt x="1213" y="7"/>
                  </a:lnTo>
                  <a:lnTo>
                    <a:pt x="1179" y="12"/>
                  </a:lnTo>
                  <a:lnTo>
                    <a:pt x="1147" y="18"/>
                  </a:lnTo>
                  <a:lnTo>
                    <a:pt x="1114" y="25"/>
                  </a:lnTo>
                  <a:lnTo>
                    <a:pt x="1082" y="34"/>
                  </a:lnTo>
                  <a:lnTo>
                    <a:pt x="1049" y="44"/>
                  </a:lnTo>
                  <a:lnTo>
                    <a:pt x="1017" y="54"/>
                  </a:lnTo>
                  <a:lnTo>
                    <a:pt x="986" y="68"/>
                  </a:lnTo>
                  <a:lnTo>
                    <a:pt x="954" y="81"/>
                  </a:lnTo>
                  <a:lnTo>
                    <a:pt x="923" y="96"/>
                  </a:lnTo>
                  <a:lnTo>
                    <a:pt x="892" y="112"/>
                  </a:lnTo>
                  <a:lnTo>
                    <a:pt x="861" y="130"/>
                  </a:lnTo>
                  <a:lnTo>
                    <a:pt x="832" y="149"/>
                  </a:lnTo>
                  <a:lnTo>
                    <a:pt x="802" y="168"/>
                  </a:lnTo>
                  <a:lnTo>
                    <a:pt x="773" y="189"/>
                  </a:lnTo>
                  <a:lnTo>
                    <a:pt x="744" y="211"/>
                  </a:lnTo>
                  <a:lnTo>
                    <a:pt x="716" y="235"/>
                  </a:lnTo>
                  <a:lnTo>
                    <a:pt x="688" y="259"/>
                  </a:lnTo>
                  <a:lnTo>
                    <a:pt x="660" y="284"/>
                  </a:lnTo>
                  <a:lnTo>
                    <a:pt x="632" y="310"/>
                  </a:lnTo>
                  <a:lnTo>
                    <a:pt x="605" y="339"/>
                  </a:lnTo>
                  <a:lnTo>
                    <a:pt x="579" y="367"/>
                  </a:lnTo>
                  <a:lnTo>
                    <a:pt x="554" y="396"/>
                  </a:lnTo>
                  <a:lnTo>
                    <a:pt x="527" y="426"/>
                  </a:lnTo>
                  <a:lnTo>
                    <a:pt x="502" y="457"/>
                  </a:lnTo>
                  <a:lnTo>
                    <a:pt x="478" y="489"/>
                  </a:lnTo>
                  <a:lnTo>
                    <a:pt x="454" y="523"/>
                  </a:lnTo>
                  <a:lnTo>
                    <a:pt x="431" y="558"/>
                  </a:lnTo>
                  <a:lnTo>
                    <a:pt x="407" y="592"/>
                  </a:lnTo>
                  <a:lnTo>
                    <a:pt x="385" y="629"/>
                  </a:lnTo>
                  <a:lnTo>
                    <a:pt x="363" y="666"/>
                  </a:lnTo>
                  <a:lnTo>
                    <a:pt x="341" y="702"/>
                  </a:lnTo>
                  <a:lnTo>
                    <a:pt x="299" y="781"/>
                  </a:lnTo>
                  <a:lnTo>
                    <a:pt x="261" y="861"/>
                  </a:lnTo>
                  <a:lnTo>
                    <a:pt x="224" y="945"/>
                  </a:lnTo>
                  <a:lnTo>
                    <a:pt x="190" y="1032"/>
                  </a:lnTo>
                  <a:lnTo>
                    <a:pt x="159" y="1123"/>
                  </a:lnTo>
                  <a:lnTo>
                    <a:pt x="129" y="1214"/>
                  </a:lnTo>
                  <a:lnTo>
                    <a:pt x="102" y="1309"/>
                  </a:lnTo>
                  <a:lnTo>
                    <a:pt x="80" y="1407"/>
                  </a:lnTo>
                  <a:lnTo>
                    <a:pt x="59" y="1506"/>
                  </a:lnTo>
                  <a:lnTo>
                    <a:pt x="42" y="1608"/>
                  </a:lnTo>
                  <a:lnTo>
                    <a:pt x="27" y="1711"/>
                  </a:lnTo>
                  <a:lnTo>
                    <a:pt x="15" y="1818"/>
                  </a:lnTo>
                  <a:lnTo>
                    <a:pt x="6" y="1925"/>
                  </a:lnTo>
                  <a:lnTo>
                    <a:pt x="2" y="2034"/>
                  </a:lnTo>
                  <a:lnTo>
                    <a:pt x="0" y="2143"/>
                  </a:lnTo>
                  <a:lnTo>
                    <a:pt x="0" y="2143"/>
                  </a:lnTo>
                  <a:lnTo>
                    <a:pt x="2" y="2254"/>
                  </a:lnTo>
                  <a:lnTo>
                    <a:pt x="6" y="2362"/>
                  </a:lnTo>
                  <a:lnTo>
                    <a:pt x="15" y="2470"/>
                  </a:lnTo>
                  <a:lnTo>
                    <a:pt x="27" y="2575"/>
                  </a:lnTo>
                  <a:lnTo>
                    <a:pt x="42" y="2679"/>
                  </a:lnTo>
                  <a:lnTo>
                    <a:pt x="59" y="2781"/>
                  </a:lnTo>
                  <a:lnTo>
                    <a:pt x="80" y="2880"/>
                  </a:lnTo>
                  <a:lnTo>
                    <a:pt x="102" y="2978"/>
                  </a:lnTo>
                  <a:lnTo>
                    <a:pt x="129" y="3073"/>
                  </a:lnTo>
                  <a:lnTo>
                    <a:pt x="159" y="3166"/>
                  </a:lnTo>
                  <a:lnTo>
                    <a:pt x="190" y="3256"/>
                  </a:lnTo>
                  <a:lnTo>
                    <a:pt x="224" y="3342"/>
                  </a:lnTo>
                  <a:lnTo>
                    <a:pt x="261" y="3426"/>
                  </a:lnTo>
                  <a:lnTo>
                    <a:pt x="299" y="3508"/>
                  </a:lnTo>
                  <a:lnTo>
                    <a:pt x="341" y="3584"/>
                  </a:lnTo>
                  <a:lnTo>
                    <a:pt x="363" y="3623"/>
                  </a:lnTo>
                  <a:lnTo>
                    <a:pt x="385" y="3660"/>
                  </a:lnTo>
                  <a:lnTo>
                    <a:pt x="407" y="3695"/>
                  </a:lnTo>
                  <a:lnTo>
                    <a:pt x="431" y="3731"/>
                  </a:lnTo>
                  <a:lnTo>
                    <a:pt x="454" y="3765"/>
                  </a:lnTo>
                  <a:lnTo>
                    <a:pt x="478" y="3798"/>
                  </a:lnTo>
                  <a:lnTo>
                    <a:pt x="502" y="3830"/>
                  </a:lnTo>
                  <a:lnTo>
                    <a:pt x="527" y="3861"/>
                  </a:lnTo>
                  <a:lnTo>
                    <a:pt x="554" y="3892"/>
                  </a:lnTo>
                  <a:lnTo>
                    <a:pt x="579" y="3922"/>
                  </a:lnTo>
                  <a:lnTo>
                    <a:pt x="605" y="3950"/>
                  </a:lnTo>
                  <a:lnTo>
                    <a:pt x="632" y="3977"/>
                  </a:lnTo>
                  <a:lnTo>
                    <a:pt x="660" y="4003"/>
                  </a:lnTo>
                  <a:lnTo>
                    <a:pt x="688" y="4028"/>
                  </a:lnTo>
                  <a:lnTo>
                    <a:pt x="716" y="4053"/>
                  </a:lnTo>
                  <a:lnTo>
                    <a:pt x="744" y="4076"/>
                  </a:lnTo>
                  <a:lnTo>
                    <a:pt x="773" y="4098"/>
                  </a:lnTo>
                  <a:lnTo>
                    <a:pt x="802" y="4119"/>
                  </a:lnTo>
                  <a:lnTo>
                    <a:pt x="832" y="4139"/>
                  </a:lnTo>
                  <a:lnTo>
                    <a:pt x="861" y="4157"/>
                  </a:lnTo>
                  <a:lnTo>
                    <a:pt x="892" y="4175"/>
                  </a:lnTo>
                  <a:lnTo>
                    <a:pt x="923" y="4191"/>
                  </a:lnTo>
                  <a:lnTo>
                    <a:pt x="954" y="4206"/>
                  </a:lnTo>
                  <a:lnTo>
                    <a:pt x="986" y="4221"/>
                  </a:lnTo>
                  <a:lnTo>
                    <a:pt x="1017" y="4232"/>
                  </a:lnTo>
                  <a:lnTo>
                    <a:pt x="1049" y="4244"/>
                  </a:lnTo>
                  <a:lnTo>
                    <a:pt x="1082" y="4255"/>
                  </a:lnTo>
                  <a:lnTo>
                    <a:pt x="1114" y="4264"/>
                  </a:lnTo>
                  <a:lnTo>
                    <a:pt x="1147" y="4271"/>
                  </a:lnTo>
                  <a:lnTo>
                    <a:pt x="1179" y="4277"/>
                  </a:lnTo>
                  <a:lnTo>
                    <a:pt x="1213" y="4281"/>
                  </a:lnTo>
                  <a:lnTo>
                    <a:pt x="1246" y="4284"/>
                  </a:lnTo>
                  <a:lnTo>
                    <a:pt x="1280" y="4287"/>
                  </a:lnTo>
                  <a:lnTo>
                    <a:pt x="1314" y="4287"/>
                  </a:lnTo>
                  <a:lnTo>
                    <a:pt x="1314" y="0"/>
                  </a:lnTo>
                  <a:close/>
                </a:path>
              </a:pathLst>
            </a:custGeom>
            <a:gradFill rotWithShape="0">
              <a:gsLst>
                <a:gs pos="0">
                  <a:srgbClr val="1F497D"/>
                </a:gs>
                <a:gs pos="100000">
                  <a:srgbClr val="1C3758"/>
                </a:gs>
              </a:gsLst>
              <a:lin ang="2700000" scaled="1"/>
            </a:gradFill>
            <a:ln w="9525">
              <a:noFill/>
              <a:miter lim="800000"/>
              <a:headEnd/>
              <a:tailEnd/>
            </a:ln>
          </p:spPr>
          <p:txBody>
            <a:bodyPr lIns="18288" tIns="18288" rIns="18288" bIns="18288" anchor="ctr" anchorCtr="1"/>
            <a:lstStyle/>
            <a:p>
              <a:pPr algn="ctr">
                <a:lnSpc>
                  <a:spcPct val="85000"/>
                </a:lnSpc>
                <a:spcBef>
                  <a:spcPct val="20000"/>
                </a:spcBef>
              </a:pPr>
              <a:endParaRPr lang="en-US" sz="1400" b="1">
                <a:solidFill>
                  <a:srgbClr val="FFFFFF"/>
                </a:solidFill>
                <a:latin typeface="Arial Narrow" pitchFamily="112" charset="0"/>
              </a:endParaRPr>
            </a:p>
          </p:txBody>
        </p:sp>
        <p:sp>
          <p:nvSpPr>
            <p:cNvPr id="155" name="Freeform 9"/>
            <p:cNvSpPr>
              <a:spLocks/>
            </p:cNvSpPr>
            <p:nvPr/>
          </p:nvSpPr>
          <p:spPr bwMode="auto">
            <a:xfrm>
              <a:off x="4572000" y="1066800"/>
              <a:ext cx="2196501" cy="4388908"/>
            </a:xfrm>
            <a:custGeom>
              <a:avLst/>
              <a:gdLst/>
              <a:ahLst/>
              <a:cxnLst>
                <a:cxn ang="0">
                  <a:pos x="0" y="0"/>
                </a:cxn>
                <a:cxn ang="0">
                  <a:pos x="0" y="4290"/>
                </a:cxn>
                <a:cxn ang="0">
                  <a:pos x="111" y="4287"/>
                </a:cxn>
                <a:cxn ang="0">
                  <a:pos x="274" y="4274"/>
                </a:cxn>
                <a:cxn ang="0">
                  <a:pos x="433" y="4247"/>
                </a:cxn>
                <a:cxn ang="0">
                  <a:pos x="587" y="4209"/>
                </a:cxn>
                <a:cxn ang="0">
                  <a:pos x="738" y="4160"/>
                </a:cxn>
                <a:cxn ang="0">
                  <a:pos x="883" y="4101"/>
                </a:cxn>
                <a:cxn ang="0">
                  <a:pos x="1024" y="4031"/>
                </a:cxn>
                <a:cxn ang="0">
                  <a:pos x="1157" y="3953"/>
                </a:cxn>
                <a:cxn ang="0">
                  <a:pos x="1284" y="3864"/>
                </a:cxn>
                <a:cxn ang="0">
                  <a:pos x="1404" y="3768"/>
                </a:cxn>
                <a:cxn ang="0">
                  <a:pos x="1518" y="3663"/>
                </a:cxn>
                <a:cxn ang="0">
                  <a:pos x="1623" y="3549"/>
                </a:cxn>
                <a:cxn ang="0">
                  <a:pos x="1719" y="3429"/>
                </a:cxn>
                <a:cxn ang="0">
                  <a:pos x="1808" y="3302"/>
                </a:cxn>
                <a:cxn ang="0">
                  <a:pos x="1888" y="3167"/>
                </a:cxn>
                <a:cxn ang="0">
                  <a:pos x="1956" y="3028"/>
                </a:cxn>
                <a:cxn ang="0">
                  <a:pos x="2016" y="2883"/>
                </a:cxn>
                <a:cxn ang="0">
                  <a:pos x="2065" y="2732"/>
                </a:cxn>
                <a:cxn ang="0">
                  <a:pos x="2102" y="2577"/>
                </a:cxn>
                <a:cxn ang="0">
                  <a:pos x="2129" y="2419"/>
                </a:cxn>
                <a:cxn ang="0">
                  <a:pos x="2144" y="2256"/>
                </a:cxn>
                <a:cxn ang="0">
                  <a:pos x="2147" y="2145"/>
                </a:cxn>
                <a:cxn ang="0">
                  <a:pos x="2139" y="1981"/>
                </a:cxn>
                <a:cxn ang="0">
                  <a:pos x="2122" y="1818"/>
                </a:cxn>
                <a:cxn ang="0">
                  <a:pos x="2090" y="1661"/>
                </a:cxn>
                <a:cxn ang="0">
                  <a:pos x="2049" y="1507"/>
                </a:cxn>
                <a:cxn ang="0">
                  <a:pos x="1997" y="1358"/>
                </a:cxn>
                <a:cxn ang="0">
                  <a:pos x="1935" y="1214"/>
                </a:cxn>
                <a:cxn ang="0">
                  <a:pos x="1861" y="1077"/>
                </a:cxn>
                <a:cxn ang="0">
                  <a:pos x="1780" y="945"/>
                </a:cxn>
                <a:cxn ang="0">
                  <a:pos x="1688" y="821"/>
                </a:cxn>
                <a:cxn ang="0">
                  <a:pos x="1589" y="703"/>
                </a:cxn>
                <a:cxn ang="0">
                  <a:pos x="1481" y="592"/>
                </a:cxn>
                <a:cxn ang="0">
                  <a:pos x="1366" y="489"/>
                </a:cxn>
                <a:cxn ang="0">
                  <a:pos x="1243" y="396"/>
                </a:cxn>
                <a:cxn ang="0">
                  <a:pos x="1113" y="310"/>
                </a:cxn>
                <a:cxn ang="0">
                  <a:pos x="978" y="235"/>
                </a:cxn>
                <a:cxn ang="0">
                  <a:pos x="836" y="168"/>
                </a:cxn>
                <a:cxn ang="0">
                  <a:pos x="689" y="112"/>
                </a:cxn>
                <a:cxn ang="0">
                  <a:pos x="537" y="68"/>
                </a:cxn>
                <a:cxn ang="0">
                  <a:pos x="380" y="34"/>
                </a:cxn>
                <a:cxn ang="0">
                  <a:pos x="220" y="12"/>
                </a:cxn>
                <a:cxn ang="0">
                  <a:pos x="56" y="0"/>
                </a:cxn>
              </a:cxnLst>
              <a:rect l="0" t="0" r="r" b="b"/>
              <a:pathLst>
                <a:path w="2147" h="4290">
                  <a:moveTo>
                    <a:pt x="0" y="0"/>
                  </a:moveTo>
                  <a:lnTo>
                    <a:pt x="0" y="0"/>
                  </a:lnTo>
                  <a:lnTo>
                    <a:pt x="0" y="0"/>
                  </a:lnTo>
                  <a:lnTo>
                    <a:pt x="0" y="4290"/>
                  </a:lnTo>
                  <a:lnTo>
                    <a:pt x="0" y="4290"/>
                  </a:lnTo>
                  <a:lnTo>
                    <a:pt x="0" y="4290"/>
                  </a:lnTo>
                  <a:lnTo>
                    <a:pt x="0" y="4290"/>
                  </a:lnTo>
                  <a:lnTo>
                    <a:pt x="56" y="4290"/>
                  </a:lnTo>
                  <a:lnTo>
                    <a:pt x="111" y="4287"/>
                  </a:lnTo>
                  <a:lnTo>
                    <a:pt x="166" y="4284"/>
                  </a:lnTo>
                  <a:lnTo>
                    <a:pt x="220" y="4280"/>
                  </a:lnTo>
                  <a:lnTo>
                    <a:pt x="274" y="4274"/>
                  </a:lnTo>
                  <a:lnTo>
                    <a:pt x="327" y="4267"/>
                  </a:lnTo>
                  <a:lnTo>
                    <a:pt x="380" y="4258"/>
                  </a:lnTo>
                  <a:lnTo>
                    <a:pt x="433" y="4247"/>
                  </a:lnTo>
                  <a:lnTo>
                    <a:pt x="485" y="4235"/>
                  </a:lnTo>
                  <a:lnTo>
                    <a:pt x="537" y="4224"/>
                  </a:lnTo>
                  <a:lnTo>
                    <a:pt x="587" y="4209"/>
                  </a:lnTo>
                  <a:lnTo>
                    <a:pt x="639" y="4194"/>
                  </a:lnTo>
                  <a:lnTo>
                    <a:pt x="689" y="4178"/>
                  </a:lnTo>
                  <a:lnTo>
                    <a:pt x="738" y="4160"/>
                  </a:lnTo>
                  <a:lnTo>
                    <a:pt x="787" y="4142"/>
                  </a:lnTo>
                  <a:lnTo>
                    <a:pt x="836" y="4122"/>
                  </a:lnTo>
                  <a:lnTo>
                    <a:pt x="883" y="4101"/>
                  </a:lnTo>
                  <a:lnTo>
                    <a:pt x="931" y="4079"/>
                  </a:lnTo>
                  <a:lnTo>
                    <a:pt x="978" y="4056"/>
                  </a:lnTo>
                  <a:lnTo>
                    <a:pt x="1024" y="4031"/>
                  </a:lnTo>
                  <a:lnTo>
                    <a:pt x="1068" y="4006"/>
                  </a:lnTo>
                  <a:lnTo>
                    <a:pt x="1113" y="3980"/>
                  </a:lnTo>
                  <a:lnTo>
                    <a:pt x="1157" y="3953"/>
                  </a:lnTo>
                  <a:lnTo>
                    <a:pt x="1200" y="3925"/>
                  </a:lnTo>
                  <a:lnTo>
                    <a:pt x="1243" y="3895"/>
                  </a:lnTo>
                  <a:lnTo>
                    <a:pt x="1284" y="3864"/>
                  </a:lnTo>
                  <a:lnTo>
                    <a:pt x="1326" y="3833"/>
                  </a:lnTo>
                  <a:lnTo>
                    <a:pt x="1366" y="3801"/>
                  </a:lnTo>
                  <a:lnTo>
                    <a:pt x="1404" y="3768"/>
                  </a:lnTo>
                  <a:lnTo>
                    <a:pt x="1442" y="3734"/>
                  </a:lnTo>
                  <a:lnTo>
                    <a:pt x="1481" y="3698"/>
                  </a:lnTo>
                  <a:lnTo>
                    <a:pt x="1518" y="3663"/>
                  </a:lnTo>
                  <a:lnTo>
                    <a:pt x="1553" y="3626"/>
                  </a:lnTo>
                  <a:lnTo>
                    <a:pt x="1589" y="3587"/>
                  </a:lnTo>
                  <a:lnTo>
                    <a:pt x="1623" y="3549"/>
                  </a:lnTo>
                  <a:lnTo>
                    <a:pt x="1656" y="3511"/>
                  </a:lnTo>
                  <a:lnTo>
                    <a:pt x="1688" y="3471"/>
                  </a:lnTo>
                  <a:lnTo>
                    <a:pt x="1719" y="3429"/>
                  </a:lnTo>
                  <a:lnTo>
                    <a:pt x="1750" y="3388"/>
                  </a:lnTo>
                  <a:lnTo>
                    <a:pt x="1780" y="3345"/>
                  </a:lnTo>
                  <a:lnTo>
                    <a:pt x="1808" y="3302"/>
                  </a:lnTo>
                  <a:lnTo>
                    <a:pt x="1836" y="3258"/>
                  </a:lnTo>
                  <a:lnTo>
                    <a:pt x="1861" y="3213"/>
                  </a:lnTo>
                  <a:lnTo>
                    <a:pt x="1888" y="3167"/>
                  </a:lnTo>
                  <a:lnTo>
                    <a:pt x="1911" y="3121"/>
                  </a:lnTo>
                  <a:lnTo>
                    <a:pt x="1935" y="3076"/>
                  </a:lnTo>
                  <a:lnTo>
                    <a:pt x="1956" y="3028"/>
                  </a:lnTo>
                  <a:lnTo>
                    <a:pt x="1978" y="2981"/>
                  </a:lnTo>
                  <a:lnTo>
                    <a:pt x="1997" y="2932"/>
                  </a:lnTo>
                  <a:lnTo>
                    <a:pt x="2016" y="2883"/>
                  </a:lnTo>
                  <a:lnTo>
                    <a:pt x="2033" y="2833"/>
                  </a:lnTo>
                  <a:lnTo>
                    <a:pt x="2049" y="2783"/>
                  </a:lnTo>
                  <a:lnTo>
                    <a:pt x="2065" y="2732"/>
                  </a:lnTo>
                  <a:lnTo>
                    <a:pt x="2079" y="2682"/>
                  </a:lnTo>
                  <a:lnTo>
                    <a:pt x="2090" y="2630"/>
                  </a:lnTo>
                  <a:lnTo>
                    <a:pt x="2102" y="2577"/>
                  </a:lnTo>
                  <a:lnTo>
                    <a:pt x="2113" y="2525"/>
                  </a:lnTo>
                  <a:lnTo>
                    <a:pt x="2122" y="2472"/>
                  </a:lnTo>
                  <a:lnTo>
                    <a:pt x="2129" y="2419"/>
                  </a:lnTo>
                  <a:lnTo>
                    <a:pt x="2135" y="2364"/>
                  </a:lnTo>
                  <a:lnTo>
                    <a:pt x="2139" y="2311"/>
                  </a:lnTo>
                  <a:lnTo>
                    <a:pt x="2144" y="2256"/>
                  </a:lnTo>
                  <a:lnTo>
                    <a:pt x="2145" y="2201"/>
                  </a:lnTo>
                  <a:lnTo>
                    <a:pt x="2147" y="2145"/>
                  </a:lnTo>
                  <a:lnTo>
                    <a:pt x="2147" y="2145"/>
                  </a:lnTo>
                  <a:lnTo>
                    <a:pt x="2145" y="2090"/>
                  </a:lnTo>
                  <a:lnTo>
                    <a:pt x="2144" y="2036"/>
                  </a:lnTo>
                  <a:lnTo>
                    <a:pt x="2139" y="1981"/>
                  </a:lnTo>
                  <a:lnTo>
                    <a:pt x="2135" y="1926"/>
                  </a:lnTo>
                  <a:lnTo>
                    <a:pt x="2129" y="1873"/>
                  </a:lnTo>
                  <a:lnTo>
                    <a:pt x="2122" y="1818"/>
                  </a:lnTo>
                  <a:lnTo>
                    <a:pt x="2113" y="1765"/>
                  </a:lnTo>
                  <a:lnTo>
                    <a:pt x="2102" y="1713"/>
                  </a:lnTo>
                  <a:lnTo>
                    <a:pt x="2090" y="1661"/>
                  </a:lnTo>
                  <a:lnTo>
                    <a:pt x="2079" y="1609"/>
                  </a:lnTo>
                  <a:lnTo>
                    <a:pt x="2065" y="1558"/>
                  </a:lnTo>
                  <a:lnTo>
                    <a:pt x="2049" y="1507"/>
                  </a:lnTo>
                  <a:lnTo>
                    <a:pt x="2033" y="1457"/>
                  </a:lnTo>
                  <a:lnTo>
                    <a:pt x="2016" y="1408"/>
                  </a:lnTo>
                  <a:lnTo>
                    <a:pt x="1997" y="1358"/>
                  </a:lnTo>
                  <a:lnTo>
                    <a:pt x="1978" y="1311"/>
                  </a:lnTo>
                  <a:lnTo>
                    <a:pt x="1956" y="1262"/>
                  </a:lnTo>
                  <a:lnTo>
                    <a:pt x="1935" y="1214"/>
                  </a:lnTo>
                  <a:lnTo>
                    <a:pt x="1911" y="1169"/>
                  </a:lnTo>
                  <a:lnTo>
                    <a:pt x="1888" y="1123"/>
                  </a:lnTo>
                  <a:lnTo>
                    <a:pt x="1861" y="1077"/>
                  </a:lnTo>
                  <a:lnTo>
                    <a:pt x="1836" y="1032"/>
                  </a:lnTo>
                  <a:lnTo>
                    <a:pt x="1808" y="990"/>
                  </a:lnTo>
                  <a:lnTo>
                    <a:pt x="1780" y="945"/>
                  </a:lnTo>
                  <a:lnTo>
                    <a:pt x="1750" y="904"/>
                  </a:lnTo>
                  <a:lnTo>
                    <a:pt x="1719" y="862"/>
                  </a:lnTo>
                  <a:lnTo>
                    <a:pt x="1688" y="821"/>
                  </a:lnTo>
                  <a:lnTo>
                    <a:pt x="1656" y="781"/>
                  </a:lnTo>
                  <a:lnTo>
                    <a:pt x="1623" y="741"/>
                  </a:lnTo>
                  <a:lnTo>
                    <a:pt x="1589" y="703"/>
                  </a:lnTo>
                  <a:lnTo>
                    <a:pt x="1553" y="666"/>
                  </a:lnTo>
                  <a:lnTo>
                    <a:pt x="1518" y="629"/>
                  </a:lnTo>
                  <a:lnTo>
                    <a:pt x="1481" y="592"/>
                  </a:lnTo>
                  <a:lnTo>
                    <a:pt x="1442" y="558"/>
                  </a:lnTo>
                  <a:lnTo>
                    <a:pt x="1404" y="524"/>
                  </a:lnTo>
                  <a:lnTo>
                    <a:pt x="1366" y="489"/>
                  </a:lnTo>
                  <a:lnTo>
                    <a:pt x="1326" y="457"/>
                  </a:lnTo>
                  <a:lnTo>
                    <a:pt x="1284" y="426"/>
                  </a:lnTo>
                  <a:lnTo>
                    <a:pt x="1243" y="396"/>
                  </a:lnTo>
                  <a:lnTo>
                    <a:pt x="1200" y="367"/>
                  </a:lnTo>
                  <a:lnTo>
                    <a:pt x="1157" y="337"/>
                  </a:lnTo>
                  <a:lnTo>
                    <a:pt x="1113" y="310"/>
                  </a:lnTo>
                  <a:lnTo>
                    <a:pt x="1068" y="284"/>
                  </a:lnTo>
                  <a:lnTo>
                    <a:pt x="1024" y="259"/>
                  </a:lnTo>
                  <a:lnTo>
                    <a:pt x="978" y="235"/>
                  </a:lnTo>
                  <a:lnTo>
                    <a:pt x="931" y="211"/>
                  </a:lnTo>
                  <a:lnTo>
                    <a:pt x="883" y="189"/>
                  </a:lnTo>
                  <a:lnTo>
                    <a:pt x="836" y="168"/>
                  </a:lnTo>
                  <a:lnTo>
                    <a:pt x="787" y="149"/>
                  </a:lnTo>
                  <a:lnTo>
                    <a:pt x="738" y="130"/>
                  </a:lnTo>
                  <a:lnTo>
                    <a:pt x="689" y="112"/>
                  </a:lnTo>
                  <a:lnTo>
                    <a:pt x="639" y="96"/>
                  </a:lnTo>
                  <a:lnTo>
                    <a:pt x="587" y="81"/>
                  </a:lnTo>
                  <a:lnTo>
                    <a:pt x="537" y="68"/>
                  </a:lnTo>
                  <a:lnTo>
                    <a:pt x="485" y="55"/>
                  </a:lnTo>
                  <a:lnTo>
                    <a:pt x="433" y="43"/>
                  </a:lnTo>
                  <a:lnTo>
                    <a:pt x="380" y="34"/>
                  </a:lnTo>
                  <a:lnTo>
                    <a:pt x="327" y="25"/>
                  </a:lnTo>
                  <a:lnTo>
                    <a:pt x="274" y="18"/>
                  </a:lnTo>
                  <a:lnTo>
                    <a:pt x="220" y="12"/>
                  </a:lnTo>
                  <a:lnTo>
                    <a:pt x="166" y="6"/>
                  </a:lnTo>
                  <a:lnTo>
                    <a:pt x="111" y="3"/>
                  </a:lnTo>
                  <a:lnTo>
                    <a:pt x="56" y="0"/>
                  </a:lnTo>
                  <a:lnTo>
                    <a:pt x="0" y="0"/>
                  </a:lnTo>
                  <a:lnTo>
                    <a:pt x="0" y="0"/>
                  </a:lnTo>
                  <a:close/>
                </a:path>
              </a:pathLst>
            </a:custGeom>
            <a:gradFill rotWithShape="0">
              <a:gsLst>
                <a:gs pos="0">
                  <a:srgbClr val="30639C"/>
                </a:gs>
                <a:gs pos="100000">
                  <a:srgbClr val="29507F"/>
                </a:gs>
              </a:gsLst>
              <a:lin ang="2700000" scaled="1"/>
            </a:gradFill>
            <a:ln w="9525">
              <a:noFill/>
              <a:miter lim="800000"/>
              <a:headEnd/>
              <a:tailEnd/>
            </a:ln>
          </p:spPr>
          <p:txBody>
            <a:bodyPr lIns="18288" tIns="18288" rIns="18288" bIns="18288" anchor="ctr" anchorCtr="1"/>
            <a:lstStyle/>
            <a:p>
              <a:pPr algn="ctr">
                <a:lnSpc>
                  <a:spcPct val="85000"/>
                </a:lnSpc>
                <a:spcBef>
                  <a:spcPct val="20000"/>
                </a:spcBef>
              </a:pPr>
              <a:endParaRPr lang="en-US" sz="1400" b="1">
                <a:solidFill>
                  <a:srgbClr val="FFFFFF"/>
                </a:solidFill>
                <a:latin typeface="Arial Narrow" pitchFamily="112" charset="0"/>
              </a:endParaRPr>
            </a:p>
          </p:txBody>
        </p:sp>
      </p:grpSp>
      <p:grpSp>
        <p:nvGrpSpPr>
          <p:cNvPr id="156" name="Group 30"/>
          <p:cNvGrpSpPr/>
          <p:nvPr/>
        </p:nvGrpSpPr>
        <p:grpSpPr>
          <a:xfrm>
            <a:off x="5593215" y="4613495"/>
            <a:ext cx="340846" cy="472470"/>
            <a:chOff x="3829362" y="1753581"/>
            <a:chExt cx="2173053" cy="3007644"/>
          </a:xfrm>
        </p:grpSpPr>
        <p:sp>
          <p:nvSpPr>
            <p:cNvPr id="157" name="Freeform 15"/>
            <p:cNvSpPr>
              <a:spLocks/>
            </p:cNvSpPr>
            <p:nvPr/>
          </p:nvSpPr>
          <p:spPr bwMode="auto">
            <a:xfrm>
              <a:off x="3829362" y="1753581"/>
              <a:ext cx="745418" cy="3007644"/>
            </a:xfrm>
            <a:custGeom>
              <a:avLst/>
              <a:gdLst/>
              <a:ahLst/>
              <a:cxnLst>
                <a:cxn ang="0">
                  <a:pos x="861" y="0"/>
                </a:cxn>
                <a:cxn ang="0">
                  <a:pos x="817" y="3"/>
                </a:cxn>
                <a:cxn ang="0">
                  <a:pos x="773" y="9"/>
                </a:cxn>
                <a:cxn ang="0">
                  <a:pos x="730" y="20"/>
                </a:cxn>
                <a:cxn ang="0">
                  <a:pos x="688" y="35"/>
                </a:cxn>
                <a:cxn ang="0">
                  <a:pos x="646" y="55"/>
                </a:cxn>
                <a:cxn ang="0">
                  <a:pos x="605" y="79"/>
                </a:cxn>
                <a:cxn ang="0">
                  <a:pos x="565" y="105"/>
                </a:cxn>
                <a:cxn ang="0">
                  <a:pos x="526" y="137"/>
                </a:cxn>
                <a:cxn ang="0">
                  <a:pos x="488" y="172"/>
                </a:cxn>
                <a:cxn ang="0">
                  <a:pos x="451" y="210"/>
                </a:cxn>
                <a:cxn ang="0">
                  <a:pos x="415" y="252"/>
                </a:cxn>
                <a:cxn ang="0">
                  <a:pos x="346" y="345"/>
                </a:cxn>
                <a:cxn ang="0">
                  <a:pos x="283" y="452"/>
                </a:cxn>
                <a:cxn ang="0">
                  <a:pos x="224" y="569"/>
                </a:cxn>
                <a:cxn ang="0">
                  <a:pos x="171" y="699"/>
                </a:cxn>
                <a:cxn ang="0">
                  <a:pos x="125" y="837"/>
                </a:cxn>
                <a:cxn ang="0">
                  <a:pos x="86" y="985"/>
                </a:cxn>
                <a:cxn ang="0">
                  <a:pos x="53" y="1140"/>
                </a:cxn>
                <a:cxn ang="0">
                  <a:pos x="28" y="1303"/>
                </a:cxn>
                <a:cxn ang="0">
                  <a:pos x="10" y="1472"/>
                </a:cxn>
                <a:cxn ang="0">
                  <a:pos x="2" y="1648"/>
                </a:cxn>
                <a:cxn ang="0">
                  <a:pos x="0" y="1737"/>
                </a:cxn>
                <a:cxn ang="0">
                  <a:pos x="5" y="1915"/>
                </a:cxn>
                <a:cxn ang="0">
                  <a:pos x="18" y="2087"/>
                </a:cxn>
                <a:cxn ang="0">
                  <a:pos x="39" y="2254"/>
                </a:cxn>
                <a:cxn ang="0">
                  <a:pos x="68" y="2413"/>
                </a:cxn>
                <a:cxn ang="0">
                  <a:pos x="104" y="2565"/>
                </a:cxn>
                <a:cxn ang="0">
                  <a:pos x="147" y="2709"/>
                </a:cxn>
                <a:cxn ang="0">
                  <a:pos x="197" y="2842"/>
                </a:cxn>
                <a:cxn ang="0">
                  <a:pos x="252" y="2966"/>
                </a:cxn>
                <a:cxn ang="0">
                  <a:pos x="314" y="3077"/>
                </a:cxn>
                <a:cxn ang="0">
                  <a:pos x="380" y="3178"/>
                </a:cxn>
                <a:cxn ang="0">
                  <a:pos x="433" y="3244"/>
                </a:cxn>
                <a:cxn ang="0">
                  <a:pos x="469" y="3284"/>
                </a:cxn>
                <a:cxn ang="0">
                  <a:pos x="507" y="3321"/>
                </a:cxn>
                <a:cxn ang="0">
                  <a:pos x="546" y="3353"/>
                </a:cxn>
                <a:cxn ang="0">
                  <a:pos x="585" y="3382"/>
                </a:cxn>
                <a:cxn ang="0">
                  <a:pos x="625" y="3408"/>
                </a:cxn>
                <a:cxn ang="0">
                  <a:pos x="666" y="3430"/>
                </a:cxn>
                <a:cxn ang="0">
                  <a:pos x="709" y="3447"/>
                </a:cxn>
                <a:cxn ang="0">
                  <a:pos x="751" y="3460"/>
                </a:cxn>
                <a:cxn ang="0">
                  <a:pos x="795" y="3469"/>
                </a:cxn>
                <a:cxn ang="0">
                  <a:pos x="839" y="3474"/>
                </a:cxn>
                <a:cxn ang="0">
                  <a:pos x="861" y="0"/>
                </a:cxn>
              </a:cxnLst>
              <a:rect l="0" t="0" r="r" b="b"/>
              <a:pathLst>
                <a:path w="861" h="3474">
                  <a:moveTo>
                    <a:pt x="861" y="0"/>
                  </a:moveTo>
                  <a:lnTo>
                    <a:pt x="861" y="0"/>
                  </a:lnTo>
                  <a:lnTo>
                    <a:pt x="839" y="1"/>
                  </a:lnTo>
                  <a:lnTo>
                    <a:pt x="817" y="3"/>
                  </a:lnTo>
                  <a:lnTo>
                    <a:pt x="795" y="5"/>
                  </a:lnTo>
                  <a:lnTo>
                    <a:pt x="773" y="9"/>
                  </a:lnTo>
                  <a:lnTo>
                    <a:pt x="751" y="14"/>
                  </a:lnTo>
                  <a:lnTo>
                    <a:pt x="730" y="20"/>
                  </a:lnTo>
                  <a:lnTo>
                    <a:pt x="709" y="28"/>
                  </a:lnTo>
                  <a:lnTo>
                    <a:pt x="688" y="35"/>
                  </a:lnTo>
                  <a:lnTo>
                    <a:pt x="666" y="45"/>
                  </a:lnTo>
                  <a:lnTo>
                    <a:pt x="646" y="55"/>
                  </a:lnTo>
                  <a:lnTo>
                    <a:pt x="625" y="67"/>
                  </a:lnTo>
                  <a:lnTo>
                    <a:pt x="605" y="79"/>
                  </a:lnTo>
                  <a:lnTo>
                    <a:pt x="585" y="92"/>
                  </a:lnTo>
                  <a:lnTo>
                    <a:pt x="565" y="105"/>
                  </a:lnTo>
                  <a:lnTo>
                    <a:pt x="546" y="121"/>
                  </a:lnTo>
                  <a:lnTo>
                    <a:pt x="526" y="137"/>
                  </a:lnTo>
                  <a:lnTo>
                    <a:pt x="507" y="154"/>
                  </a:lnTo>
                  <a:lnTo>
                    <a:pt x="488" y="172"/>
                  </a:lnTo>
                  <a:lnTo>
                    <a:pt x="469" y="191"/>
                  </a:lnTo>
                  <a:lnTo>
                    <a:pt x="451" y="210"/>
                  </a:lnTo>
                  <a:lnTo>
                    <a:pt x="433" y="231"/>
                  </a:lnTo>
                  <a:lnTo>
                    <a:pt x="415" y="252"/>
                  </a:lnTo>
                  <a:lnTo>
                    <a:pt x="380" y="297"/>
                  </a:lnTo>
                  <a:lnTo>
                    <a:pt x="346" y="345"/>
                  </a:lnTo>
                  <a:lnTo>
                    <a:pt x="314" y="398"/>
                  </a:lnTo>
                  <a:lnTo>
                    <a:pt x="283" y="452"/>
                  </a:lnTo>
                  <a:lnTo>
                    <a:pt x="252" y="509"/>
                  </a:lnTo>
                  <a:lnTo>
                    <a:pt x="224" y="569"/>
                  </a:lnTo>
                  <a:lnTo>
                    <a:pt x="197" y="632"/>
                  </a:lnTo>
                  <a:lnTo>
                    <a:pt x="171" y="699"/>
                  </a:lnTo>
                  <a:lnTo>
                    <a:pt x="147" y="766"/>
                  </a:lnTo>
                  <a:lnTo>
                    <a:pt x="125" y="837"/>
                  </a:lnTo>
                  <a:lnTo>
                    <a:pt x="104" y="909"/>
                  </a:lnTo>
                  <a:lnTo>
                    <a:pt x="86" y="985"/>
                  </a:lnTo>
                  <a:lnTo>
                    <a:pt x="68" y="1061"/>
                  </a:lnTo>
                  <a:lnTo>
                    <a:pt x="53" y="1140"/>
                  </a:lnTo>
                  <a:lnTo>
                    <a:pt x="39" y="1220"/>
                  </a:lnTo>
                  <a:lnTo>
                    <a:pt x="28" y="1303"/>
                  </a:lnTo>
                  <a:lnTo>
                    <a:pt x="18" y="1387"/>
                  </a:lnTo>
                  <a:lnTo>
                    <a:pt x="10" y="1472"/>
                  </a:lnTo>
                  <a:lnTo>
                    <a:pt x="5" y="1560"/>
                  </a:lnTo>
                  <a:lnTo>
                    <a:pt x="2" y="1648"/>
                  </a:lnTo>
                  <a:lnTo>
                    <a:pt x="0" y="1737"/>
                  </a:lnTo>
                  <a:lnTo>
                    <a:pt x="0" y="1737"/>
                  </a:lnTo>
                  <a:lnTo>
                    <a:pt x="2" y="1827"/>
                  </a:lnTo>
                  <a:lnTo>
                    <a:pt x="5" y="1915"/>
                  </a:lnTo>
                  <a:lnTo>
                    <a:pt x="10" y="2002"/>
                  </a:lnTo>
                  <a:lnTo>
                    <a:pt x="18" y="2087"/>
                  </a:lnTo>
                  <a:lnTo>
                    <a:pt x="28" y="2171"/>
                  </a:lnTo>
                  <a:lnTo>
                    <a:pt x="39" y="2254"/>
                  </a:lnTo>
                  <a:lnTo>
                    <a:pt x="53" y="2334"/>
                  </a:lnTo>
                  <a:lnTo>
                    <a:pt x="68" y="2413"/>
                  </a:lnTo>
                  <a:lnTo>
                    <a:pt x="86" y="2491"/>
                  </a:lnTo>
                  <a:lnTo>
                    <a:pt x="104" y="2565"/>
                  </a:lnTo>
                  <a:lnTo>
                    <a:pt x="125" y="2637"/>
                  </a:lnTo>
                  <a:lnTo>
                    <a:pt x="147" y="2709"/>
                  </a:lnTo>
                  <a:lnTo>
                    <a:pt x="171" y="2776"/>
                  </a:lnTo>
                  <a:lnTo>
                    <a:pt x="197" y="2842"/>
                  </a:lnTo>
                  <a:lnTo>
                    <a:pt x="224" y="2906"/>
                  </a:lnTo>
                  <a:lnTo>
                    <a:pt x="252" y="2966"/>
                  </a:lnTo>
                  <a:lnTo>
                    <a:pt x="283" y="3022"/>
                  </a:lnTo>
                  <a:lnTo>
                    <a:pt x="314" y="3077"/>
                  </a:lnTo>
                  <a:lnTo>
                    <a:pt x="346" y="3129"/>
                  </a:lnTo>
                  <a:lnTo>
                    <a:pt x="380" y="3178"/>
                  </a:lnTo>
                  <a:lnTo>
                    <a:pt x="415" y="3223"/>
                  </a:lnTo>
                  <a:lnTo>
                    <a:pt x="433" y="3244"/>
                  </a:lnTo>
                  <a:lnTo>
                    <a:pt x="451" y="3264"/>
                  </a:lnTo>
                  <a:lnTo>
                    <a:pt x="469" y="3284"/>
                  </a:lnTo>
                  <a:lnTo>
                    <a:pt x="488" y="3303"/>
                  </a:lnTo>
                  <a:lnTo>
                    <a:pt x="507" y="3321"/>
                  </a:lnTo>
                  <a:lnTo>
                    <a:pt x="526" y="3337"/>
                  </a:lnTo>
                  <a:lnTo>
                    <a:pt x="546" y="3353"/>
                  </a:lnTo>
                  <a:lnTo>
                    <a:pt x="565" y="3368"/>
                  </a:lnTo>
                  <a:lnTo>
                    <a:pt x="585" y="3382"/>
                  </a:lnTo>
                  <a:lnTo>
                    <a:pt x="605" y="3396"/>
                  </a:lnTo>
                  <a:lnTo>
                    <a:pt x="625" y="3408"/>
                  </a:lnTo>
                  <a:lnTo>
                    <a:pt x="646" y="3420"/>
                  </a:lnTo>
                  <a:lnTo>
                    <a:pt x="666" y="3430"/>
                  </a:lnTo>
                  <a:lnTo>
                    <a:pt x="688" y="3439"/>
                  </a:lnTo>
                  <a:lnTo>
                    <a:pt x="709" y="3447"/>
                  </a:lnTo>
                  <a:lnTo>
                    <a:pt x="730" y="3454"/>
                  </a:lnTo>
                  <a:lnTo>
                    <a:pt x="751" y="3460"/>
                  </a:lnTo>
                  <a:lnTo>
                    <a:pt x="773" y="3465"/>
                  </a:lnTo>
                  <a:lnTo>
                    <a:pt x="795" y="3469"/>
                  </a:lnTo>
                  <a:lnTo>
                    <a:pt x="817" y="3471"/>
                  </a:lnTo>
                  <a:lnTo>
                    <a:pt x="839" y="3474"/>
                  </a:lnTo>
                  <a:lnTo>
                    <a:pt x="861" y="3474"/>
                  </a:lnTo>
                  <a:lnTo>
                    <a:pt x="861" y="0"/>
                  </a:lnTo>
                  <a:close/>
                </a:path>
              </a:pathLst>
            </a:custGeom>
            <a:gradFill rotWithShape="0">
              <a:gsLst>
                <a:gs pos="0">
                  <a:srgbClr val="5E7DB6"/>
                </a:gs>
                <a:gs pos="100000">
                  <a:srgbClr val="264B78"/>
                </a:gs>
              </a:gsLst>
              <a:lin ang="2700000" scaled="1"/>
            </a:gradFill>
            <a:ln w="9525">
              <a:noFill/>
              <a:miter lim="800000"/>
              <a:headEnd/>
              <a:tailEnd/>
            </a:ln>
          </p:spPr>
          <p:txBody>
            <a:bodyPr lIns="18288" tIns="18288" rIns="18288" bIns="18288" anchor="ctr" anchorCtr="1"/>
            <a:lstStyle/>
            <a:p>
              <a:pPr algn="ctr">
                <a:lnSpc>
                  <a:spcPct val="85000"/>
                </a:lnSpc>
                <a:spcBef>
                  <a:spcPct val="20000"/>
                </a:spcBef>
              </a:pPr>
              <a:endParaRPr lang="en-US" sz="1400" b="1">
                <a:solidFill>
                  <a:srgbClr val="FFFFFF"/>
                </a:solidFill>
                <a:latin typeface="Arial Narrow" pitchFamily="112" charset="0"/>
              </a:endParaRPr>
            </a:p>
          </p:txBody>
        </p:sp>
        <p:sp>
          <p:nvSpPr>
            <p:cNvPr id="158" name="Freeform 16"/>
            <p:cNvSpPr>
              <a:spLocks/>
            </p:cNvSpPr>
            <p:nvPr/>
          </p:nvSpPr>
          <p:spPr bwMode="auto">
            <a:xfrm>
              <a:off x="4574780" y="1753581"/>
              <a:ext cx="1427635" cy="3007644"/>
            </a:xfrm>
            <a:custGeom>
              <a:avLst/>
              <a:gdLst/>
              <a:ahLst/>
              <a:cxnLst>
                <a:cxn ang="0">
                  <a:pos x="0" y="0"/>
                </a:cxn>
                <a:cxn ang="0">
                  <a:pos x="1" y="3474"/>
                </a:cxn>
                <a:cxn ang="0">
                  <a:pos x="85" y="3472"/>
                </a:cxn>
                <a:cxn ang="0">
                  <a:pos x="210" y="3460"/>
                </a:cxn>
                <a:cxn ang="0">
                  <a:pos x="333" y="3439"/>
                </a:cxn>
                <a:cxn ang="0">
                  <a:pos x="451" y="3408"/>
                </a:cxn>
                <a:cxn ang="0">
                  <a:pos x="568" y="3368"/>
                </a:cxn>
                <a:cxn ang="0">
                  <a:pos x="678" y="3321"/>
                </a:cxn>
                <a:cxn ang="0">
                  <a:pos x="786" y="3264"/>
                </a:cxn>
                <a:cxn ang="0">
                  <a:pos x="889" y="3200"/>
                </a:cxn>
                <a:cxn ang="0">
                  <a:pos x="986" y="3129"/>
                </a:cxn>
                <a:cxn ang="0">
                  <a:pos x="1079" y="3051"/>
                </a:cxn>
                <a:cxn ang="0">
                  <a:pos x="1166" y="2966"/>
                </a:cxn>
                <a:cxn ang="0">
                  <a:pos x="1246" y="2874"/>
                </a:cxn>
                <a:cxn ang="0">
                  <a:pos x="1321" y="2776"/>
                </a:cxn>
                <a:cxn ang="0">
                  <a:pos x="1389" y="2674"/>
                </a:cxn>
                <a:cxn ang="0">
                  <a:pos x="1449" y="2566"/>
                </a:cxn>
                <a:cxn ang="0">
                  <a:pos x="1502" y="2452"/>
                </a:cxn>
                <a:cxn ang="0">
                  <a:pos x="1548" y="2335"/>
                </a:cxn>
                <a:cxn ang="0">
                  <a:pos x="1586" y="2212"/>
                </a:cxn>
                <a:cxn ang="0">
                  <a:pos x="1615" y="2087"/>
                </a:cxn>
                <a:cxn ang="0">
                  <a:pos x="1635" y="1959"/>
                </a:cxn>
                <a:cxn ang="0">
                  <a:pos x="1646" y="1827"/>
                </a:cxn>
                <a:cxn ang="0">
                  <a:pos x="1649" y="1737"/>
                </a:cxn>
                <a:cxn ang="0">
                  <a:pos x="1643" y="1604"/>
                </a:cxn>
                <a:cxn ang="0">
                  <a:pos x="1628" y="1472"/>
                </a:cxn>
                <a:cxn ang="0">
                  <a:pos x="1606" y="1344"/>
                </a:cxn>
                <a:cxn ang="0">
                  <a:pos x="1573" y="1220"/>
                </a:cxn>
                <a:cxn ang="0">
                  <a:pos x="1533" y="1100"/>
                </a:cxn>
                <a:cxn ang="0">
                  <a:pos x="1485" y="985"/>
                </a:cxn>
                <a:cxn ang="0">
                  <a:pos x="1429" y="873"/>
                </a:cxn>
                <a:cxn ang="0">
                  <a:pos x="1366" y="766"/>
                </a:cxn>
                <a:cxn ang="0">
                  <a:pos x="1296" y="665"/>
                </a:cxn>
                <a:cxn ang="0">
                  <a:pos x="1220" y="569"/>
                </a:cxn>
                <a:cxn ang="0">
                  <a:pos x="1137" y="480"/>
                </a:cxn>
                <a:cxn ang="0">
                  <a:pos x="1048" y="396"/>
                </a:cxn>
                <a:cxn ang="0">
                  <a:pos x="954" y="321"/>
                </a:cxn>
                <a:cxn ang="0">
                  <a:pos x="855" y="252"/>
                </a:cxn>
                <a:cxn ang="0">
                  <a:pos x="751" y="191"/>
                </a:cxn>
                <a:cxn ang="0">
                  <a:pos x="642" y="137"/>
                </a:cxn>
                <a:cxn ang="0">
                  <a:pos x="529" y="92"/>
                </a:cxn>
                <a:cxn ang="0">
                  <a:pos x="412" y="55"/>
                </a:cxn>
                <a:cxn ang="0">
                  <a:pos x="292" y="28"/>
                </a:cxn>
                <a:cxn ang="0">
                  <a:pos x="169" y="9"/>
                </a:cxn>
                <a:cxn ang="0">
                  <a:pos x="43" y="0"/>
                </a:cxn>
              </a:cxnLst>
              <a:rect l="0" t="0" r="r" b="b"/>
              <a:pathLst>
                <a:path w="1649" h="3474">
                  <a:moveTo>
                    <a:pt x="1" y="0"/>
                  </a:moveTo>
                  <a:lnTo>
                    <a:pt x="1" y="0"/>
                  </a:lnTo>
                  <a:lnTo>
                    <a:pt x="0" y="0"/>
                  </a:lnTo>
                  <a:lnTo>
                    <a:pt x="0" y="3474"/>
                  </a:lnTo>
                  <a:lnTo>
                    <a:pt x="0" y="3474"/>
                  </a:lnTo>
                  <a:lnTo>
                    <a:pt x="1" y="3474"/>
                  </a:lnTo>
                  <a:lnTo>
                    <a:pt x="1" y="3474"/>
                  </a:lnTo>
                  <a:lnTo>
                    <a:pt x="43" y="3474"/>
                  </a:lnTo>
                  <a:lnTo>
                    <a:pt x="85" y="3472"/>
                  </a:lnTo>
                  <a:lnTo>
                    <a:pt x="127" y="3469"/>
                  </a:lnTo>
                  <a:lnTo>
                    <a:pt x="169" y="3465"/>
                  </a:lnTo>
                  <a:lnTo>
                    <a:pt x="210" y="3460"/>
                  </a:lnTo>
                  <a:lnTo>
                    <a:pt x="252" y="3454"/>
                  </a:lnTo>
                  <a:lnTo>
                    <a:pt x="292" y="3447"/>
                  </a:lnTo>
                  <a:lnTo>
                    <a:pt x="333" y="3439"/>
                  </a:lnTo>
                  <a:lnTo>
                    <a:pt x="372" y="3430"/>
                  </a:lnTo>
                  <a:lnTo>
                    <a:pt x="412" y="3420"/>
                  </a:lnTo>
                  <a:lnTo>
                    <a:pt x="451" y="3408"/>
                  </a:lnTo>
                  <a:lnTo>
                    <a:pt x="490" y="3396"/>
                  </a:lnTo>
                  <a:lnTo>
                    <a:pt x="529" y="3383"/>
                  </a:lnTo>
                  <a:lnTo>
                    <a:pt x="568" y="3368"/>
                  </a:lnTo>
                  <a:lnTo>
                    <a:pt x="605" y="3353"/>
                  </a:lnTo>
                  <a:lnTo>
                    <a:pt x="642" y="3338"/>
                  </a:lnTo>
                  <a:lnTo>
                    <a:pt x="678" y="3321"/>
                  </a:lnTo>
                  <a:lnTo>
                    <a:pt x="714" y="3303"/>
                  </a:lnTo>
                  <a:lnTo>
                    <a:pt x="751" y="3284"/>
                  </a:lnTo>
                  <a:lnTo>
                    <a:pt x="786" y="3264"/>
                  </a:lnTo>
                  <a:lnTo>
                    <a:pt x="821" y="3244"/>
                  </a:lnTo>
                  <a:lnTo>
                    <a:pt x="855" y="3223"/>
                  </a:lnTo>
                  <a:lnTo>
                    <a:pt x="889" y="3200"/>
                  </a:lnTo>
                  <a:lnTo>
                    <a:pt x="921" y="3178"/>
                  </a:lnTo>
                  <a:lnTo>
                    <a:pt x="954" y="3154"/>
                  </a:lnTo>
                  <a:lnTo>
                    <a:pt x="986" y="3129"/>
                  </a:lnTo>
                  <a:lnTo>
                    <a:pt x="1018" y="3104"/>
                  </a:lnTo>
                  <a:lnTo>
                    <a:pt x="1048" y="3077"/>
                  </a:lnTo>
                  <a:lnTo>
                    <a:pt x="1079" y="3051"/>
                  </a:lnTo>
                  <a:lnTo>
                    <a:pt x="1108" y="3024"/>
                  </a:lnTo>
                  <a:lnTo>
                    <a:pt x="1137" y="2995"/>
                  </a:lnTo>
                  <a:lnTo>
                    <a:pt x="1166" y="2966"/>
                  </a:lnTo>
                  <a:lnTo>
                    <a:pt x="1193" y="2936"/>
                  </a:lnTo>
                  <a:lnTo>
                    <a:pt x="1220" y="2906"/>
                  </a:lnTo>
                  <a:lnTo>
                    <a:pt x="1246" y="2874"/>
                  </a:lnTo>
                  <a:lnTo>
                    <a:pt x="1272" y="2842"/>
                  </a:lnTo>
                  <a:lnTo>
                    <a:pt x="1296" y="2809"/>
                  </a:lnTo>
                  <a:lnTo>
                    <a:pt x="1321" y="2776"/>
                  </a:lnTo>
                  <a:lnTo>
                    <a:pt x="1344" y="2743"/>
                  </a:lnTo>
                  <a:lnTo>
                    <a:pt x="1366" y="2709"/>
                  </a:lnTo>
                  <a:lnTo>
                    <a:pt x="1389" y="2674"/>
                  </a:lnTo>
                  <a:lnTo>
                    <a:pt x="1409" y="2639"/>
                  </a:lnTo>
                  <a:lnTo>
                    <a:pt x="1429" y="2602"/>
                  </a:lnTo>
                  <a:lnTo>
                    <a:pt x="1449" y="2566"/>
                  </a:lnTo>
                  <a:lnTo>
                    <a:pt x="1468" y="2528"/>
                  </a:lnTo>
                  <a:lnTo>
                    <a:pt x="1485" y="2491"/>
                  </a:lnTo>
                  <a:lnTo>
                    <a:pt x="1502" y="2452"/>
                  </a:lnTo>
                  <a:lnTo>
                    <a:pt x="1518" y="2413"/>
                  </a:lnTo>
                  <a:lnTo>
                    <a:pt x="1533" y="2374"/>
                  </a:lnTo>
                  <a:lnTo>
                    <a:pt x="1548" y="2335"/>
                  </a:lnTo>
                  <a:lnTo>
                    <a:pt x="1562" y="2295"/>
                  </a:lnTo>
                  <a:lnTo>
                    <a:pt x="1573" y="2254"/>
                  </a:lnTo>
                  <a:lnTo>
                    <a:pt x="1586" y="2212"/>
                  </a:lnTo>
                  <a:lnTo>
                    <a:pt x="1596" y="2171"/>
                  </a:lnTo>
                  <a:lnTo>
                    <a:pt x="1606" y="2129"/>
                  </a:lnTo>
                  <a:lnTo>
                    <a:pt x="1615" y="2087"/>
                  </a:lnTo>
                  <a:lnTo>
                    <a:pt x="1622" y="2044"/>
                  </a:lnTo>
                  <a:lnTo>
                    <a:pt x="1628" y="2002"/>
                  </a:lnTo>
                  <a:lnTo>
                    <a:pt x="1635" y="1959"/>
                  </a:lnTo>
                  <a:lnTo>
                    <a:pt x="1640" y="1915"/>
                  </a:lnTo>
                  <a:lnTo>
                    <a:pt x="1643" y="1871"/>
                  </a:lnTo>
                  <a:lnTo>
                    <a:pt x="1646" y="1827"/>
                  </a:lnTo>
                  <a:lnTo>
                    <a:pt x="1647" y="1782"/>
                  </a:lnTo>
                  <a:lnTo>
                    <a:pt x="1649" y="1737"/>
                  </a:lnTo>
                  <a:lnTo>
                    <a:pt x="1649" y="1737"/>
                  </a:lnTo>
                  <a:lnTo>
                    <a:pt x="1647" y="1692"/>
                  </a:lnTo>
                  <a:lnTo>
                    <a:pt x="1646" y="1648"/>
                  </a:lnTo>
                  <a:lnTo>
                    <a:pt x="1643" y="1604"/>
                  </a:lnTo>
                  <a:lnTo>
                    <a:pt x="1640" y="1560"/>
                  </a:lnTo>
                  <a:lnTo>
                    <a:pt x="1635" y="1516"/>
                  </a:lnTo>
                  <a:lnTo>
                    <a:pt x="1628" y="1472"/>
                  </a:lnTo>
                  <a:lnTo>
                    <a:pt x="1622" y="1430"/>
                  </a:lnTo>
                  <a:lnTo>
                    <a:pt x="1615" y="1387"/>
                  </a:lnTo>
                  <a:lnTo>
                    <a:pt x="1606" y="1344"/>
                  </a:lnTo>
                  <a:lnTo>
                    <a:pt x="1596" y="1303"/>
                  </a:lnTo>
                  <a:lnTo>
                    <a:pt x="1586" y="1262"/>
                  </a:lnTo>
                  <a:lnTo>
                    <a:pt x="1573" y="1220"/>
                  </a:lnTo>
                  <a:lnTo>
                    <a:pt x="1562" y="1180"/>
                  </a:lnTo>
                  <a:lnTo>
                    <a:pt x="1548" y="1140"/>
                  </a:lnTo>
                  <a:lnTo>
                    <a:pt x="1533" y="1100"/>
                  </a:lnTo>
                  <a:lnTo>
                    <a:pt x="1518" y="1061"/>
                  </a:lnTo>
                  <a:lnTo>
                    <a:pt x="1502" y="1022"/>
                  </a:lnTo>
                  <a:lnTo>
                    <a:pt x="1485" y="985"/>
                  </a:lnTo>
                  <a:lnTo>
                    <a:pt x="1468" y="947"/>
                  </a:lnTo>
                  <a:lnTo>
                    <a:pt x="1449" y="909"/>
                  </a:lnTo>
                  <a:lnTo>
                    <a:pt x="1429" y="873"/>
                  </a:lnTo>
                  <a:lnTo>
                    <a:pt x="1409" y="837"/>
                  </a:lnTo>
                  <a:lnTo>
                    <a:pt x="1389" y="801"/>
                  </a:lnTo>
                  <a:lnTo>
                    <a:pt x="1366" y="766"/>
                  </a:lnTo>
                  <a:lnTo>
                    <a:pt x="1344" y="731"/>
                  </a:lnTo>
                  <a:lnTo>
                    <a:pt x="1321" y="697"/>
                  </a:lnTo>
                  <a:lnTo>
                    <a:pt x="1296" y="665"/>
                  </a:lnTo>
                  <a:lnTo>
                    <a:pt x="1272" y="632"/>
                  </a:lnTo>
                  <a:lnTo>
                    <a:pt x="1246" y="601"/>
                  </a:lnTo>
                  <a:lnTo>
                    <a:pt x="1220" y="569"/>
                  </a:lnTo>
                  <a:lnTo>
                    <a:pt x="1193" y="539"/>
                  </a:lnTo>
                  <a:lnTo>
                    <a:pt x="1166" y="509"/>
                  </a:lnTo>
                  <a:lnTo>
                    <a:pt x="1137" y="480"/>
                  </a:lnTo>
                  <a:lnTo>
                    <a:pt x="1108" y="452"/>
                  </a:lnTo>
                  <a:lnTo>
                    <a:pt x="1079" y="424"/>
                  </a:lnTo>
                  <a:lnTo>
                    <a:pt x="1048" y="396"/>
                  </a:lnTo>
                  <a:lnTo>
                    <a:pt x="1018" y="370"/>
                  </a:lnTo>
                  <a:lnTo>
                    <a:pt x="986" y="345"/>
                  </a:lnTo>
                  <a:lnTo>
                    <a:pt x="954" y="321"/>
                  </a:lnTo>
                  <a:lnTo>
                    <a:pt x="921" y="297"/>
                  </a:lnTo>
                  <a:lnTo>
                    <a:pt x="889" y="274"/>
                  </a:lnTo>
                  <a:lnTo>
                    <a:pt x="855" y="252"/>
                  </a:lnTo>
                  <a:lnTo>
                    <a:pt x="821" y="231"/>
                  </a:lnTo>
                  <a:lnTo>
                    <a:pt x="786" y="210"/>
                  </a:lnTo>
                  <a:lnTo>
                    <a:pt x="751" y="191"/>
                  </a:lnTo>
                  <a:lnTo>
                    <a:pt x="714" y="172"/>
                  </a:lnTo>
                  <a:lnTo>
                    <a:pt x="678" y="153"/>
                  </a:lnTo>
                  <a:lnTo>
                    <a:pt x="642" y="137"/>
                  </a:lnTo>
                  <a:lnTo>
                    <a:pt x="605" y="121"/>
                  </a:lnTo>
                  <a:lnTo>
                    <a:pt x="568" y="105"/>
                  </a:lnTo>
                  <a:lnTo>
                    <a:pt x="529" y="92"/>
                  </a:lnTo>
                  <a:lnTo>
                    <a:pt x="490" y="78"/>
                  </a:lnTo>
                  <a:lnTo>
                    <a:pt x="451" y="67"/>
                  </a:lnTo>
                  <a:lnTo>
                    <a:pt x="412" y="55"/>
                  </a:lnTo>
                  <a:lnTo>
                    <a:pt x="372" y="44"/>
                  </a:lnTo>
                  <a:lnTo>
                    <a:pt x="333" y="35"/>
                  </a:lnTo>
                  <a:lnTo>
                    <a:pt x="292" y="28"/>
                  </a:lnTo>
                  <a:lnTo>
                    <a:pt x="252" y="20"/>
                  </a:lnTo>
                  <a:lnTo>
                    <a:pt x="210" y="14"/>
                  </a:lnTo>
                  <a:lnTo>
                    <a:pt x="169" y="9"/>
                  </a:lnTo>
                  <a:lnTo>
                    <a:pt x="127" y="5"/>
                  </a:lnTo>
                  <a:lnTo>
                    <a:pt x="85" y="3"/>
                  </a:lnTo>
                  <a:lnTo>
                    <a:pt x="43" y="0"/>
                  </a:lnTo>
                  <a:lnTo>
                    <a:pt x="1" y="0"/>
                  </a:lnTo>
                  <a:lnTo>
                    <a:pt x="1" y="0"/>
                  </a:lnTo>
                  <a:close/>
                </a:path>
              </a:pathLst>
            </a:custGeom>
            <a:gradFill flip="none" rotWithShape="1">
              <a:gsLst>
                <a:gs pos="47000">
                  <a:srgbClr val="84AAD8"/>
                </a:gs>
                <a:gs pos="100000">
                  <a:srgbClr val="4B82C5"/>
                </a:gs>
              </a:gsLst>
              <a:lin ang="10200000" scaled="0"/>
              <a:tileRect/>
            </a:gradFill>
            <a:ln w="9525">
              <a:noFill/>
              <a:miter lim="800000"/>
              <a:headEnd/>
              <a:tailEnd/>
            </a:ln>
          </p:spPr>
          <p:txBody>
            <a:bodyPr lIns="18288" tIns="18288" rIns="18288" bIns="18288" anchor="ctr" anchorCtr="1"/>
            <a:lstStyle/>
            <a:p>
              <a:pPr algn="ctr">
                <a:lnSpc>
                  <a:spcPct val="85000"/>
                </a:lnSpc>
                <a:spcBef>
                  <a:spcPct val="20000"/>
                </a:spcBef>
              </a:pPr>
              <a:endParaRPr lang="en-US" sz="1400" b="1">
                <a:solidFill>
                  <a:srgbClr val="000000"/>
                </a:solidFill>
                <a:latin typeface="Arial Narrow" pitchFamily="112" charset="0"/>
              </a:endParaRPr>
            </a:p>
          </p:txBody>
        </p:sp>
      </p:grpSp>
      <p:sp>
        <p:nvSpPr>
          <p:cNvPr id="159" name="Freeform 19"/>
          <p:cNvSpPr>
            <a:spLocks/>
          </p:cNvSpPr>
          <p:nvPr/>
        </p:nvSpPr>
        <p:spPr bwMode="auto">
          <a:xfrm>
            <a:off x="5670890" y="4729504"/>
            <a:ext cx="39381" cy="240587"/>
          </a:xfrm>
          <a:custGeom>
            <a:avLst/>
            <a:gdLst/>
            <a:ahLst/>
            <a:cxnLst>
              <a:cxn ang="0">
                <a:pos x="290" y="0"/>
              </a:cxn>
              <a:cxn ang="0">
                <a:pos x="290" y="0"/>
              </a:cxn>
              <a:cxn ang="0">
                <a:pos x="275" y="1"/>
              </a:cxn>
              <a:cxn ang="0">
                <a:pos x="260" y="4"/>
              </a:cxn>
              <a:cxn ang="0">
                <a:pos x="245" y="10"/>
              </a:cxn>
              <a:cxn ang="0">
                <a:pos x="231" y="17"/>
              </a:cxn>
              <a:cxn ang="0">
                <a:pos x="217" y="27"/>
              </a:cxn>
              <a:cxn ang="0">
                <a:pos x="203" y="39"/>
              </a:cxn>
              <a:cxn ang="0">
                <a:pos x="190" y="53"/>
              </a:cxn>
              <a:cxn ang="0">
                <a:pos x="177" y="69"/>
              </a:cxn>
              <a:cxn ang="0">
                <a:pos x="163" y="86"/>
              </a:cxn>
              <a:cxn ang="0">
                <a:pos x="151" y="106"/>
              </a:cxn>
              <a:cxn ang="0">
                <a:pos x="139" y="128"/>
              </a:cxn>
              <a:cxn ang="0">
                <a:pos x="127" y="150"/>
              </a:cxn>
              <a:cxn ang="0">
                <a:pos x="116" y="175"/>
              </a:cxn>
              <a:cxn ang="0">
                <a:pos x="106" y="202"/>
              </a:cxn>
              <a:cxn ang="0">
                <a:pos x="94" y="229"/>
              </a:cxn>
              <a:cxn ang="0">
                <a:pos x="84" y="258"/>
              </a:cxn>
              <a:cxn ang="0">
                <a:pos x="75" y="290"/>
              </a:cxn>
              <a:cxn ang="0">
                <a:pos x="65" y="321"/>
              </a:cxn>
              <a:cxn ang="0">
                <a:pos x="57" y="355"/>
              </a:cxn>
              <a:cxn ang="0">
                <a:pos x="49" y="390"/>
              </a:cxn>
              <a:cxn ang="0">
                <a:pos x="42" y="425"/>
              </a:cxn>
              <a:cxn ang="0">
                <a:pos x="34" y="463"/>
              </a:cxn>
              <a:cxn ang="0">
                <a:pos x="28" y="500"/>
              </a:cxn>
              <a:cxn ang="0">
                <a:pos x="23" y="540"/>
              </a:cxn>
              <a:cxn ang="0">
                <a:pos x="13" y="621"/>
              </a:cxn>
              <a:cxn ang="0">
                <a:pos x="5" y="706"/>
              </a:cxn>
              <a:cxn ang="0">
                <a:pos x="1" y="794"/>
              </a:cxn>
              <a:cxn ang="0">
                <a:pos x="0" y="839"/>
              </a:cxn>
              <a:cxn ang="0">
                <a:pos x="0" y="884"/>
              </a:cxn>
              <a:cxn ang="0">
                <a:pos x="0" y="884"/>
              </a:cxn>
              <a:cxn ang="0">
                <a:pos x="0" y="930"/>
              </a:cxn>
              <a:cxn ang="0">
                <a:pos x="1" y="974"/>
              </a:cxn>
              <a:cxn ang="0">
                <a:pos x="5" y="1062"/>
              </a:cxn>
              <a:cxn ang="0">
                <a:pos x="13" y="1147"/>
              </a:cxn>
              <a:cxn ang="0">
                <a:pos x="23" y="1229"/>
              </a:cxn>
              <a:cxn ang="0">
                <a:pos x="28" y="1268"/>
              </a:cxn>
              <a:cxn ang="0">
                <a:pos x="34" y="1307"/>
              </a:cxn>
              <a:cxn ang="0">
                <a:pos x="42" y="1343"/>
              </a:cxn>
              <a:cxn ang="0">
                <a:pos x="49" y="1379"/>
              </a:cxn>
              <a:cxn ang="0">
                <a:pos x="57" y="1413"/>
              </a:cxn>
              <a:cxn ang="0">
                <a:pos x="65" y="1447"/>
              </a:cxn>
              <a:cxn ang="0">
                <a:pos x="75" y="1480"/>
              </a:cxn>
              <a:cxn ang="0">
                <a:pos x="84" y="1510"/>
              </a:cxn>
              <a:cxn ang="0">
                <a:pos x="94" y="1540"/>
              </a:cxn>
              <a:cxn ang="0">
                <a:pos x="106" y="1567"/>
              </a:cxn>
              <a:cxn ang="0">
                <a:pos x="116" y="1594"/>
              </a:cxn>
              <a:cxn ang="0">
                <a:pos x="127" y="1617"/>
              </a:cxn>
              <a:cxn ang="0">
                <a:pos x="139" y="1641"/>
              </a:cxn>
              <a:cxn ang="0">
                <a:pos x="151" y="1663"/>
              </a:cxn>
              <a:cxn ang="0">
                <a:pos x="163" y="1681"/>
              </a:cxn>
              <a:cxn ang="0">
                <a:pos x="177" y="1699"/>
              </a:cxn>
              <a:cxn ang="0">
                <a:pos x="190" y="1715"/>
              </a:cxn>
              <a:cxn ang="0">
                <a:pos x="203" y="1729"/>
              </a:cxn>
              <a:cxn ang="0">
                <a:pos x="217" y="1742"/>
              </a:cxn>
              <a:cxn ang="0">
                <a:pos x="231" y="1752"/>
              </a:cxn>
              <a:cxn ang="0">
                <a:pos x="245" y="1759"/>
              </a:cxn>
              <a:cxn ang="0">
                <a:pos x="260" y="1764"/>
              </a:cxn>
              <a:cxn ang="0">
                <a:pos x="275" y="1768"/>
              </a:cxn>
              <a:cxn ang="0">
                <a:pos x="290" y="1769"/>
              </a:cxn>
              <a:cxn ang="0">
                <a:pos x="290" y="0"/>
              </a:cxn>
            </a:cxnLst>
            <a:rect l="0" t="0" r="r" b="b"/>
            <a:pathLst>
              <a:path w="290" h="1769">
                <a:moveTo>
                  <a:pt x="290" y="0"/>
                </a:moveTo>
                <a:lnTo>
                  <a:pt x="290" y="0"/>
                </a:lnTo>
                <a:lnTo>
                  <a:pt x="275" y="1"/>
                </a:lnTo>
                <a:lnTo>
                  <a:pt x="260" y="4"/>
                </a:lnTo>
                <a:lnTo>
                  <a:pt x="245" y="10"/>
                </a:lnTo>
                <a:lnTo>
                  <a:pt x="231" y="17"/>
                </a:lnTo>
                <a:lnTo>
                  <a:pt x="217" y="27"/>
                </a:lnTo>
                <a:lnTo>
                  <a:pt x="203" y="39"/>
                </a:lnTo>
                <a:lnTo>
                  <a:pt x="190" y="53"/>
                </a:lnTo>
                <a:lnTo>
                  <a:pt x="177" y="69"/>
                </a:lnTo>
                <a:lnTo>
                  <a:pt x="163" y="86"/>
                </a:lnTo>
                <a:lnTo>
                  <a:pt x="151" y="106"/>
                </a:lnTo>
                <a:lnTo>
                  <a:pt x="139" y="128"/>
                </a:lnTo>
                <a:lnTo>
                  <a:pt x="127" y="150"/>
                </a:lnTo>
                <a:lnTo>
                  <a:pt x="116" y="175"/>
                </a:lnTo>
                <a:lnTo>
                  <a:pt x="106" y="202"/>
                </a:lnTo>
                <a:lnTo>
                  <a:pt x="94" y="229"/>
                </a:lnTo>
                <a:lnTo>
                  <a:pt x="84" y="258"/>
                </a:lnTo>
                <a:lnTo>
                  <a:pt x="75" y="290"/>
                </a:lnTo>
                <a:lnTo>
                  <a:pt x="65" y="321"/>
                </a:lnTo>
                <a:lnTo>
                  <a:pt x="57" y="355"/>
                </a:lnTo>
                <a:lnTo>
                  <a:pt x="49" y="390"/>
                </a:lnTo>
                <a:lnTo>
                  <a:pt x="42" y="425"/>
                </a:lnTo>
                <a:lnTo>
                  <a:pt x="34" y="463"/>
                </a:lnTo>
                <a:lnTo>
                  <a:pt x="28" y="500"/>
                </a:lnTo>
                <a:lnTo>
                  <a:pt x="23" y="540"/>
                </a:lnTo>
                <a:lnTo>
                  <a:pt x="13" y="621"/>
                </a:lnTo>
                <a:lnTo>
                  <a:pt x="5" y="706"/>
                </a:lnTo>
                <a:lnTo>
                  <a:pt x="1" y="794"/>
                </a:lnTo>
                <a:lnTo>
                  <a:pt x="0" y="839"/>
                </a:lnTo>
                <a:lnTo>
                  <a:pt x="0" y="884"/>
                </a:lnTo>
                <a:lnTo>
                  <a:pt x="0" y="884"/>
                </a:lnTo>
                <a:lnTo>
                  <a:pt x="0" y="930"/>
                </a:lnTo>
                <a:lnTo>
                  <a:pt x="1" y="974"/>
                </a:lnTo>
                <a:lnTo>
                  <a:pt x="5" y="1062"/>
                </a:lnTo>
                <a:lnTo>
                  <a:pt x="13" y="1147"/>
                </a:lnTo>
                <a:lnTo>
                  <a:pt x="23" y="1229"/>
                </a:lnTo>
                <a:lnTo>
                  <a:pt x="28" y="1268"/>
                </a:lnTo>
                <a:lnTo>
                  <a:pt x="34" y="1307"/>
                </a:lnTo>
                <a:lnTo>
                  <a:pt x="42" y="1343"/>
                </a:lnTo>
                <a:lnTo>
                  <a:pt x="49" y="1379"/>
                </a:lnTo>
                <a:lnTo>
                  <a:pt x="57" y="1413"/>
                </a:lnTo>
                <a:lnTo>
                  <a:pt x="65" y="1447"/>
                </a:lnTo>
                <a:lnTo>
                  <a:pt x="75" y="1480"/>
                </a:lnTo>
                <a:lnTo>
                  <a:pt x="84" y="1510"/>
                </a:lnTo>
                <a:lnTo>
                  <a:pt x="94" y="1540"/>
                </a:lnTo>
                <a:lnTo>
                  <a:pt x="106" y="1567"/>
                </a:lnTo>
                <a:lnTo>
                  <a:pt x="116" y="1594"/>
                </a:lnTo>
                <a:lnTo>
                  <a:pt x="127" y="1617"/>
                </a:lnTo>
                <a:lnTo>
                  <a:pt x="139" y="1641"/>
                </a:lnTo>
                <a:lnTo>
                  <a:pt x="151" y="1663"/>
                </a:lnTo>
                <a:lnTo>
                  <a:pt x="163" y="1681"/>
                </a:lnTo>
                <a:lnTo>
                  <a:pt x="177" y="1699"/>
                </a:lnTo>
                <a:lnTo>
                  <a:pt x="190" y="1715"/>
                </a:lnTo>
                <a:lnTo>
                  <a:pt x="203" y="1729"/>
                </a:lnTo>
                <a:lnTo>
                  <a:pt x="217" y="1742"/>
                </a:lnTo>
                <a:lnTo>
                  <a:pt x="231" y="1752"/>
                </a:lnTo>
                <a:lnTo>
                  <a:pt x="245" y="1759"/>
                </a:lnTo>
                <a:lnTo>
                  <a:pt x="260" y="1764"/>
                </a:lnTo>
                <a:lnTo>
                  <a:pt x="275" y="1768"/>
                </a:lnTo>
                <a:lnTo>
                  <a:pt x="290" y="1769"/>
                </a:lnTo>
                <a:lnTo>
                  <a:pt x="290" y="0"/>
                </a:lnTo>
                <a:close/>
              </a:path>
            </a:pathLst>
          </a:custGeom>
          <a:gradFill rotWithShape="0">
            <a:gsLst>
              <a:gs pos="0">
                <a:srgbClr val="93B8E5"/>
              </a:gs>
              <a:gs pos="100000">
                <a:srgbClr val="5E90C6"/>
              </a:gs>
            </a:gsLst>
            <a:lin ang="2700000" scaled="1"/>
          </a:gradFill>
          <a:ln w="9525">
            <a:noFill/>
            <a:miter lim="800000"/>
            <a:headEnd/>
            <a:tailEnd/>
          </a:ln>
        </p:spPr>
        <p:txBody>
          <a:bodyPr lIns="18288" tIns="18288" rIns="18288" bIns="18288" anchor="ctr" anchorCtr="1"/>
          <a:lstStyle/>
          <a:p>
            <a:pPr algn="ctr">
              <a:lnSpc>
                <a:spcPct val="85000"/>
              </a:lnSpc>
              <a:spcBef>
                <a:spcPct val="20000"/>
              </a:spcBef>
            </a:pPr>
            <a:endParaRPr lang="en-US" sz="1400" b="1">
              <a:solidFill>
                <a:srgbClr val="FFFFFF"/>
              </a:solidFill>
              <a:latin typeface="Arial Narrow" pitchFamily="112" charset="0"/>
            </a:endParaRPr>
          </a:p>
        </p:txBody>
      </p:sp>
      <p:sp>
        <p:nvSpPr>
          <p:cNvPr id="160" name="Freeform 20"/>
          <p:cNvSpPr>
            <a:spLocks/>
          </p:cNvSpPr>
          <p:nvPr/>
        </p:nvSpPr>
        <p:spPr bwMode="auto">
          <a:xfrm>
            <a:off x="5710270" y="4729504"/>
            <a:ext cx="113932" cy="240587"/>
          </a:xfrm>
          <a:custGeom>
            <a:avLst/>
            <a:gdLst/>
            <a:ahLst/>
            <a:cxnLst>
              <a:cxn ang="0">
                <a:pos x="0" y="0"/>
              </a:cxn>
              <a:cxn ang="0">
                <a:pos x="0" y="1769"/>
              </a:cxn>
              <a:cxn ang="0">
                <a:pos x="0" y="1769"/>
              </a:cxn>
              <a:cxn ang="0">
                <a:pos x="42" y="1768"/>
              </a:cxn>
              <a:cxn ang="0">
                <a:pos x="128" y="1759"/>
              </a:cxn>
              <a:cxn ang="0">
                <a:pos x="209" y="1742"/>
              </a:cxn>
              <a:cxn ang="0">
                <a:pos x="288" y="1715"/>
              </a:cxn>
              <a:cxn ang="0">
                <a:pos x="363" y="1681"/>
              </a:cxn>
              <a:cxn ang="0">
                <a:pos x="435" y="1641"/>
              </a:cxn>
              <a:cxn ang="0">
                <a:pos x="501" y="1594"/>
              </a:cxn>
              <a:cxn ang="0">
                <a:pos x="564" y="1540"/>
              </a:cxn>
              <a:cxn ang="0">
                <a:pos x="621" y="1480"/>
              </a:cxn>
              <a:cxn ang="0">
                <a:pos x="672" y="1413"/>
              </a:cxn>
              <a:cxn ang="0">
                <a:pos x="717" y="1343"/>
              </a:cxn>
              <a:cxn ang="0">
                <a:pos x="756" y="1268"/>
              </a:cxn>
              <a:cxn ang="0">
                <a:pos x="787" y="1189"/>
              </a:cxn>
              <a:cxn ang="0">
                <a:pos x="812" y="1106"/>
              </a:cxn>
              <a:cxn ang="0">
                <a:pos x="829" y="1019"/>
              </a:cxn>
              <a:cxn ang="0">
                <a:pos x="837" y="930"/>
              </a:cxn>
              <a:cxn ang="0">
                <a:pos x="839" y="884"/>
              </a:cxn>
              <a:cxn ang="0">
                <a:pos x="835" y="794"/>
              </a:cxn>
              <a:cxn ang="0">
                <a:pos x="822" y="706"/>
              </a:cxn>
              <a:cxn ang="0">
                <a:pos x="801" y="621"/>
              </a:cxn>
              <a:cxn ang="0">
                <a:pos x="774" y="540"/>
              </a:cxn>
              <a:cxn ang="0">
                <a:pos x="737" y="463"/>
              </a:cxn>
              <a:cxn ang="0">
                <a:pos x="696" y="390"/>
              </a:cxn>
              <a:cxn ang="0">
                <a:pos x="647" y="321"/>
              </a:cxn>
              <a:cxn ang="0">
                <a:pos x="593" y="258"/>
              </a:cxn>
              <a:cxn ang="0">
                <a:pos x="534" y="202"/>
              </a:cxn>
              <a:cxn ang="0">
                <a:pos x="469" y="150"/>
              </a:cxn>
              <a:cxn ang="0">
                <a:pos x="400" y="106"/>
              </a:cxn>
              <a:cxn ang="0">
                <a:pos x="326" y="69"/>
              </a:cxn>
              <a:cxn ang="0">
                <a:pos x="249" y="39"/>
              </a:cxn>
              <a:cxn ang="0">
                <a:pos x="169" y="17"/>
              </a:cxn>
              <a:cxn ang="0">
                <a:pos x="85" y="4"/>
              </a:cxn>
              <a:cxn ang="0">
                <a:pos x="0" y="0"/>
              </a:cxn>
            </a:cxnLst>
            <a:rect l="0" t="0" r="r" b="b"/>
            <a:pathLst>
              <a:path w="839" h="1769">
                <a:moveTo>
                  <a:pt x="0" y="0"/>
                </a:moveTo>
                <a:lnTo>
                  <a:pt x="0" y="0"/>
                </a:lnTo>
                <a:lnTo>
                  <a:pt x="0" y="0"/>
                </a:lnTo>
                <a:lnTo>
                  <a:pt x="0" y="1769"/>
                </a:lnTo>
                <a:lnTo>
                  <a:pt x="0" y="1769"/>
                </a:lnTo>
                <a:lnTo>
                  <a:pt x="0" y="1769"/>
                </a:lnTo>
                <a:lnTo>
                  <a:pt x="0" y="1769"/>
                </a:lnTo>
                <a:lnTo>
                  <a:pt x="42" y="1768"/>
                </a:lnTo>
                <a:lnTo>
                  <a:pt x="85" y="1764"/>
                </a:lnTo>
                <a:lnTo>
                  <a:pt x="128" y="1759"/>
                </a:lnTo>
                <a:lnTo>
                  <a:pt x="169" y="1752"/>
                </a:lnTo>
                <a:lnTo>
                  <a:pt x="209" y="1742"/>
                </a:lnTo>
                <a:lnTo>
                  <a:pt x="249" y="1729"/>
                </a:lnTo>
                <a:lnTo>
                  <a:pt x="288" y="1715"/>
                </a:lnTo>
                <a:lnTo>
                  <a:pt x="326" y="1699"/>
                </a:lnTo>
                <a:lnTo>
                  <a:pt x="363" y="1681"/>
                </a:lnTo>
                <a:lnTo>
                  <a:pt x="400" y="1663"/>
                </a:lnTo>
                <a:lnTo>
                  <a:pt x="435" y="1641"/>
                </a:lnTo>
                <a:lnTo>
                  <a:pt x="469" y="1617"/>
                </a:lnTo>
                <a:lnTo>
                  <a:pt x="501" y="1594"/>
                </a:lnTo>
                <a:lnTo>
                  <a:pt x="534" y="1567"/>
                </a:lnTo>
                <a:lnTo>
                  <a:pt x="564" y="1540"/>
                </a:lnTo>
                <a:lnTo>
                  <a:pt x="593" y="1510"/>
                </a:lnTo>
                <a:lnTo>
                  <a:pt x="621" y="1480"/>
                </a:lnTo>
                <a:lnTo>
                  <a:pt x="647" y="1447"/>
                </a:lnTo>
                <a:lnTo>
                  <a:pt x="672" y="1413"/>
                </a:lnTo>
                <a:lnTo>
                  <a:pt x="696" y="1379"/>
                </a:lnTo>
                <a:lnTo>
                  <a:pt x="717" y="1343"/>
                </a:lnTo>
                <a:lnTo>
                  <a:pt x="737" y="1307"/>
                </a:lnTo>
                <a:lnTo>
                  <a:pt x="756" y="1268"/>
                </a:lnTo>
                <a:lnTo>
                  <a:pt x="774" y="1229"/>
                </a:lnTo>
                <a:lnTo>
                  <a:pt x="787" y="1189"/>
                </a:lnTo>
                <a:lnTo>
                  <a:pt x="801" y="1147"/>
                </a:lnTo>
                <a:lnTo>
                  <a:pt x="812" y="1106"/>
                </a:lnTo>
                <a:lnTo>
                  <a:pt x="822" y="1062"/>
                </a:lnTo>
                <a:lnTo>
                  <a:pt x="829" y="1019"/>
                </a:lnTo>
                <a:lnTo>
                  <a:pt x="835" y="974"/>
                </a:lnTo>
                <a:lnTo>
                  <a:pt x="837" y="930"/>
                </a:lnTo>
                <a:lnTo>
                  <a:pt x="839" y="884"/>
                </a:lnTo>
                <a:lnTo>
                  <a:pt x="839" y="884"/>
                </a:lnTo>
                <a:lnTo>
                  <a:pt x="837" y="839"/>
                </a:lnTo>
                <a:lnTo>
                  <a:pt x="835" y="794"/>
                </a:lnTo>
                <a:lnTo>
                  <a:pt x="829" y="750"/>
                </a:lnTo>
                <a:lnTo>
                  <a:pt x="822" y="706"/>
                </a:lnTo>
                <a:lnTo>
                  <a:pt x="812" y="663"/>
                </a:lnTo>
                <a:lnTo>
                  <a:pt x="801" y="621"/>
                </a:lnTo>
                <a:lnTo>
                  <a:pt x="787" y="580"/>
                </a:lnTo>
                <a:lnTo>
                  <a:pt x="774" y="540"/>
                </a:lnTo>
                <a:lnTo>
                  <a:pt x="756" y="500"/>
                </a:lnTo>
                <a:lnTo>
                  <a:pt x="737" y="463"/>
                </a:lnTo>
                <a:lnTo>
                  <a:pt x="717" y="425"/>
                </a:lnTo>
                <a:lnTo>
                  <a:pt x="696" y="390"/>
                </a:lnTo>
                <a:lnTo>
                  <a:pt x="672" y="355"/>
                </a:lnTo>
                <a:lnTo>
                  <a:pt x="647" y="321"/>
                </a:lnTo>
                <a:lnTo>
                  <a:pt x="621" y="290"/>
                </a:lnTo>
                <a:lnTo>
                  <a:pt x="593" y="258"/>
                </a:lnTo>
                <a:lnTo>
                  <a:pt x="564" y="229"/>
                </a:lnTo>
                <a:lnTo>
                  <a:pt x="534" y="202"/>
                </a:lnTo>
                <a:lnTo>
                  <a:pt x="501" y="175"/>
                </a:lnTo>
                <a:lnTo>
                  <a:pt x="469" y="150"/>
                </a:lnTo>
                <a:lnTo>
                  <a:pt x="435" y="128"/>
                </a:lnTo>
                <a:lnTo>
                  <a:pt x="400" y="106"/>
                </a:lnTo>
                <a:lnTo>
                  <a:pt x="363" y="86"/>
                </a:lnTo>
                <a:lnTo>
                  <a:pt x="326" y="69"/>
                </a:lnTo>
                <a:lnTo>
                  <a:pt x="288" y="53"/>
                </a:lnTo>
                <a:lnTo>
                  <a:pt x="249" y="39"/>
                </a:lnTo>
                <a:lnTo>
                  <a:pt x="209" y="27"/>
                </a:lnTo>
                <a:lnTo>
                  <a:pt x="169" y="17"/>
                </a:lnTo>
                <a:lnTo>
                  <a:pt x="128" y="10"/>
                </a:lnTo>
                <a:lnTo>
                  <a:pt x="85" y="4"/>
                </a:lnTo>
                <a:lnTo>
                  <a:pt x="42" y="0"/>
                </a:lnTo>
                <a:lnTo>
                  <a:pt x="0" y="0"/>
                </a:lnTo>
                <a:lnTo>
                  <a:pt x="0" y="0"/>
                </a:lnTo>
                <a:close/>
              </a:path>
            </a:pathLst>
          </a:custGeom>
          <a:gradFill flip="none" rotWithShape="1">
            <a:gsLst>
              <a:gs pos="0">
                <a:srgbClr val="DBE9F9"/>
              </a:gs>
              <a:gs pos="100000">
                <a:srgbClr val="AAC4E4"/>
              </a:gs>
            </a:gsLst>
            <a:lin ang="10800000" scaled="1"/>
            <a:tileRect/>
          </a:gradFill>
          <a:ln w="9525">
            <a:noFill/>
            <a:miter lim="800000"/>
            <a:headEnd/>
            <a:tailEnd/>
          </a:ln>
        </p:spPr>
        <p:txBody>
          <a:bodyPr lIns="18288" tIns="18288" rIns="18288" bIns="18288" anchor="ctr" anchorCtr="1"/>
          <a:lstStyle/>
          <a:p>
            <a:pPr algn="ctr">
              <a:lnSpc>
                <a:spcPct val="85000"/>
              </a:lnSpc>
              <a:spcBef>
                <a:spcPct val="20000"/>
              </a:spcBef>
            </a:pPr>
            <a:endParaRPr lang="en-US" sz="1400" b="1">
              <a:solidFill>
                <a:srgbClr val="FFFFFF"/>
              </a:solidFill>
              <a:latin typeface="Arial Narrow" pitchFamily="112" charset="0"/>
            </a:endParaRPr>
          </a:p>
        </p:txBody>
      </p:sp>
      <p:sp>
        <p:nvSpPr>
          <p:cNvPr id="161" name="Freeform 21"/>
          <p:cNvSpPr>
            <a:spLocks/>
          </p:cNvSpPr>
          <p:nvPr/>
        </p:nvSpPr>
        <p:spPr bwMode="auto">
          <a:xfrm>
            <a:off x="5691123" y="4785537"/>
            <a:ext cx="79576" cy="128249"/>
          </a:xfrm>
          <a:custGeom>
            <a:avLst/>
            <a:gdLst/>
            <a:ahLst/>
            <a:cxnLst>
              <a:cxn ang="0">
                <a:pos x="138" y="0"/>
              </a:cxn>
              <a:cxn ang="0">
                <a:pos x="138" y="0"/>
              </a:cxn>
              <a:cxn ang="0">
                <a:pos x="123" y="3"/>
              </a:cxn>
              <a:cxn ang="0">
                <a:pos x="108" y="10"/>
              </a:cxn>
              <a:cxn ang="0">
                <a:pos x="94" y="22"/>
              </a:cxn>
              <a:cxn ang="0">
                <a:pos x="81" y="38"/>
              </a:cxn>
              <a:cxn ang="0">
                <a:pos x="57" y="81"/>
              </a:cxn>
              <a:cxn ang="0">
                <a:pos x="38" y="137"/>
              </a:cxn>
              <a:cxn ang="0">
                <a:pos x="22" y="206"/>
              </a:cxn>
              <a:cxn ang="0">
                <a:pos x="10" y="285"/>
              </a:cxn>
              <a:cxn ang="0">
                <a:pos x="3" y="373"/>
              </a:cxn>
              <a:cxn ang="0">
                <a:pos x="0" y="468"/>
              </a:cxn>
              <a:cxn ang="0">
                <a:pos x="2" y="516"/>
              </a:cxn>
              <a:cxn ang="0">
                <a:pos x="5" y="609"/>
              </a:cxn>
              <a:cxn ang="0">
                <a:pos x="15" y="693"/>
              </a:cxn>
              <a:cxn ang="0">
                <a:pos x="29" y="769"/>
              </a:cxn>
              <a:cxn ang="0">
                <a:pos x="47" y="833"/>
              </a:cxn>
              <a:cxn ang="0">
                <a:pos x="68" y="886"/>
              </a:cxn>
              <a:cxn ang="0">
                <a:pos x="87" y="915"/>
              </a:cxn>
              <a:cxn ang="0">
                <a:pos x="101" y="928"/>
              </a:cxn>
              <a:cxn ang="0">
                <a:pos x="116" y="938"/>
              </a:cxn>
              <a:cxn ang="0">
                <a:pos x="131" y="943"/>
              </a:cxn>
              <a:cxn ang="0">
                <a:pos x="138" y="943"/>
              </a:cxn>
              <a:cxn ang="0">
                <a:pos x="138" y="943"/>
              </a:cxn>
              <a:cxn ang="0">
                <a:pos x="185" y="941"/>
              </a:cxn>
              <a:cxn ang="0">
                <a:pos x="229" y="935"/>
              </a:cxn>
              <a:cxn ang="0">
                <a:pos x="271" y="922"/>
              </a:cxn>
              <a:cxn ang="0">
                <a:pos x="313" y="907"/>
              </a:cxn>
              <a:cxn ang="0">
                <a:pos x="351" y="887"/>
              </a:cxn>
              <a:cxn ang="0">
                <a:pos x="388" y="863"/>
              </a:cxn>
              <a:cxn ang="0">
                <a:pos x="423" y="836"/>
              </a:cxn>
              <a:cxn ang="0">
                <a:pos x="454" y="805"/>
              </a:cxn>
              <a:cxn ang="0">
                <a:pos x="483" y="772"/>
              </a:cxn>
              <a:cxn ang="0">
                <a:pos x="509" y="735"/>
              </a:cxn>
              <a:cxn ang="0">
                <a:pos x="532" y="696"/>
              </a:cxn>
              <a:cxn ang="0">
                <a:pos x="551" y="656"/>
              </a:cxn>
              <a:cxn ang="0">
                <a:pos x="566" y="612"/>
              </a:cxn>
              <a:cxn ang="0">
                <a:pos x="576" y="567"/>
              </a:cxn>
              <a:cxn ang="0">
                <a:pos x="583" y="521"/>
              </a:cxn>
              <a:cxn ang="0">
                <a:pos x="586" y="472"/>
              </a:cxn>
              <a:cxn ang="0">
                <a:pos x="585" y="448"/>
              </a:cxn>
              <a:cxn ang="0">
                <a:pos x="581" y="400"/>
              </a:cxn>
              <a:cxn ang="0">
                <a:pos x="571" y="354"/>
              </a:cxn>
              <a:cxn ang="0">
                <a:pos x="558" y="310"/>
              </a:cxn>
              <a:cxn ang="0">
                <a:pos x="542" y="268"/>
              </a:cxn>
              <a:cxn ang="0">
                <a:pos x="521" y="227"/>
              </a:cxn>
              <a:cxn ang="0">
                <a:pos x="497" y="190"/>
              </a:cxn>
              <a:cxn ang="0">
                <a:pos x="469" y="155"/>
              </a:cxn>
              <a:cxn ang="0">
                <a:pos x="439" y="123"/>
              </a:cxn>
              <a:cxn ang="0">
                <a:pos x="405" y="94"/>
              </a:cxn>
              <a:cxn ang="0">
                <a:pos x="370" y="69"/>
              </a:cxn>
              <a:cxn ang="0">
                <a:pos x="333" y="47"/>
              </a:cxn>
              <a:cxn ang="0">
                <a:pos x="293" y="29"/>
              </a:cxn>
              <a:cxn ang="0">
                <a:pos x="250" y="15"/>
              </a:cxn>
              <a:cxn ang="0">
                <a:pos x="206" y="7"/>
              </a:cxn>
              <a:cxn ang="0">
                <a:pos x="161" y="2"/>
              </a:cxn>
              <a:cxn ang="0">
                <a:pos x="138" y="0"/>
              </a:cxn>
            </a:cxnLst>
            <a:rect l="0" t="0" r="r" b="b"/>
            <a:pathLst>
              <a:path w="586" h="943">
                <a:moveTo>
                  <a:pt x="138" y="0"/>
                </a:moveTo>
                <a:lnTo>
                  <a:pt x="138" y="0"/>
                </a:lnTo>
                <a:lnTo>
                  <a:pt x="138" y="0"/>
                </a:lnTo>
                <a:lnTo>
                  <a:pt x="138" y="0"/>
                </a:lnTo>
                <a:lnTo>
                  <a:pt x="131" y="2"/>
                </a:lnTo>
                <a:lnTo>
                  <a:pt x="123" y="3"/>
                </a:lnTo>
                <a:lnTo>
                  <a:pt x="116" y="7"/>
                </a:lnTo>
                <a:lnTo>
                  <a:pt x="108" y="10"/>
                </a:lnTo>
                <a:lnTo>
                  <a:pt x="101" y="15"/>
                </a:lnTo>
                <a:lnTo>
                  <a:pt x="94" y="22"/>
                </a:lnTo>
                <a:lnTo>
                  <a:pt x="87" y="29"/>
                </a:lnTo>
                <a:lnTo>
                  <a:pt x="81" y="38"/>
                </a:lnTo>
                <a:lnTo>
                  <a:pt x="68" y="57"/>
                </a:lnTo>
                <a:lnTo>
                  <a:pt x="57" y="81"/>
                </a:lnTo>
                <a:lnTo>
                  <a:pt x="47" y="107"/>
                </a:lnTo>
                <a:lnTo>
                  <a:pt x="38" y="137"/>
                </a:lnTo>
                <a:lnTo>
                  <a:pt x="29" y="170"/>
                </a:lnTo>
                <a:lnTo>
                  <a:pt x="22" y="206"/>
                </a:lnTo>
                <a:lnTo>
                  <a:pt x="15" y="245"/>
                </a:lnTo>
                <a:lnTo>
                  <a:pt x="10" y="285"/>
                </a:lnTo>
                <a:lnTo>
                  <a:pt x="5" y="328"/>
                </a:lnTo>
                <a:lnTo>
                  <a:pt x="3" y="373"/>
                </a:lnTo>
                <a:lnTo>
                  <a:pt x="2" y="419"/>
                </a:lnTo>
                <a:lnTo>
                  <a:pt x="0" y="468"/>
                </a:lnTo>
                <a:lnTo>
                  <a:pt x="0" y="468"/>
                </a:lnTo>
                <a:lnTo>
                  <a:pt x="2" y="516"/>
                </a:lnTo>
                <a:lnTo>
                  <a:pt x="3" y="562"/>
                </a:lnTo>
                <a:lnTo>
                  <a:pt x="5" y="609"/>
                </a:lnTo>
                <a:lnTo>
                  <a:pt x="10" y="651"/>
                </a:lnTo>
                <a:lnTo>
                  <a:pt x="15" y="693"/>
                </a:lnTo>
                <a:lnTo>
                  <a:pt x="22" y="733"/>
                </a:lnTo>
                <a:lnTo>
                  <a:pt x="29" y="769"/>
                </a:lnTo>
                <a:lnTo>
                  <a:pt x="38" y="803"/>
                </a:lnTo>
                <a:lnTo>
                  <a:pt x="47" y="833"/>
                </a:lnTo>
                <a:lnTo>
                  <a:pt x="57" y="861"/>
                </a:lnTo>
                <a:lnTo>
                  <a:pt x="68" y="886"/>
                </a:lnTo>
                <a:lnTo>
                  <a:pt x="81" y="906"/>
                </a:lnTo>
                <a:lnTo>
                  <a:pt x="87" y="915"/>
                </a:lnTo>
                <a:lnTo>
                  <a:pt x="94" y="922"/>
                </a:lnTo>
                <a:lnTo>
                  <a:pt x="101" y="928"/>
                </a:lnTo>
                <a:lnTo>
                  <a:pt x="108" y="933"/>
                </a:lnTo>
                <a:lnTo>
                  <a:pt x="116" y="938"/>
                </a:lnTo>
                <a:lnTo>
                  <a:pt x="123" y="941"/>
                </a:lnTo>
                <a:lnTo>
                  <a:pt x="131" y="943"/>
                </a:lnTo>
                <a:lnTo>
                  <a:pt x="138" y="943"/>
                </a:lnTo>
                <a:lnTo>
                  <a:pt x="138" y="943"/>
                </a:lnTo>
                <a:lnTo>
                  <a:pt x="138" y="943"/>
                </a:lnTo>
                <a:lnTo>
                  <a:pt x="138" y="943"/>
                </a:lnTo>
                <a:lnTo>
                  <a:pt x="161" y="943"/>
                </a:lnTo>
                <a:lnTo>
                  <a:pt x="185" y="941"/>
                </a:lnTo>
                <a:lnTo>
                  <a:pt x="206" y="938"/>
                </a:lnTo>
                <a:lnTo>
                  <a:pt x="229" y="935"/>
                </a:lnTo>
                <a:lnTo>
                  <a:pt x="250" y="928"/>
                </a:lnTo>
                <a:lnTo>
                  <a:pt x="271" y="922"/>
                </a:lnTo>
                <a:lnTo>
                  <a:pt x="293" y="915"/>
                </a:lnTo>
                <a:lnTo>
                  <a:pt x="313" y="907"/>
                </a:lnTo>
                <a:lnTo>
                  <a:pt x="333" y="897"/>
                </a:lnTo>
                <a:lnTo>
                  <a:pt x="351" y="887"/>
                </a:lnTo>
                <a:lnTo>
                  <a:pt x="370" y="876"/>
                </a:lnTo>
                <a:lnTo>
                  <a:pt x="388" y="863"/>
                </a:lnTo>
                <a:lnTo>
                  <a:pt x="405" y="851"/>
                </a:lnTo>
                <a:lnTo>
                  <a:pt x="423" y="836"/>
                </a:lnTo>
                <a:lnTo>
                  <a:pt x="439" y="822"/>
                </a:lnTo>
                <a:lnTo>
                  <a:pt x="454" y="805"/>
                </a:lnTo>
                <a:lnTo>
                  <a:pt x="469" y="789"/>
                </a:lnTo>
                <a:lnTo>
                  <a:pt x="483" y="772"/>
                </a:lnTo>
                <a:lnTo>
                  <a:pt x="497" y="754"/>
                </a:lnTo>
                <a:lnTo>
                  <a:pt x="509" y="735"/>
                </a:lnTo>
                <a:lnTo>
                  <a:pt x="521" y="716"/>
                </a:lnTo>
                <a:lnTo>
                  <a:pt x="532" y="696"/>
                </a:lnTo>
                <a:lnTo>
                  <a:pt x="542" y="676"/>
                </a:lnTo>
                <a:lnTo>
                  <a:pt x="551" y="656"/>
                </a:lnTo>
                <a:lnTo>
                  <a:pt x="558" y="635"/>
                </a:lnTo>
                <a:lnTo>
                  <a:pt x="566" y="612"/>
                </a:lnTo>
                <a:lnTo>
                  <a:pt x="571" y="590"/>
                </a:lnTo>
                <a:lnTo>
                  <a:pt x="576" y="567"/>
                </a:lnTo>
                <a:lnTo>
                  <a:pt x="581" y="543"/>
                </a:lnTo>
                <a:lnTo>
                  <a:pt x="583" y="521"/>
                </a:lnTo>
                <a:lnTo>
                  <a:pt x="585" y="497"/>
                </a:lnTo>
                <a:lnTo>
                  <a:pt x="586" y="472"/>
                </a:lnTo>
                <a:lnTo>
                  <a:pt x="586" y="472"/>
                </a:lnTo>
                <a:lnTo>
                  <a:pt x="585" y="448"/>
                </a:lnTo>
                <a:lnTo>
                  <a:pt x="583" y="424"/>
                </a:lnTo>
                <a:lnTo>
                  <a:pt x="581" y="400"/>
                </a:lnTo>
                <a:lnTo>
                  <a:pt x="576" y="377"/>
                </a:lnTo>
                <a:lnTo>
                  <a:pt x="571" y="354"/>
                </a:lnTo>
                <a:lnTo>
                  <a:pt x="566" y="331"/>
                </a:lnTo>
                <a:lnTo>
                  <a:pt x="558" y="310"/>
                </a:lnTo>
                <a:lnTo>
                  <a:pt x="551" y="289"/>
                </a:lnTo>
                <a:lnTo>
                  <a:pt x="542" y="268"/>
                </a:lnTo>
                <a:lnTo>
                  <a:pt x="532" y="247"/>
                </a:lnTo>
                <a:lnTo>
                  <a:pt x="521" y="227"/>
                </a:lnTo>
                <a:lnTo>
                  <a:pt x="509" y="209"/>
                </a:lnTo>
                <a:lnTo>
                  <a:pt x="497" y="190"/>
                </a:lnTo>
                <a:lnTo>
                  <a:pt x="483" y="172"/>
                </a:lnTo>
                <a:lnTo>
                  <a:pt x="469" y="155"/>
                </a:lnTo>
                <a:lnTo>
                  <a:pt x="454" y="138"/>
                </a:lnTo>
                <a:lnTo>
                  <a:pt x="439" y="123"/>
                </a:lnTo>
                <a:lnTo>
                  <a:pt x="423" y="108"/>
                </a:lnTo>
                <a:lnTo>
                  <a:pt x="405" y="94"/>
                </a:lnTo>
                <a:lnTo>
                  <a:pt x="388" y="81"/>
                </a:lnTo>
                <a:lnTo>
                  <a:pt x="370" y="69"/>
                </a:lnTo>
                <a:lnTo>
                  <a:pt x="351" y="58"/>
                </a:lnTo>
                <a:lnTo>
                  <a:pt x="333" y="47"/>
                </a:lnTo>
                <a:lnTo>
                  <a:pt x="313" y="38"/>
                </a:lnTo>
                <a:lnTo>
                  <a:pt x="293" y="29"/>
                </a:lnTo>
                <a:lnTo>
                  <a:pt x="271" y="22"/>
                </a:lnTo>
                <a:lnTo>
                  <a:pt x="250" y="15"/>
                </a:lnTo>
                <a:lnTo>
                  <a:pt x="229" y="10"/>
                </a:lnTo>
                <a:lnTo>
                  <a:pt x="206" y="7"/>
                </a:lnTo>
                <a:lnTo>
                  <a:pt x="185" y="3"/>
                </a:lnTo>
                <a:lnTo>
                  <a:pt x="161" y="2"/>
                </a:lnTo>
                <a:lnTo>
                  <a:pt x="138" y="0"/>
                </a:lnTo>
                <a:lnTo>
                  <a:pt x="138" y="0"/>
                </a:lnTo>
                <a:close/>
              </a:path>
            </a:pathLst>
          </a:custGeom>
          <a:gradFill flip="none" rotWithShape="1">
            <a:gsLst>
              <a:gs pos="0">
                <a:srgbClr val="FAFF2F"/>
              </a:gs>
              <a:gs pos="100000">
                <a:srgbClr val="AD8D03"/>
              </a:gs>
            </a:gsLst>
            <a:lin ang="5400000" scaled="1"/>
            <a:tileRect/>
          </a:grad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sz="1400">
              <a:solidFill>
                <a:srgbClr val="000000"/>
              </a:solidFill>
            </a:endParaRPr>
          </a:p>
        </p:txBody>
      </p:sp>
      <p:sp>
        <p:nvSpPr>
          <p:cNvPr id="162" name="Freeform 21"/>
          <p:cNvSpPr>
            <a:spLocks/>
          </p:cNvSpPr>
          <p:nvPr/>
        </p:nvSpPr>
        <p:spPr bwMode="auto">
          <a:xfrm>
            <a:off x="5697747" y="4790614"/>
            <a:ext cx="62037" cy="98042"/>
          </a:xfrm>
          <a:custGeom>
            <a:avLst/>
            <a:gdLst/>
            <a:ahLst/>
            <a:cxnLst>
              <a:cxn ang="0">
                <a:pos x="138" y="0"/>
              </a:cxn>
              <a:cxn ang="0">
                <a:pos x="138" y="0"/>
              </a:cxn>
              <a:cxn ang="0">
                <a:pos x="123" y="3"/>
              </a:cxn>
              <a:cxn ang="0">
                <a:pos x="108" y="10"/>
              </a:cxn>
              <a:cxn ang="0">
                <a:pos x="94" y="22"/>
              </a:cxn>
              <a:cxn ang="0">
                <a:pos x="81" y="38"/>
              </a:cxn>
              <a:cxn ang="0">
                <a:pos x="57" y="81"/>
              </a:cxn>
              <a:cxn ang="0">
                <a:pos x="38" y="137"/>
              </a:cxn>
              <a:cxn ang="0">
                <a:pos x="22" y="206"/>
              </a:cxn>
              <a:cxn ang="0">
                <a:pos x="10" y="285"/>
              </a:cxn>
              <a:cxn ang="0">
                <a:pos x="3" y="373"/>
              </a:cxn>
              <a:cxn ang="0">
                <a:pos x="0" y="468"/>
              </a:cxn>
              <a:cxn ang="0">
                <a:pos x="2" y="516"/>
              </a:cxn>
              <a:cxn ang="0">
                <a:pos x="5" y="609"/>
              </a:cxn>
              <a:cxn ang="0">
                <a:pos x="15" y="693"/>
              </a:cxn>
              <a:cxn ang="0">
                <a:pos x="29" y="769"/>
              </a:cxn>
              <a:cxn ang="0">
                <a:pos x="47" y="833"/>
              </a:cxn>
              <a:cxn ang="0">
                <a:pos x="68" y="886"/>
              </a:cxn>
              <a:cxn ang="0">
                <a:pos x="87" y="915"/>
              </a:cxn>
              <a:cxn ang="0">
                <a:pos x="101" y="928"/>
              </a:cxn>
              <a:cxn ang="0">
                <a:pos x="116" y="938"/>
              </a:cxn>
              <a:cxn ang="0">
                <a:pos x="131" y="943"/>
              </a:cxn>
              <a:cxn ang="0">
                <a:pos x="138" y="943"/>
              </a:cxn>
              <a:cxn ang="0">
                <a:pos x="138" y="943"/>
              </a:cxn>
              <a:cxn ang="0">
                <a:pos x="185" y="941"/>
              </a:cxn>
              <a:cxn ang="0">
                <a:pos x="229" y="935"/>
              </a:cxn>
              <a:cxn ang="0">
                <a:pos x="271" y="922"/>
              </a:cxn>
              <a:cxn ang="0">
                <a:pos x="313" y="907"/>
              </a:cxn>
              <a:cxn ang="0">
                <a:pos x="351" y="887"/>
              </a:cxn>
              <a:cxn ang="0">
                <a:pos x="388" y="863"/>
              </a:cxn>
              <a:cxn ang="0">
                <a:pos x="423" y="836"/>
              </a:cxn>
              <a:cxn ang="0">
                <a:pos x="454" y="805"/>
              </a:cxn>
              <a:cxn ang="0">
                <a:pos x="483" y="772"/>
              </a:cxn>
              <a:cxn ang="0">
                <a:pos x="509" y="735"/>
              </a:cxn>
              <a:cxn ang="0">
                <a:pos x="532" y="696"/>
              </a:cxn>
              <a:cxn ang="0">
                <a:pos x="551" y="656"/>
              </a:cxn>
              <a:cxn ang="0">
                <a:pos x="566" y="612"/>
              </a:cxn>
              <a:cxn ang="0">
                <a:pos x="576" y="567"/>
              </a:cxn>
              <a:cxn ang="0">
                <a:pos x="583" y="521"/>
              </a:cxn>
              <a:cxn ang="0">
                <a:pos x="586" y="472"/>
              </a:cxn>
              <a:cxn ang="0">
                <a:pos x="585" y="448"/>
              </a:cxn>
              <a:cxn ang="0">
                <a:pos x="581" y="400"/>
              </a:cxn>
              <a:cxn ang="0">
                <a:pos x="571" y="354"/>
              </a:cxn>
              <a:cxn ang="0">
                <a:pos x="558" y="310"/>
              </a:cxn>
              <a:cxn ang="0">
                <a:pos x="542" y="268"/>
              </a:cxn>
              <a:cxn ang="0">
                <a:pos x="521" y="227"/>
              </a:cxn>
              <a:cxn ang="0">
                <a:pos x="497" y="190"/>
              </a:cxn>
              <a:cxn ang="0">
                <a:pos x="469" y="155"/>
              </a:cxn>
              <a:cxn ang="0">
                <a:pos x="439" y="123"/>
              </a:cxn>
              <a:cxn ang="0">
                <a:pos x="405" y="94"/>
              </a:cxn>
              <a:cxn ang="0">
                <a:pos x="370" y="69"/>
              </a:cxn>
              <a:cxn ang="0">
                <a:pos x="333" y="47"/>
              </a:cxn>
              <a:cxn ang="0">
                <a:pos x="293" y="29"/>
              </a:cxn>
              <a:cxn ang="0">
                <a:pos x="250" y="15"/>
              </a:cxn>
              <a:cxn ang="0">
                <a:pos x="206" y="7"/>
              </a:cxn>
              <a:cxn ang="0">
                <a:pos x="161" y="2"/>
              </a:cxn>
              <a:cxn ang="0">
                <a:pos x="138" y="0"/>
              </a:cxn>
            </a:cxnLst>
            <a:rect l="0" t="0" r="r" b="b"/>
            <a:pathLst>
              <a:path w="586" h="943">
                <a:moveTo>
                  <a:pt x="138" y="0"/>
                </a:moveTo>
                <a:lnTo>
                  <a:pt x="138" y="0"/>
                </a:lnTo>
                <a:lnTo>
                  <a:pt x="138" y="0"/>
                </a:lnTo>
                <a:lnTo>
                  <a:pt x="138" y="0"/>
                </a:lnTo>
                <a:lnTo>
                  <a:pt x="131" y="2"/>
                </a:lnTo>
                <a:lnTo>
                  <a:pt x="123" y="3"/>
                </a:lnTo>
                <a:lnTo>
                  <a:pt x="116" y="7"/>
                </a:lnTo>
                <a:lnTo>
                  <a:pt x="108" y="10"/>
                </a:lnTo>
                <a:lnTo>
                  <a:pt x="101" y="15"/>
                </a:lnTo>
                <a:lnTo>
                  <a:pt x="94" y="22"/>
                </a:lnTo>
                <a:lnTo>
                  <a:pt x="87" y="29"/>
                </a:lnTo>
                <a:lnTo>
                  <a:pt x="81" y="38"/>
                </a:lnTo>
                <a:lnTo>
                  <a:pt x="68" y="57"/>
                </a:lnTo>
                <a:lnTo>
                  <a:pt x="57" y="81"/>
                </a:lnTo>
                <a:lnTo>
                  <a:pt x="47" y="107"/>
                </a:lnTo>
                <a:lnTo>
                  <a:pt x="38" y="137"/>
                </a:lnTo>
                <a:lnTo>
                  <a:pt x="29" y="170"/>
                </a:lnTo>
                <a:lnTo>
                  <a:pt x="22" y="206"/>
                </a:lnTo>
                <a:lnTo>
                  <a:pt x="15" y="245"/>
                </a:lnTo>
                <a:lnTo>
                  <a:pt x="10" y="285"/>
                </a:lnTo>
                <a:lnTo>
                  <a:pt x="5" y="328"/>
                </a:lnTo>
                <a:lnTo>
                  <a:pt x="3" y="373"/>
                </a:lnTo>
                <a:lnTo>
                  <a:pt x="2" y="419"/>
                </a:lnTo>
                <a:lnTo>
                  <a:pt x="0" y="468"/>
                </a:lnTo>
                <a:lnTo>
                  <a:pt x="0" y="468"/>
                </a:lnTo>
                <a:lnTo>
                  <a:pt x="2" y="516"/>
                </a:lnTo>
                <a:lnTo>
                  <a:pt x="3" y="562"/>
                </a:lnTo>
                <a:lnTo>
                  <a:pt x="5" y="609"/>
                </a:lnTo>
                <a:lnTo>
                  <a:pt x="10" y="651"/>
                </a:lnTo>
                <a:lnTo>
                  <a:pt x="15" y="693"/>
                </a:lnTo>
                <a:lnTo>
                  <a:pt x="22" y="733"/>
                </a:lnTo>
                <a:lnTo>
                  <a:pt x="29" y="769"/>
                </a:lnTo>
                <a:lnTo>
                  <a:pt x="38" y="803"/>
                </a:lnTo>
                <a:lnTo>
                  <a:pt x="47" y="833"/>
                </a:lnTo>
                <a:lnTo>
                  <a:pt x="57" y="861"/>
                </a:lnTo>
                <a:lnTo>
                  <a:pt x="68" y="886"/>
                </a:lnTo>
                <a:lnTo>
                  <a:pt x="81" y="906"/>
                </a:lnTo>
                <a:lnTo>
                  <a:pt x="87" y="915"/>
                </a:lnTo>
                <a:lnTo>
                  <a:pt x="94" y="922"/>
                </a:lnTo>
                <a:lnTo>
                  <a:pt x="101" y="928"/>
                </a:lnTo>
                <a:lnTo>
                  <a:pt x="108" y="933"/>
                </a:lnTo>
                <a:lnTo>
                  <a:pt x="116" y="938"/>
                </a:lnTo>
                <a:lnTo>
                  <a:pt x="123" y="941"/>
                </a:lnTo>
                <a:lnTo>
                  <a:pt x="131" y="943"/>
                </a:lnTo>
                <a:lnTo>
                  <a:pt x="138" y="943"/>
                </a:lnTo>
                <a:lnTo>
                  <a:pt x="138" y="943"/>
                </a:lnTo>
                <a:lnTo>
                  <a:pt x="138" y="943"/>
                </a:lnTo>
                <a:lnTo>
                  <a:pt x="138" y="943"/>
                </a:lnTo>
                <a:lnTo>
                  <a:pt x="161" y="943"/>
                </a:lnTo>
                <a:lnTo>
                  <a:pt x="185" y="941"/>
                </a:lnTo>
                <a:lnTo>
                  <a:pt x="206" y="938"/>
                </a:lnTo>
                <a:lnTo>
                  <a:pt x="229" y="935"/>
                </a:lnTo>
                <a:lnTo>
                  <a:pt x="250" y="928"/>
                </a:lnTo>
                <a:lnTo>
                  <a:pt x="271" y="922"/>
                </a:lnTo>
                <a:lnTo>
                  <a:pt x="293" y="915"/>
                </a:lnTo>
                <a:lnTo>
                  <a:pt x="313" y="907"/>
                </a:lnTo>
                <a:lnTo>
                  <a:pt x="333" y="897"/>
                </a:lnTo>
                <a:lnTo>
                  <a:pt x="351" y="887"/>
                </a:lnTo>
                <a:lnTo>
                  <a:pt x="370" y="876"/>
                </a:lnTo>
                <a:lnTo>
                  <a:pt x="388" y="863"/>
                </a:lnTo>
                <a:lnTo>
                  <a:pt x="405" y="851"/>
                </a:lnTo>
                <a:lnTo>
                  <a:pt x="423" y="836"/>
                </a:lnTo>
                <a:lnTo>
                  <a:pt x="439" y="822"/>
                </a:lnTo>
                <a:lnTo>
                  <a:pt x="454" y="805"/>
                </a:lnTo>
                <a:lnTo>
                  <a:pt x="469" y="789"/>
                </a:lnTo>
                <a:lnTo>
                  <a:pt x="483" y="772"/>
                </a:lnTo>
                <a:lnTo>
                  <a:pt x="497" y="754"/>
                </a:lnTo>
                <a:lnTo>
                  <a:pt x="509" y="735"/>
                </a:lnTo>
                <a:lnTo>
                  <a:pt x="521" y="716"/>
                </a:lnTo>
                <a:lnTo>
                  <a:pt x="532" y="696"/>
                </a:lnTo>
                <a:lnTo>
                  <a:pt x="542" y="676"/>
                </a:lnTo>
                <a:lnTo>
                  <a:pt x="551" y="656"/>
                </a:lnTo>
                <a:lnTo>
                  <a:pt x="558" y="635"/>
                </a:lnTo>
                <a:lnTo>
                  <a:pt x="566" y="612"/>
                </a:lnTo>
                <a:lnTo>
                  <a:pt x="571" y="590"/>
                </a:lnTo>
                <a:lnTo>
                  <a:pt x="576" y="567"/>
                </a:lnTo>
                <a:lnTo>
                  <a:pt x="581" y="543"/>
                </a:lnTo>
                <a:lnTo>
                  <a:pt x="583" y="521"/>
                </a:lnTo>
                <a:lnTo>
                  <a:pt x="585" y="497"/>
                </a:lnTo>
                <a:lnTo>
                  <a:pt x="586" y="472"/>
                </a:lnTo>
                <a:lnTo>
                  <a:pt x="586" y="472"/>
                </a:lnTo>
                <a:lnTo>
                  <a:pt x="585" y="448"/>
                </a:lnTo>
                <a:lnTo>
                  <a:pt x="583" y="424"/>
                </a:lnTo>
                <a:lnTo>
                  <a:pt x="581" y="400"/>
                </a:lnTo>
                <a:lnTo>
                  <a:pt x="576" y="377"/>
                </a:lnTo>
                <a:lnTo>
                  <a:pt x="571" y="354"/>
                </a:lnTo>
                <a:lnTo>
                  <a:pt x="566" y="331"/>
                </a:lnTo>
                <a:lnTo>
                  <a:pt x="558" y="310"/>
                </a:lnTo>
                <a:lnTo>
                  <a:pt x="551" y="289"/>
                </a:lnTo>
                <a:lnTo>
                  <a:pt x="542" y="268"/>
                </a:lnTo>
                <a:lnTo>
                  <a:pt x="532" y="247"/>
                </a:lnTo>
                <a:lnTo>
                  <a:pt x="521" y="227"/>
                </a:lnTo>
                <a:lnTo>
                  <a:pt x="509" y="209"/>
                </a:lnTo>
                <a:lnTo>
                  <a:pt x="497" y="190"/>
                </a:lnTo>
                <a:lnTo>
                  <a:pt x="483" y="172"/>
                </a:lnTo>
                <a:lnTo>
                  <a:pt x="469" y="155"/>
                </a:lnTo>
                <a:lnTo>
                  <a:pt x="454" y="138"/>
                </a:lnTo>
                <a:lnTo>
                  <a:pt x="439" y="123"/>
                </a:lnTo>
                <a:lnTo>
                  <a:pt x="423" y="108"/>
                </a:lnTo>
                <a:lnTo>
                  <a:pt x="405" y="94"/>
                </a:lnTo>
                <a:lnTo>
                  <a:pt x="388" y="81"/>
                </a:lnTo>
                <a:lnTo>
                  <a:pt x="370" y="69"/>
                </a:lnTo>
                <a:lnTo>
                  <a:pt x="351" y="58"/>
                </a:lnTo>
                <a:lnTo>
                  <a:pt x="333" y="47"/>
                </a:lnTo>
                <a:lnTo>
                  <a:pt x="313" y="38"/>
                </a:lnTo>
                <a:lnTo>
                  <a:pt x="293" y="29"/>
                </a:lnTo>
                <a:lnTo>
                  <a:pt x="271" y="22"/>
                </a:lnTo>
                <a:lnTo>
                  <a:pt x="250" y="15"/>
                </a:lnTo>
                <a:lnTo>
                  <a:pt x="229" y="10"/>
                </a:lnTo>
                <a:lnTo>
                  <a:pt x="206" y="7"/>
                </a:lnTo>
                <a:lnTo>
                  <a:pt x="185" y="3"/>
                </a:lnTo>
                <a:lnTo>
                  <a:pt x="161" y="2"/>
                </a:lnTo>
                <a:lnTo>
                  <a:pt x="138" y="0"/>
                </a:lnTo>
                <a:lnTo>
                  <a:pt x="138" y="0"/>
                </a:lnTo>
                <a:close/>
              </a:path>
            </a:pathLst>
          </a:custGeom>
          <a:gradFill flip="none" rotWithShape="1">
            <a:gsLst>
              <a:gs pos="0">
                <a:srgbClr val="FFFFFF"/>
              </a:gs>
              <a:gs pos="57000">
                <a:schemeClr val="accent1">
                  <a:tint val="44500"/>
                  <a:satMod val="160000"/>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endParaRPr lang="en-US" sz="1400">
              <a:solidFill>
                <a:srgbClr val="FFFFFF"/>
              </a:solidFill>
            </a:endParaRPr>
          </a:p>
        </p:txBody>
      </p:sp>
      <p:sp>
        <p:nvSpPr>
          <p:cNvPr id="163" name="Oval 162"/>
          <p:cNvSpPr/>
          <p:nvPr/>
        </p:nvSpPr>
        <p:spPr>
          <a:xfrm>
            <a:off x="5377457" y="2991932"/>
            <a:ext cx="88605" cy="8873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FFFFFF"/>
              </a:solidFill>
            </a:endParaRPr>
          </a:p>
        </p:txBody>
      </p:sp>
      <p:sp>
        <p:nvSpPr>
          <p:cNvPr id="164" name="Oval 163"/>
          <p:cNvSpPr/>
          <p:nvPr/>
        </p:nvSpPr>
        <p:spPr>
          <a:xfrm>
            <a:off x="5377457" y="3879326"/>
            <a:ext cx="88605" cy="8873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FFFFFF"/>
              </a:solidFill>
            </a:endParaRPr>
          </a:p>
        </p:txBody>
      </p:sp>
      <p:sp>
        <p:nvSpPr>
          <p:cNvPr id="165" name="Oval 164"/>
          <p:cNvSpPr/>
          <p:nvPr/>
        </p:nvSpPr>
        <p:spPr>
          <a:xfrm flipH="1">
            <a:off x="5647037" y="4772989"/>
            <a:ext cx="153686" cy="15143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FFFFFF"/>
              </a:solidFill>
            </a:endParaRPr>
          </a:p>
        </p:txBody>
      </p:sp>
      <p:sp>
        <p:nvSpPr>
          <p:cNvPr id="166" name="TextBox 165"/>
          <p:cNvSpPr txBox="1"/>
          <p:nvPr/>
        </p:nvSpPr>
        <p:spPr>
          <a:xfrm>
            <a:off x="4995613" y="2465183"/>
            <a:ext cx="1417675" cy="276999"/>
          </a:xfrm>
          <a:prstGeom prst="rect">
            <a:avLst/>
          </a:prstGeom>
          <a:noFill/>
        </p:spPr>
        <p:txBody>
          <a:bodyPr wrap="square" rtlCol="0">
            <a:spAutoFit/>
          </a:bodyPr>
          <a:lstStyle/>
          <a:p>
            <a:pPr algn="ctr"/>
            <a:r>
              <a:rPr lang="en-US" sz="1200" dirty="0" smtClean="0">
                <a:solidFill>
                  <a:srgbClr val="FFFFFF"/>
                </a:solidFill>
                <a:latin typeface="Arial Rounded MT Bold" pitchFamily="34" charset="0"/>
              </a:rPr>
              <a:t>PROGRAM(S)</a:t>
            </a:r>
            <a:endParaRPr lang="en-US" sz="1200" dirty="0">
              <a:solidFill>
                <a:srgbClr val="FFFFFF"/>
              </a:solidFill>
              <a:latin typeface="Arial Rounded MT Bold" pitchFamily="34" charset="0"/>
            </a:endParaRPr>
          </a:p>
        </p:txBody>
      </p:sp>
      <p:sp>
        <p:nvSpPr>
          <p:cNvPr id="167" name="Rectangle 166"/>
          <p:cNvSpPr/>
          <p:nvPr/>
        </p:nvSpPr>
        <p:spPr>
          <a:xfrm>
            <a:off x="4314201" y="2111333"/>
            <a:ext cx="2746745" cy="215054"/>
          </a:xfrm>
          <a:prstGeom prst="rect">
            <a:avLst/>
          </a:prstGeom>
          <a:solidFill>
            <a:schemeClr val="bg1"/>
          </a:solidFill>
          <a:ln>
            <a:noFill/>
          </a:ln>
          <a:effectLst>
            <a:outerShdw blurRad="76200" dir="18900000" sy="23000" kx="-1200000" algn="bl" rotWithShape="0">
              <a:prstClr val="black">
                <a:alpha val="20000"/>
              </a:prstClr>
            </a:outerShdw>
          </a:effectLst>
          <a:scene3d>
            <a:camera prst="perspectiveContrastingLeftFacing" fov="0">
              <a:rot lat="0" lon="0" rev="0"/>
            </a:camera>
            <a:lightRig rig="soft" dir="t">
              <a:rot lat="0" lon="0" rev="16200000"/>
            </a:lightRig>
          </a:scene3d>
          <a:sp3d extrusionH="2540000">
            <a:bevelT/>
            <a:bevelB/>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en-US" sz="1400" dirty="0" smtClean="0">
                <a:solidFill>
                  <a:srgbClr val="3C5470"/>
                </a:solidFill>
                <a:effectLst>
                  <a:innerShdw blurRad="63500" dist="88900" dir="13500000">
                    <a:prstClr val="black">
                      <a:alpha val="75000"/>
                    </a:prstClr>
                  </a:innerShdw>
                </a:effectLst>
                <a:latin typeface="Arial Rounded MT Bold" pitchFamily="34" charset="0"/>
              </a:rPr>
              <a:t>COMPONENT ARCHITECTURE</a:t>
            </a:r>
            <a:endParaRPr lang="en-US" sz="1400" dirty="0">
              <a:solidFill>
                <a:srgbClr val="3C5470"/>
              </a:solidFill>
              <a:effectLst>
                <a:innerShdw blurRad="63500" dist="88900" dir="13500000">
                  <a:prstClr val="black">
                    <a:alpha val="75000"/>
                  </a:prstClr>
                </a:innerShdw>
              </a:effectLst>
              <a:latin typeface="Arial Rounded MT Bold" pitchFamily="34" charset="0"/>
            </a:endParaRPr>
          </a:p>
        </p:txBody>
      </p:sp>
      <p:grpSp>
        <p:nvGrpSpPr>
          <p:cNvPr id="168" name="Group 127"/>
          <p:cNvGrpSpPr/>
          <p:nvPr/>
        </p:nvGrpSpPr>
        <p:grpSpPr>
          <a:xfrm>
            <a:off x="4978736" y="4234283"/>
            <a:ext cx="1417675" cy="266218"/>
            <a:chOff x="1219200" y="1143000"/>
            <a:chExt cx="6477000" cy="551543"/>
          </a:xfrm>
        </p:grpSpPr>
        <p:sp>
          <p:nvSpPr>
            <p:cNvPr id="169" name="Freeform 41"/>
            <p:cNvSpPr>
              <a:spLocks/>
            </p:cNvSpPr>
            <p:nvPr/>
          </p:nvSpPr>
          <p:spPr bwMode="auto">
            <a:xfrm rot="10800000" flipH="1">
              <a:off x="1219200" y="1344785"/>
              <a:ext cx="6477000" cy="347068"/>
            </a:xfrm>
            <a:custGeom>
              <a:avLst/>
              <a:gdLst/>
              <a:ahLst/>
              <a:cxnLst>
                <a:cxn ang="0">
                  <a:pos x="7209" y="259"/>
                </a:cxn>
                <a:cxn ang="0">
                  <a:pos x="470" y="259"/>
                </a:cxn>
                <a:cxn ang="0">
                  <a:pos x="0" y="0"/>
                </a:cxn>
                <a:cxn ang="0">
                  <a:pos x="6741" y="0"/>
                </a:cxn>
                <a:cxn ang="0">
                  <a:pos x="7209" y="259"/>
                </a:cxn>
              </a:cxnLst>
              <a:rect l="0" t="0" r="r" b="b"/>
              <a:pathLst>
                <a:path w="7209" h="259">
                  <a:moveTo>
                    <a:pt x="7209" y="259"/>
                  </a:moveTo>
                  <a:lnTo>
                    <a:pt x="470" y="259"/>
                  </a:lnTo>
                  <a:lnTo>
                    <a:pt x="0" y="0"/>
                  </a:lnTo>
                  <a:lnTo>
                    <a:pt x="6741" y="0"/>
                  </a:lnTo>
                  <a:lnTo>
                    <a:pt x="7209" y="259"/>
                  </a:lnTo>
                  <a:close/>
                </a:path>
              </a:pathLst>
            </a:custGeom>
            <a:solidFill>
              <a:schemeClr val="tx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400">
                <a:solidFill>
                  <a:srgbClr val="000000"/>
                </a:solidFill>
              </a:endParaRPr>
            </a:p>
          </p:txBody>
        </p:sp>
        <p:sp>
          <p:nvSpPr>
            <p:cNvPr id="170" name="Freeform 42"/>
            <p:cNvSpPr>
              <a:spLocks/>
            </p:cNvSpPr>
            <p:nvPr/>
          </p:nvSpPr>
          <p:spPr bwMode="auto">
            <a:xfrm rot="10800000" flipH="1">
              <a:off x="1219200" y="1143000"/>
              <a:ext cx="422218" cy="551543"/>
            </a:xfrm>
            <a:custGeom>
              <a:avLst/>
              <a:gdLst/>
              <a:ahLst/>
              <a:cxnLst>
                <a:cxn ang="0">
                  <a:pos x="0" y="153"/>
                </a:cxn>
                <a:cxn ang="0">
                  <a:pos x="470" y="412"/>
                </a:cxn>
                <a:cxn ang="0">
                  <a:pos x="470" y="261"/>
                </a:cxn>
                <a:cxn ang="0">
                  <a:pos x="0" y="0"/>
                </a:cxn>
                <a:cxn ang="0">
                  <a:pos x="0" y="153"/>
                </a:cxn>
              </a:cxnLst>
              <a:rect l="0" t="0" r="r" b="b"/>
              <a:pathLst>
                <a:path w="470" h="412">
                  <a:moveTo>
                    <a:pt x="0" y="153"/>
                  </a:moveTo>
                  <a:lnTo>
                    <a:pt x="470" y="412"/>
                  </a:lnTo>
                  <a:lnTo>
                    <a:pt x="470" y="261"/>
                  </a:lnTo>
                  <a:lnTo>
                    <a:pt x="0" y="0"/>
                  </a:lnTo>
                  <a:lnTo>
                    <a:pt x="0" y="153"/>
                  </a:lnTo>
                  <a:close/>
                </a:path>
              </a:pathLst>
            </a:custGeom>
            <a:gradFill flip="none" rotWithShape="1">
              <a:gsLst>
                <a:gs pos="59000">
                  <a:srgbClr val="777777"/>
                </a:gs>
                <a:gs pos="100000">
                  <a:srgbClr val="4D4D4D"/>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400">
                <a:solidFill>
                  <a:srgbClr val="000000"/>
                </a:solidFill>
              </a:endParaRPr>
            </a:p>
          </p:txBody>
        </p:sp>
        <p:sp>
          <p:nvSpPr>
            <p:cNvPr id="171" name="Rectangle 43"/>
            <p:cNvSpPr>
              <a:spLocks noChangeArrowheads="1"/>
            </p:cNvSpPr>
            <p:nvPr/>
          </p:nvSpPr>
          <p:spPr bwMode="auto">
            <a:xfrm rot="10800000" flipH="1">
              <a:off x="1641417" y="1143000"/>
              <a:ext cx="6054782" cy="201783"/>
            </a:xfrm>
            <a:prstGeom prst="rect">
              <a:avLst/>
            </a:prstGeom>
            <a:gradFill flip="none" rotWithShape="1">
              <a:gsLst>
                <a:gs pos="0">
                  <a:srgbClr val="777777"/>
                </a:gs>
                <a:gs pos="59000">
                  <a:srgbClr val="FFFFFF"/>
                </a:gs>
                <a:gs pos="100000">
                  <a:srgbClr val="CFCFCF"/>
                </a:gs>
              </a:gsLst>
              <a:lin ang="1080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400">
                <a:solidFill>
                  <a:srgbClr val="000000"/>
                </a:solidFill>
              </a:endParaRPr>
            </a:p>
          </p:txBody>
        </p:sp>
      </p:grpSp>
      <p:sp>
        <p:nvSpPr>
          <p:cNvPr id="172" name="TextBox 171"/>
          <p:cNvSpPr txBox="1"/>
          <p:nvPr/>
        </p:nvSpPr>
        <p:spPr>
          <a:xfrm>
            <a:off x="5025212" y="4242083"/>
            <a:ext cx="1417675" cy="323165"/>
          </a:xfrm>
          <a:prstGeom prst="rect">
            <a:avLst/>
          </a:prstGeom>
          <a:noFill/>
        </p:spPr>
        <p:txBody>
          <a:bodyPr wrap="square" rtlCol="0">
            <a:spAutoFit/>
          </a:bodyPr>
          <a:lstStyle/>
          <a:p>
            <a:pPr algn="ctr">
              <a:lnSpc>
                <a:spcPts val="1800"/>
              </a:lnSpc>
            </a:pPr>
            <a:r>
              <a:rPr lang="en-US" sz="1000" dirty="0" smtClean="0">
                <a:solidFill>
                  <a:srgbClr val="FFFFFF"/>
                </a:solidFill>
                <a:latin typeface="Arial Rounded MT Bold" pitchFamily="34" charset="0"/>
              </a:rPr>
              <a:t>SERIAL CONSOLES</a:t>
            </a:r>
            <a:endParaRPr lang="en-US" sz="1000" dirty="0">
              <a:solidFill>
                <a:srgbClr val="FFFFFF"/>
              </a:solidFill>
              <a:latin typeface="Arial Rounded MT Bold" pitchFamily="34" charset="0"/>
            </a:endParaRPr>
          </a:p>
        </p:txBody>
      </p:sp>
      <p:grpSp>
        <p:nvGrpSpPr>
          <p:cNvPr id="173" name="Group 121"/>
          <p:cNvGrpSpPr/>
          <p:nvPr/>
        </p:nvGrpSpPr>
        <p:grpSpPr>
          <a:xfrm>
            <a:off x="4491410" y="3346890"/>
            <a:ext cx="2392326" cy="266218"/>
            <a:chOff x="1219200" y="1143000"/>
            <a:chExt cx="6477000" cy="551543"/>
          </a:xfrm>
        </p:grpSpPr>
        <p:sp>
          <p:nvSpPr>
            <p:cNvPr id="174" name="Freeform 41"/>
            <p:cNvSpPr>
              <a:spLocks/>
            </p:cNvSpPr>
            <p:nvPr/>
          </p:nvSpPr>
          <p:spPr bwMode="auto">
            <a:xfrm rot="10800000" flipH="1">
              <a:off x="1219200" y="1344785"/>
              <a:ext cx="6477000" cy="347068"/>
            </a:xfrm>
            <a:custGeom>
              <a:avLst/>
              <a:gdLst/>
              <a:ahLst/>
              <a:cxnLst>
                <a:cxn ang="0">
                  <a:pos x="7209" y="259"/>
                </a:cxn>
                <a:cxn ang="0">
                  <a:pos x="470" y="259"/>
                </a:cxn>
                <a:cxn ang="0">
                  <a:pos x="0" y="0"/>
                </a:cxn>
                <a:cxn ang="0">
                  <a:pos x="6741" y="0"/>
                </a:cxn>
                <a:cxn ang="0">
                  <a:pos x="7209" y="259"/>
                </a:cxn>
              </a:cxnLst>
              <a:rect l="0" t="0" r="r" b="b"/>
              <a:pathLst>
                <a:path w="7209" h="259">
                  <a:moveTo>
                    <a:pt x="7209" y="259"/>
                  </a:moveTo>
                  <a:lnTo>
                    <a:pt x="470" y="259"/>
                  </a:lnTo>
                  <a:lnTo>
                    <a:pt x="0" y="0"/>
                  </a:lnTo>
                  <a:lnTo>
                    <a:pt x="6741" y="0"/>
                  </a:lnTo>
                  <a:lnTo>
                    <a:pt x="7209" y="259"/>
                  </a:lnTo>
                  <a:close/>
                </a:path>
              </a:pathLst>
            </a:custGeom>
            <a:solidFill>
              <a:schemeClr val="tx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400">
                <a:solidFill>
                  <a:srgbClr val="000000"/>
                </a:solidFill>
              </a:endParaRPr>
            </a:p>
          </p:txBody>
        </p:sp>
        <p:sp>
          <p:nvSpPr>
            <p:cNvPr id="175" name="Freeform 42"/>
            <p:cNvSpPr>
              <a:spLocks/>
            </p:cNvSpPr>
            <p:nvPr/>
          </p:nvSpPr>
          <p:spPr bwMode="auto">
            <a:xfrm rot="10800000" flipH="1">
              <a:off x="1219200" y="1143000"/>
              <a:ext cx="422218" cy="551543"/>
            </a:xfrm>
            <a:custGeom>
              <a:avLst/>
              <a:gdLst/>
              <a:ahLst/>
              <a:cxnLst>
                <a:cxn ang="0">
                  <a:pos x="0" y="153"/>
                </a:cxn>
                <a:cxn ang="0">
                  <a:pos x="470" y="412"/>
                </a:cxn>
                <a:cxn ang="0">
                  <a:pos x="470" y="261"/>
                </a:cxn>
                <a:cxn ang="0">
                  <a:pos x="0" y="0"/>
                </a:cxn>
                <a:cxn ang="0">
                  <a:pos x="0" y="153"/>
                </a:cxn>
              </a:cxnLst>
              <a:rect l="0" t="0" r="r" b="b"/>
              <a:pathLst>
                <a:path w="470" h="412">
                  <a:moveTo>
                    <a:pt x="0" y="153"/>
                  </a:moveTo>
                  <a:lnTo>
                    <a:pt x="470" y="412"/>
                  </a:lnTo>
                  <a:lnTo>
                    <a:pt x="470" y="261"/>
                  </a:lnTo>
                  <a:lnTo>
                    <a:pt x="0" y="0"/>
                  </a:lnTo>
                  <a:lnTo>
                    <a:pt x="0" y="153"/>
                  </a:lnTo>
                  <a:close/>
                </a:path>
              </a:pathLst>
            </a:custGeom>
            <a:gradFill flip="none" rotWithShape="1">
              <a:gsLst>
                <a:gs pos="59000">
                  <a:srgbClr val="777777"/>
                </a:gs>
                <a:gs pos="100000">
                  <a:srgbClr val="4D4D4D"/>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400">
                <a:solidFill>
                  <a:srgbClr val="000000"/>
                </a:solidFill>
              </a:endParaRPr>
            </a:p>
          </p:txBody>
        </p:sp>
        <p:sp>
          <p:nvSpPr>
            <p:cNvPr id="176" name="Rectangle 43"/>
            <p:cNvSpPr>
              <a:spLocks noChangeArrowheads="1"/>
            </p:cNvSpPr>
            <p:nvPr/>
          </p:nvSpPr>
          <p:spPr bwMode="auto">
            <a:xfrm rot="10800000" flipH="1">
              <a:off x="1641417" y="1143000"/>
              <a:ext cx="6054782" cy="201783"/>
            </a:xfrm>
            <a:prstGeom prst="rect">
              <a:avLst/>
            </a:prstGeom>
            <a:gradFill flip="none" rotWithShape="1">
              <a:gsLst>
                <a:gs pos="0">
                  <a:srgbClr val="777777"/>
                </a:gs>
                <a:gs pos="59000">
                  <a:srgbClr val="FFFFFF"/>
                </a:gs>
                <a:gs pos="100000">
                  <a:srgbClr val="CFCFCF"/>
                </a:gs>
              </a:gsLst>
              <a:lin ang="1080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400">
                <a:solidFill>
                  <a:srgbClr val="000000"/>
                </a:solidFill>
              </a:endParaRPr>
            </a:p>
          </p:txBody>
        </p:sp>
      </p:grpSp>
      <p:sp>
        <p:nvSpPr>
          <p:cNvPr id="177" name="TextBox 176"/>
          <p:cNvSpPr txBox="1"/>
          <p:nvPr/>
        </p:nvSpPr>
        <p:spPr>
          <a:xfrm>
            <a:off x="5086348" y="3390152"/>
            <a:ext cx="1295400" cy="276999"/>
          </a:xfrm>
          <a:prstGeom prst="rect">
            <a:avLst/>
          </a:prstGeom>
          <a:noFill/>
        </p:spPr>
        <p:txBody>
          <a:bodyPr wrap="square" rtlCol="0">
            <a:spAutoFit/>
          </a:bodyPr>
          <a:lstStyle/>
          <a:p>
            <a:pPr algn="ctr"/>
            <a:r>
              <a:rPr lang="en-US" sz="1200" dirty="0" smtClean="0">
                <a:solidFill>
                  <a:srgbClr val="FFFFFF"/>
                </a:solidFill>
                <a:latin typeface="Arial Rounded MT Bold" pitchFamily="34" charset="0"/>
              </a:rPr>
              <a:t>OS CONSOLE</a:t>
            </a:r>
            <a:endParaRPr lang="en-US" sz="1200" dirty="0">
              <a:solidFill>
                <a:srgbClr val="FFFFFF"/>
              </a:solidFill>
              <a:latin typeface="Arial Rounded MT Bold" pitchFamily="34" charset="0"/>
            </a:endParaRPr>
          </a:p>
        </p:txBody>
      </p:sp>
      <p:sp>
        <p:nvSpPr>
          <p:cNvPr id="178" name="Oval 177"/>
          <p:cNvSpPr/>
          <p:nvPr/>
        </p:nvSpPr>
        <p:spPr>
          <a:xfrm>
            <a:off x="5353050" y="5876925"/>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9" name="Content Placeholder 2"/>
          <p:cNvSpPr txBox="1">
            <a:spLocks/>
          </p:cNvSpPr>
          <p:nvPr/>
        </p:nvSpPr>
        <p:spPr bwMode="auto">
          <a:xfrm>
            <a:off x="1066800" y="2066925"/>
            <a:ext cx="2895600" cy="1447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spcBef>
                <a:spcPct val="20000"/>
              </a:spcBef>
              <a:defRPr/>
            </a:pPr>
            <a:r>
              <a:rPr lang="en-US" sz="1600" kern="0" dirty="0" smtClean="0">
                <a:solidFill>
                  <a:srgbClr val="000000"/>
                </a:solidFill>
                <a:latin typeface="Trebuchet MS" pitchFamily="34" charset="0"/>
              </a:rPr>
              <a:t>DOESN’T REQUIRE:</a:t>
            </a:r>
          </a:p>
          <a:p>
            <a:pPr marL="342900" indent="-342900">
              <a:spcBef>
                <a:spcPct val="20000"/>
              </a:spcBef>
              <a:buFont typeface="Arial" pitchFamily="34" charset="0"/>
              <a:buChar char="•"/>
              <a:defRPr/>
            </a:pPr>
            <a:r>
              <a:rPr lang="en-US" sz="1400" kern="0" dirty="0" smtClean="0">
                <a:solidFill>
                  <a:srgbClr val="000000"/>
                </a:solidFill>
                <a:latin typeface="Trebuchet MS" pitchFamily="34" charset="0"/>
              </a:rPr>
              <a:t>Operating System</a:t>
            </a:r>
          </a:p>
          <a:p>
            <a:pPr marL="342900" indent="-342900">
              <a:spcBef>
                <a:spcPct val="20000"/>
              </a:spcBef>
              <a:buFont typeface="Arial" pitchFamily="34" charset="0"/>
              <a:buChar char="•"/>
              <a:defRPr/>
            </a:pPr>
            <a:r>
              <a:rPr lang="en-US" sz="1400" kern="0" dirty="0" smtClean="0">
                <a:solidFill>
                  <a:srgbClr val="000000"/>
                </a:solidFill>
                <a:latin typeface="Trebuchet MS" pitchFamily="34" charset="0"/>
              </a:rPr>
              <a:t>Network Services</a:t>
            </a:r>
          </a:p>
          <a:p>
            <a:pPr marL="342900" indent="-342900">
              <a:spcBef>
                <a:spcPct val="20000"/>
              </a:spcBef>
              <a:buFont typeface="Arial" pitchFamily="34" charset="0"/>
              <a:buChar char="•"/>
              <a:defRPr/>
            </a:pPr>
            <a:r>
              <a:rPr lang="en-US" sz="1400" kern="0" dirty="0" smtClean="0">
                <a:solidFill>
                  <a:srgbClr val="000000"/>
                </a:solidFill>
                <a:latin typeface="Trebuchet MS" pitchFamily="34" charset="0"/>
              </a:rPr>
              <a:t>Active Network Connection</a:t>
            </a:r>
          </a:p>
        </p:txBody>
      </p:sp>
      <p:sp>
        <p:nvSpPr>
          <p:cNvPr id="180" name="Oval 179"/>
          <p:cNvSpPr/>
          <p:nvPr/>
        </p:nvSpPr>
        <p:spPr>
          <a:xfrm flipH="1">
            <a:off x="5648323" y="3895725"/>
            <a:ext cx="153686" cy="15143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FFFFFF"/>
              </a:solidFill>
            </a:endParaRPr>
          </a:p>
        </p:txBody>
      </p:sp>
      <p:cxnSp>
        <p:nvCxnSpPr>
          <p:cNvPr id="184" name="Shape 122"/>
          <p:cNvCxnSpPr>
            <a:stCxn id="191" idx="5"/>
            <a:endCxn id="166" idx="3"/>
          </p:cNvCxnSpPr>
          <p:nvPr/>
        </p:nvCxnSpPr>
        <p:spPr>
          <a:xfrm rot="5400000">
            <a:off x="6622807" y="1312848"/>
            <a:ext cx="1081317" cy="1500353"/>
          </a:xfrm>
          <a:prstGeom prst="bentConnector2">
            <a:avLst/>
          </a:prstGeom>
          <a:ln w="38100">
            <a:solidFill>
              <a:srgbClr val="D25E02"/>
            </a:solidFill>
            <a:tailEnd type="triangle"/>
          </a:ln>
        </p:spPr>
        <p:style>
          <a:lnRef idx="1">
            <a:schemeClr val="accent1"/>
          </a:lnRef>
          <a:fillRef idx="0">
            <a:schemeClr val="accent1"/>
          </a:fillRef>
          <a:effectRef idx="0">
            <a:schemeClr val="accent1"/>
          </a:effectRef>
          <a:fontRef idx="minor">
            <a:schemeClr val="tx1"/>
          </a:fontRef>
        </p:style>
      </p:cxnSp>
      <p:sp>
        <p:nvSpPr>
          <p:cNvPr id="185" name="Oval 184"/>
          <p:cNvSpPr/>
          <p:nvPr/>
        </p:nvSpPr>
        <p:spPr>
          <a:xfrm>
            <a:off x="6124575" y="6029325"/>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86" name="Content Placeholder 2"/>
          <p:cNvSpPr txBox="1">
            <a:spLocks/>
          </p:cNvSpPr>
          <p:nvPr/>
        </p:nvSpPr>
        <p:spPr bwMode="auto">
          <a:xfrm>
            <a:off x="1066800" y="3667125"/>
            <a:ext cx="4495800" cy="2057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spcBef>
                <a:spcPct val="20000"/>
              </a:spcBef>
              <a:defRPr/>
            </a:pPr>
            <a:r>
              <a:rPr lang="en-US" sz="1400" b="1" kern="0" dirty="0" smtClean="0">
                <a:solidFill>
                  <a:srgbClr val="000000"/>
                </a:solidFill>
                <a:latin typeface="Trebuchet MS" pitchFamily="34" charset="0"/>
              </a:rPr>
              <a:t>ELIMINATES </a:t>
            </a:r>
            <a:r>
              <a:rPr lang="en-US" sz="1400" b="1" u="sng" kern="0" dirty="0" smtClean="0">
                <a:solidFill>
                  <a:srgbClr val="C00000"/>
                </a:solidFill>
                <a:latin typeface="Trebuchet MS" pitchFamily="34" charset="0"/>
              </a:rPr>
              <a:t>BLINDSPOT</a:t>
            </a:r>
            <a:r>
              <a:rPr lang="en-US" sz="1400" b="1" kern="0" dirty="0" smtClean="0">
                <a:solidFill>
                  <a:srgbClr val="000000"/>
                </a:solidFill>
                <a:latin typeface="Trebuchet MS" pitchFamily="34" charset="0"/>
              </a:rPr>
              <a:t> BY:</a:t>
            </a:r>
          </a:p>
          <a:p>
            <a:pPr marL="342900" indent="-342900">
              <a:spcBef>
                <a:spcPct val="20000"/>
              </a:spcBef>
              <a:buFont typeface="Arial" pitchFamily="34" charset="0"/>
              <a:buChar char="•"/>
              <a:defRPr/>
            </a:pPr>
            <a:r>
              <a:rPr lang="en-US" sz="1400" kern="0" dirty="0" smtClean="0">
                <a:solidFill>
                  <a:srgbClr val="000000"/>
                </a:solidFill>
                <a:latin typeface="Trebuchet MS" pitchFamily="34" charset="0"/>
              </a:rPr>
              <a:t>Capturing Serial Console Events</a:t>
            </a:r>
          </a:p>
          <a:p>
            <a:pPr marL="342900" indent="-342900">
              <a:spcBef>
                <a:spcPct val="20000"/>
              </a:spcBef>
              <a:buFont typeface="Arial" pitchFamily="34" charset="0"/>
              <a:buChar char="•"/>
              <a:defRPr/>
            </a:pPr>
            <a:r>
              <a:rPr lang="en-US" sz="1400" kern="0" dirty="0" smtClean="0">
                <a:solidFill>
                  <a:srgbClr val="000000"/>
                </a:solidFill>
                <a:latin typeface="Trebuchet MS" pitchFamily="34" charset="0"/>
              </a:rPr>
              <a:t>Capturing Extended OS Events</a:t>
            </a:r>
          </a:p>
          <a:p>
            <a:pPr marL="342900" indent="-342900">
              <a:spcBef>
                <a:spcPct val="20000"/>
              </a:spcBef>
              <a:buFont typeface="Arial" pitchFamily="34" charset="0"/>
              <a:buChar char="•"/>
              <a:defRPr/>
            </a:pPr>
            <a:r>
              <a:rPr lang="en-US" sz="1400" kern="0" dirty="0" smtClean="0">
                <a:solidFill>
                  <a:srgbClr val="000000"/>
                </a:solidFill>
                <a:latin typeface="Trebuchet MS" pitchFamily="34" charset="0"/>
              </a:rPr>
              <a:t>Capturing Console </a:t>
            </a:r>
            <a:r>
              <a:rPr lang="en-US" sz="1400" u="sng" kern="0" dirty="0" smtClean="0">
                <a:solidFill>
                  <a:srgbClr val="C00000"/>
                </a:solidFill>
                <a:latin typeface="Trebuchet MS" pitchFamily="34" charset="0"/>
              </a:rPr>
              <a:t>Actions</a:t>
            </a:r>
            <a:r>
              <a:rPr lang="en-US" sz="1400" kern="0" dirty="0" smtClean="0">
                <a:solidFill>
                  <a:srgbClr val="000000"/>
                </a:solidFill>
                <a:latin typeface="Trebuchet MS" pitchFamily="34" charset="0"/>
              </a:rPr>
              <a:t> (serial &amp; OS)</a:t>
            </a:r>
          </a:p>
          <a:p>
            <a:pPr marL="342900" indent="-342900">
              <a:spcBef>
                <a:spcPct val="20000"/>
              </a:spcBef>
              <a:buFont typeface="Arial" pitchFamily="34" charset="0"/>
              <a:buChar char="•"/>
              <a:defRPr/>
            </a:pPr>
            <a:r>
              <a:rPr lang="en-US" sz="1400" kern="0" dirty="0" smtClean="0">
                <a:solidFill>
                  <a:srgbClr val="000000"/>
                </a:solidFill>
                <a:latin typeface="Trebuchet MS" pitchFamily="34" charset="0"/>
              </a:rPr>
              <a:t>Securing consoles (role-based security model)</a:t>
            </a:r>
          </a:p>
          <a:p>
            <a:pPr marL="342900" indent="-342900">
              <a:spcBef>
                <a:spcPct val="20000"/>
              </a:spcBef>
              <a:buFont typeface="Arial" pitchFamily="34" charset="0"/>
              <a:buChar char="•"/>
              <a:defRPr/>
            </a:pPr>
            <a:r>
              <a:rPr lang="en-US" sz="1400" kern="0" dirty="0" smtClean="0">
                <a:solidFill>
                  <a:srgbClr val="000000"/>
                </a:solidFill>
                <a:latin typeface="Trebuchet MS" pitchFamily="34" charset="0"/>
              </a:rPr>
              <a:t>Closing Incident Management Loop</a:t>
            </a:r>
          </a:p>
          <a:p>
            <a:pPr marL="342900" indent="-342900">
              <a:spcBef>
                <a:spcPct val="20000"/>
              </a:spcBef>
              <a:buFont typeface="Arial" pitchFamily="34" charset="0"/>
              <a:buChar char="•"/>
              <a:defRPr/>
            </a:pPr>
            <a:r>
              <a:rPr lang="en-US" sz="1400" kern="0" dirty="0" smtClean="0">
                <a:solidFill>
                  <a:srgbClr val="000000"/>
                </a:solidFill>
                <a:latin typeface="Trebuchet MS" pitchFamily="34" charset="0"/>
              </a:rPr>
              <a:t>Maintaining control in ALL OPERATING MODES</a:t>
            </a:r>
          </a:p>
        </p:txBody>
      </p:sp>
      <p:pic>
        <p:nvPicPr>
          <p:cNvPr id="187" name="Picture 2" descr="C:\Documents and Settings\schruter\Desktop\RTVPatch_console.jpg"/>
          <p:cNvPicPr>
            <a:picLocks noChangeAspect="1" noChangeArrowheads="1"/>
          </p:cNvPicPr>
          <p:nvPr/>
        </p:nvPicPr>
        <p:blipFill>
          <a:blip r:embed="rId3" cstate="print"/>
          <a:srcRect/>
          <a:stretch>
            <a:fillRect/>
          </a:stretch>
        </p:blipFill>
        <p:spPr bwMode="auto">
          <a:xfrm>
            <a:off x="7391400" y="3590925"/>
            <a:ext cx="1219200" cy="759763"/>
          </a:xfrm>
          <a:prstGeom prst="rect">
            <a:avLst/>
          </a:prstGeom>
          <a:noFill/>
        </p:spPr>
      </p:pic>
      <p:pic>
        <p:nvPicPr>
          <p:cNvPr id="188" name="Picture 3" descr="C:\Documents and Settings\schruter\Desktop\1184.dell_2D00_drac_2D00_IPMI_2D00_boot.jpg"/>
          <p:cNvPicPr>
            <a:picLocks noChangeAspect="1" noChangeArrowheads="1"/>
          </p:cNvPicPr>
          <p:nvPr/>
        </p:nvPicPr>
        <p:blipFill>
          <a:blip r:embed="rId4" cstate="print"/>
          <a:srcRect/>
          <a:stretch>
            <a:fillRect/>
          </a:stretch>
        </p:blipFill>
        <p:spPr bwMode="auto">
          <a:xfrm>
            <a:off x="6997874" y="4748420"/>
            <a:ext cx="1384126" cy="823705"/>
          </a:xfrm>
          <a:prstGeom prst="rect">
            <a:avLst/>
          </a:prstGeom>
          <a:noFill/>
        </p:spPr>
      </p:pic>
      <p:cxnSp>
        <p:nvCxnSpPr>
          <p:cNvPr id="189" name="Shape 122"/>
          <p:cNvCxnSpPr>
            <a:stCxn id="172" idx="3"/>
            <a:endCxn id="188" idx="1"/>
          </p:cNvCxnSpPr>
          <p:nvPr/>
        </p:nvCxnSpPr>
        <p:spPr>
          <a:xfrm>
            <a:off x="6442887" y="4403666"/>
            <a:ext cx="554987" cy="756607"/>
          </a:xfrm>
          <a:prstGeom prst="bentConnector3">
            <a:avLst>
              <a:gd name="adj1" fmla="val 50000"/>
            </a:avLst>
          </a:prstGeom>
          <a:ln w="38100">
            <a:solidFill>
              <a:srgbClr val="D25E02"/>
            </a:solidFill>
            <a:tailEnd type="triangle"/>
          </a:ln>
        </p:spPr>
        <p:style>
          <a:lnRef idx="1">
            <a:schemeClr val="accent1"/>
          </a:lnRef>
          <a:fillRef idx="0">
            <a:schemeClr val="accent1"/>
          </a:fillRef>
          <a:effectRef idx="0">
            <a:schemeClr val="accent1"/>
          </a:effectRef>
          <a:fontRef idx="minor">
            <a:schemeClr val="tx1"/>
          </a:fontRef>
        </p:style>
      </p:cxnSp>
      <p:cxnSp>
        <p:nvCxnSpPr>
          <p:cNvPr id="190" name="Shape 122"/>
          <p:cNvCxnSpPr>
            <a:stCxn id="177" idx="3"/>
            <a:endCxn id="187" idx="1"/>
          </p:cNvCxnSpPr>
          <p:nvPr/>
        </p:nvCxnSpPr>
        <p:spPr>
          <a:xfrm>
            <a:off x="6381748" y="3528652"/>
            <a:ext cx="1009652" cy="442155"/>
          </a:xfrm>
          <a:prstGeom prst="bentConnector3">
            <a:avLst>
              <a:gd name="adj1" fmla="val 50000"/>
            </a:avLst>
          </a:prstGeom>
          <a:ln w="38100">
            <a:solidFill>
              <a:srgbClr val="D25E02"/>
            </a:solidFill>
            <a:tailEnd type="triangle"/>
          </a:ln>
        </p:spPr>
        <p:style>
          <a:lnRef idx="1">
            <a:schemeClr val="accent1"/>
          </a:lnRef>
          <a:fillRef idx="0">
            <a:schemeClr val="accent1"/>
          </a:fillRef>
          <a:effectRef idx="0">
            <a:schemeClr val="accent1"/>
          </a:effectRef>
          <a:fontRef idx="minor">
            <a:schemeClr val="tx1"/>
          </a:fontRef>
        </p:style>
      </p:cxnSp>
      <p:sp>
        <p:nvSpPr>
          <p:cNvPr id="191" name="Oval 190"/>
          <p:cNvSpPr/>
          <p:nvPr/>
        </p:nvSpPr>
        <p:spPr>
          <a:xfrm>
            <a:off x="7848600" y="1457325"/>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92" name="Oval 191"/>
          <p:cNvSpPr/>
          <p:nvPr/>
        </p:nvSpPr>
        <p:spPr>
          <a:xfrm>
            <a:off x="6124575" y="4200525"/>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93" name="Oval 192"/>
          <p:cNvSpPr/>
          <p:nvPr/>
        </p:nvSpPr>
        <p:spPr>
          <a:xfrm>
            <a:off x="6124575" y="3590925"/>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94" name="Picture 4" descr="C:\Documents and Settings\schruter\Desktop\TDI Collateral\StockIcons\200px-Ambox_emblem_plus.svg.png"/>
          <p:cNvPicPr>
            <a:picLocks noChangeAspect="1" noChangeArrowheads="1"/>
          </p:cNvPicPr>
          <p:nvPr/>
        </p:nvPicPr>
        <p:blipFill>
          <a:blip r:embed="rId5" cstate="print"/>
          <a:srcRect/>
          <a:stretch>
            <a:fillRect/>
          </a:stretch>
        </p:blipFill>
        <p:spPr bwMode="auto">
          <a:xfrm>
            <a:off x="152400" y="3362325"/>
            <a:ext cx="889000" cy="1013460"/>
          </a:xfrm>
          <a:prstGeom prst="rect">
            <a:avLst/>
          </a:prstGeom>
          <a:noFill/>
        </p:spPr>
      </p:pic>
      <p:pic>
        <p:nvPicPr>
          <p:cNvPr id="195" name="Picture 4" descr="C:\Documents and Settings\schruter\Desktop\TDI Collateral\StockIcons\200px-Ambox_emblem_plus.svg.png"/>
          <p:cNvPicPr>
            <a:picLocks noChangeAspect="1" noChangeArrowheads="1"/>
          </p:cNvPicPr>
          <p:nvPr/>
        </p:nvPicPr>
        <p:blipFill>
          <a:blip r:embed="rId5" cstate="print"/>
          <a:srcRect/>
          <a:stretch>
            <a:fillRect/>
          </a:stretch>
        </p:blipFill>
        <p:spPr bwMode="auto">
          <a:xfrm>
            <a:off x="152400" y="1838325"/>
            <a:ext cx="889000" cy="1013460"/>
          </a:xfrm>
          <a:prstGeom prst="rect">
            <a:avLst/>
          </a:prstGeom>
          <a:noFill/>
        </p:spPr>
      </p:pic>
      <p:sp>
        <p:nvSpPr>
          <p:cNvPr id="196" name="Content Placeholder 2"/>
          <p:cNvSpPr txBox="1">
            <a:spLocks/>
          </p:cNvSpPr>
          <p:nvPr/>
        </p:nvSpPr>
        <p:spPr bwMode="auto">
          <a:xfrm>
            <a:off x="6934200" y="5495925"/>
            <a:ext cx="1524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lgn="ctr">
              <a:spcBef>
                <a:spcPct val="20000"/>
              </a:spcBef>
              <a:defRPr/>
            </a:pPr>
            <a:r>
              <a:rPr lang="en-US" sz="1600" kern="0" dirty="0" smtClean="0">
                <a:solidFill>
                  <a:srgbClr val="000000"/>
                </a:solidFill>
                <a:latin typeface="Trebuchet MS" pitchFamily="34" charset="0"/>
              </a:rPr>
              <a:t>Serial Console</a:t>
            </a:r>
            <a:endParaRPr lang="en-US" sz="1400" kern="0" dirty="0" smtClean="0">
              <a:solidFill>
                <a:srgbClr val="000000"/>
              </a:solidFill>
              <a:latin typeface="Trebuchet MS" pitchFamily="34" charset="0"/>
            </a:endParaRPr>
          </a:p>
        </p:txBody>
      </p:sp>
      <p:sp>
        <p:nvSpPr>
          <p:cNvPr id="197" name="Content Placeholder 2"/>
          <p:cNvSpPr txBox="1">
            <a:spLocks/>
          </p:cNvSpPr>
          <p:nvPr/>
        </p:nvSpPr>
        <p:spPr bwMode="auto">
          <a:xfrm>
            <a:off x="7267575" y="4352925"/>
            <a:ext cx="1524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lgn="ctr">
              <a:spcBef>
                <a:spcPct val="20000"/>
              </a:spcBef>
              <a:defRPr/>
            </a:pPr>
            <a:r>
              <a:rPr lang="en-US" sz="1600" kern="0" dirty="0" smtClean="0">
                <a:solidFill>
                  <a:srgbClr val="000000"/>
                </a:solidFill>
                <a:latin typeface="Trebuchet MS" pitchFamily="34" charset="0"/>
              </a:rPr>
              <a:t>OS Console</a:t>
            </a:r>
            <a:endParaRPr lang="en-US" sz="1400" kern="0" dirty="0" smtClean="0">
              <a:solidFill>
                <a:srgbClr val="000000"/>
              </a:solidFill>
              <a:latin typeface="Trebuchet MS" pitchFamily="34" charset="0"/>
            </a:endParaRPr>
          </a:p>
        </p:txBody>
      </p:sp>
      <p:sp>
        <p:nvSpPr>
          <p:cNvPr id="198" name="Up Arrow 197"/>
          <p:cNvSpPr/>
          <p:nvPr/>
        </p:nvSpPr>
        <p:spPr>
          <a:xfrm>
            <a:off x="6019800" y="4505325"/>
            <a:ext cx="304800" cy="1638300"/>
          </a:xfrm>
          <a:prstGeom prst="upArrow">
            <a:avLst>
              <a:gd name="adj1" fmla="val 50000"/>
              <a:gd name="adj2" fmla="val 69048"/>
            </a:avLst>
          </a:prstGeom>
          <a:solidFill>
            <a:srgbClr val="D25E02"/>
          </a:solidFill>
          <a:ln>
            <a:solidFill>
              <a:srgbClr val="D25E02"/>
            </a:solidFill>
          </a:ln>
          <a:effectLst>
            <a:outerShdw blurRad="127000" dist="101600" dir="8460000" algn="ctr">
              <a:schemeClr val="tx1">
                <a:alpha val="28000"/>
              </a:scheme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rgbClr val="FFFFFF"/>
              </a:solidFill>
            </a:endParaRPr>
          </a:p>
        </p:txBody>
      </p:sp>
      <p:sp>
        <p:nvSpPr>
          <p:cNvPr id="199" name="Up Arrow 198"/>
          <p:cNvSpPr/>
          <p:nvPr/>
        </p:nvSpPr>
        <p:spPr>
          <a:xfrm>
            <a:off x="6019800" y="3590925"/>
            <a:ext cx="304800" cy="685800"/>
          </a:xfrm>
          <a:prstGeom prst="upArrow">
            <a:avLst>
              <a:gd name="adj1" fmla="val 50000"/>
              <a:gd name="adj2" fmla="val 69048"/>
            </a:avLst>
          </a:prstGeom>
          <a:solidFill>
            <a:srgbClr val="D25E02"/>
          </a:solidFill>
          <a:ln>
            <a:solidFill>
              <a:srgbClr val="D25E02"/>
            </a:solidFill>
          </a:ln>
          <a:effectLst>
            <a:outerShdw blurRad="127000" dist="101600" dir="8460000" algn="ctr">
              <a:schemeClr val="tx1">
                <a:alpha val="28000"/>
              </a:scheme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rgbClr val="FFFFFF"/>
              </a:solidFill>
            </a:endParaRPr>
          </a:p>
        </p:txBody>
      </p:sp>
      <p:grpSp>
        <p:nvGrpSpPr>
          <p:cNvPr id="200" name="Group 275"/>
          <p:cNvGrpSpPr/>
          <p:nvPr/>
        </p:nvGrpSpPr>
        <p:grpSpPr>
          <a:xfrm>
            <a:off x="304800" y="1200150"/>
            <a:ext cx="8534400" cy="369332"/>
            <a:chOff x="304800" y="1600200"/>
            <a:chExt cx="8534400" cy="369332"/>
          </a:xfrm>
        </p:grpSpPr>
        <p:sp>
          <p:nvSpPr>
            <p:cNvPr id="201" name="Can 200"/>
            <p:cNvSpPr/>
            <p:nvPr/>
          </p:nvSpPr>
          <p:spPr>
            <a:xfrm rot="5400000">
              <a:off x="4457700" y="-2476500"/>
              <a:ext cx="228600" cy="8534400"/>
            </a:xfrm>
            <a:prstGeom prst="can">
              <a:avLst>
                <a:gd name="adj" fmla="val 47500"/>
              </a:avLst>
            </a:prstGeom>
            <a:solidFill>
              <a:schemeClr val="tx2">
                <a:lumMod val="75000"/>
              </a:schemeClr>
            </a:solidFill>
            <a:ln>
              <a:solidFill>
                <a:srgbClr val="4C6F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02" name="TextBox 201"/>
            <p:cNvSpPr txBox="1"/>
            <p:nvPr/>
          </p:nvSpPr>
          <p:spPr>
            <a:xfrm>
              <a:off x="1143000" y="1600200"/>
              <a:ext cx="6858000" cy="369332"/>
            </a:xfrm>
            <a:prstGeom prst="rect">
              <a:avLst/>
            </a:prstGeom>
            <a:noFill/>
          </p:spPr>
          <p:txBody>
            <a:bodyPr wrap="square" rtlCol="0">
              <a:spAutoFit/>
            </a:bodyPr>
            <a:lstStyle/>
            <a:p>
              <a:pPr algn="ctr"/>
              <a:r>
                <a:rPr lang="en-US" dirty="0" smtClean="0">
                  <a:solidFill>
                    <a:srgbClr val="FFFFFF"/>
                  </a:solidFill>
                  <a:latin typeface="Century" pitchFamily="18" charset="0"/>
                </a:rPr>
                <a:t>CORPORATE NETWORK</a:t>
              </a:r>
              <a:endParaRPr lang="en-US" dirty="0">
                <a:solidFill>
                  <a:srgbClr val="FFFFFF"/>
                </a:solidFill>
                <a:latin typeface="Century" pitchFamily="18" charset="0"/>
              </a:endParaRPr>
            </a:p>
          </p:txBody>
        </p:sp>
      </p:grpSp>
      <p:sp>
        <p:nvSpPr>
          <p:cNvPr id="203" name="Up Arrow 202"/>
          <p:cNvSpPr/>
          <p:nvPr/>
        </p:nvSpPr>
        <p:spPr>
          <a:xfrm>
            <a:off x="6019800" y="2714625"/>
            <a:ext cx="304800" cy="685800"/>
          </a:xfrm>
          <a:prstGeom prst="upArrow">
            <a:avLst>
              <a:gd name="adj1" fmla="val 50000"/>
              <a:gd name="adj2" fmla="val 69048"/>
            </a:avLst>
          </a:prstGeom>
          <a:solidFill>
            <a:srgbClr val="D25E02"/>
          </a:solidFill>
          <a:ln>
            <a:solidFill>
              <a:srgbClr val="D25E02"/>
            </a:solidFill>
          </a:ln>
          <a:effectLst>
            <a:outerShdw blurRad="127000" dist="101600" dir="8460000" algn="ctr">
              <a:schemeClr val="tx1">
                <a:alpha val="28000"/>
              </a:scheme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rgbClr val="FFFFFF"/>
              </a:solidFill>
            </a:endParaRPr>
          </a:p>
        </p:txBody>
      </p:sp>
      <p:grpSp>
        <p:nvGrpSpPr>
          <p:cNvPr id="181" name="Group 275"/>
          <p:cNvGrpSpPr/>
          <p:nvPr/>
        </p:nvGrpSpPr>
        <p:grpSpPr>
          <a:xfrm>
            <a:off x="304800" y="5964793"/>
            <a:ext cx="8534400" cy="400110"/>
            <a:chOff x="304800" y="1600200"/>
            <a:chExt cx="8534400" cy="400110"/>
          </a:xfrm>
        </p:grpSpPr>
        <p:sp>
          <p:nvSpPr>
            <p:cNvPr id="182" name="Can 181"/>
            <p:cNvSpPr/>
            <p:nvPr/>
          </p:nvSpPr>
          <p:spPr>
            <a:xfrm rot="5400000">
              <a:off x="4457700" y="-2476500"/>
              <a:ext cx="228600" cy="8534400"/>
            </a:xfrm>
            <a:prstGeom prst="can">
              <a:avLst>
                <a:gd name="adj" fmla="val 47500"/>
              </a:avLst>
            </a:prstGeom>
            <a:solidFill>
              <a:schemeClr val="accent5">
                <a:lumMod val="50000"/>
              </a:schemeClr>
            </a:solidFill>
            <a:ln>
              <a:solidFill>
                <a:srgbClr val="D25E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83" name="TextBox 182"/>
            <p:cNvSpPr txBox="1"/>
            <p:nvPr/>
          </p:nvSpPr>
          <p:spPr>
            <a:xfrm>
              <a:off x="2286000" y="1600200"/>
              <a:ext cx="4572000" cy="400110"/>
            </a:xfrm>
            <a:prstGeom prst="rect">
              <a:avLst/>
            </a:prstGeom>
            <a:noFill/>
          </p:spPr>
          <p:txBody>
            <a:bodyPr wrap="square" rtlCol="0">
              <a:spAutoFit/>
            </a:bodyPr>
            <a:lstStyle/>
            <a:p>
              <a:pPr algn="ctr"/>
              <a:r>
                <a:rPr lang="en-US" dirty="0" smtClean="0">
                  <a:solidFill>
                    <a:srgbClr val="FFFFFF"/>
                  </a:solidFill>
                  <a:latin typeface="Century" pitchFamily="18" charset="0"/>
                </a:rPr>
                <a:t>IT FOUNDATION NETWORK</a:t>
              </a:r>
              <a:endParaRPr lang="en-US" dirty="0">
                <a:solidFill>
                  <a:srgbClr val="FFFFFF"/>
                </a:solidFill>
                <a:latin typeface="Century" pitchFamily="18" charset="0"/>
              </a:endParaRPr>
            </a:p>
          </p:txBody>
        </p:sp>
      </p:grpSp>
    </p:spTree>
    <p:extLst>
      <p:ext uri="{BB962C8B-B14F-4D97-AF65-F5344CB8AC3E}">
        <p14:creationId xmlns:p14="http://schemas.microsoft.com/office/powerpoint/2010/main" xmlns="" val="2985251190"/>
      </p:ext>
    </p:extLst>
  </p:cSld>
  <p:clrMapOvr>
    <a:masterClrMapping/>
  </p:clrMapOvr>
  <p:transition spd="slow" advClick="0">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Rektangel 186"/>
          <p:cNvSpPr>
            <a:spLocks noChangeArrowheads="1"/>
          </p:cNvSpPr>
          <p:nvPr/>
        </p:nvSpPr>
        <p:spPr bwMode="auto">
          <a:xfrm rot="10800000" flipV="1">
            <a:off x="0" y="923925"/>
            <a:ext cx="9144000" cy="2705100"/>
          </a:xfrm>
          <a:prstGeom prst="rect">
            <a:avLst/>
          </a:prstGeom>
          <a:gradFill rotWithShape="1">
            <a:gsLst>
              <a:gs pos="0">
                <a:srgbClr val="BFBFBF"/>
              </a:gs>
              <a:gs pos="31000">
                <a:srgbClr val="F3F3F3"/>
              </a:gs>
              <a:gs pos="52000">
                <a:srgbClr val="F3F3F3"/>
              </a:gs>
              <a:gs pos="100000">
                <a:srgbClr val="F3F3F3"/>
              </a:gs>
              <a:gs pos="100000">
                <a:srgbClr val="F3F3F3"/>
              </a:gs>
              <a:gs pos="100000">
                <a:srgbClr val="F3F3F3"/>
              </a:gs>
            </a:gsLst>
            <a:lin ang="16200000" scaled="1"/>
          </a:gradFill>
          <a:ln w="9525">
            <a:no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37" name="Oval 36"/>
          <p:cNvSpPr/>
          <p:nvPr/>
        </p:nvSpPr>
        <p:spPr bwMode="auto">
          <a:xfrm>
            <a:off x="3603010" y="2606723"/>
            <a:ext cx="2057400" cy="2057400"/>
          </a:xfrm>
          <a:prstGeom prst="ellipse">
            <a:avLst/>
          </a:prstGeom>
          <a:solidFill>
            <a:schemeClr val="accent1">
              <a:lumMod val="75000"/>
              <a:alpha val="60000"/>
            </a:schemeClr>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endParaRPr lang="en-US" smtClean="0">
              <a:solidFill>
                <a:srgbClr val="000000"/>
              </a:solidFill>
            </a:endParaRPr>
          </a:p>
        </p:txBody>
      </p:sp>
      <p:sp>
        <p:nvSpPr>
          <p:cNvPr id="2" name="Title 1"/>
          <p:cNvSpPr>
            <a:spLocks noGrp="1"/>
          </p:cNvSpPr>
          <p:nvPr>
            <p:ph type="title"/>
          </p:nvPr>
        </p:nvSpPr>
        <p:spPr/>
        <p:txBody>
          <a:bodyPr/>
          <a:lstStyle/>
          <a:p>
            <a:r>
              <a:rPr lang="en-US" dirty="0" smtClean="0"/>
              <a:t>ConsoleWorks® Defense Foundation</a:t>
            </a:r>
            <a:endParaRPr lang="en-US" dirty="0"/>
          </a:p>
        </p:txBody>
      </p:sp>
      <p:sp>
        <p:nvSpPr>
          <p:cNvPr id="4" name="Footer Placeholder 3"/>
          <p:cNvSpPr>
            <a:spLocks noGrp="1"/>
          </p:cNvSpPr>
          <p:nvPr>
            <p:ph type="ftr" sz="quarter" idx="10"/>
          </p:nvPr>
        </p:nvSpPr>
        <p:spPr/>
        <p:txBody>
          <a:bodyPr/>
          <a:lstStyle/>
          <a:p>
            <a:pPr>
              <a:defRPr/>
            </a:pPr>
            <a:r>
              <a:rPr lang="en-US" smtClean="0">
                <a:solidFill>
                  <a:srgbClr val="000000"/>
                </a:solidFill>
              </a:rPr>
              <a:t>TDi Technologies (www.tditechnologies.com)		         Your Business is Built on IT</a:t>
            </a:r>
            <a:endParaRPr lang="de-DE">
              <a:solidFill>
                <a:srgbClr val="000000"/>
              </a:solidFill>
            </a:endParaRPr>
          </a:p>
        </p:txBody>
      </p:sp>
      <p:sp>
        <p:nvSpPr>
          <p:cNvPr id="10" name="Ellipse 22"/>
          <p:cNvSpPr/>
          <p:nvPr/>
        </p:nvSpPr>
        <p:spPr bwMode="auto">
          <a:xfrm>
            <a:off x="3460431" y="5182834"/>
            <a:ext cx="2384511" cy="427943"/>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ndParaRPr>
          </a:p>
        </p:txBody>
      </p:sp>
      <p:sp>
        <p:nvSpPr>
          <p:cNvPr id="11" name="Freeform 181"/>
          <p:cNvSpPr>
            <a:spLocks/>
          </p:cNvSpPr>
          <p:nvPr/>
        </p:nvSpPr>
        <p:spPr bwMode="auto">
          <a:xfrm>
            <a:off x="4635500" y="2182813"/>
            <a:ext cx="1438275" cy="1627187"/>
          </a:xfrm>
          <a:custGeom>
            <a:avLst/>
            <a:gdLst>
              <a:gd name="T0" fmla="*/ 0 w 906"/>
              <a:gd name="T1" fmla="*/ 630038869 h 1025"/>
              <a:gd name="T2" fmla="*/ 161290000 w 906"/>
              <a:gd name="T3" fmla="*/ 640119491 h 1025"/>
              <a:gd name="T4" fmla="*/ 322580000 w 906"/>
              <a:gd name="T5" fmla="*/ 662800096 h 1025"/>
              <a:gd name="T6" fmla="*/ 476310325 w 906"/>
              <a:gd name="T7" fmla="*/ 700603222 h 1025"/>
              <a:gd name="T8" fmla="*/ 627519700 w 906"/>
              <a:gd name="T9" fmla="*/ 758566004 h 1025"/>
              <a:gd name="T10" fmla="*/ 766127500 w 906"/>
              <a:gd name="T11" fmla="*/ 821570685 h 1025"/>
              <a:gd name="T12" fmla="*/ 899696575 w 906"/>
              <a:gd name="T13" fmla="*/ 902215660 h 1025"/>
              <a:gd name="T14" fmla="*/ 1025704388 w 906"/>
              <a:gd name="T15" fmla="*/ 992941257 h 1025"/>
              <a:gd name="T16" fmla="*/ 1139110625 w 906"/>
              <a:gd name="T17" fmla="*/ 1093747476 h 1025"/>
              <a:gd name="T18" fmla="*/ 1247478138 w 906"/>
              <a:gd name="T19" fmla="*/ 1207153679 h 1025"/>
              <a:gd name="T20" fmla="*/ 1340723125 w 906"/>
              <a:gd name="T21" fmla="*/ 1328121142 h 1025"/>
              <a:gd name="T22" fmla="*/ 1426408438 w 906"/>
              <a:gd name="T23" fmla="*/ 1456649865 h 1025"/>
              <a:gd name="T24" fmla="*/ 1499493763 w 906"/>
              <a:gd name="T25" fmla="*/ 1597778572 h 1025"/>
              <a:gd name="T26" fmla="*/ 1557456563 w 906"/>
              <a:gd name="T27" fmla="*/ 1741426640 h 1025"/>
              <a:gd name="T28" fmla="*/ 1600300013 w 906"/>
              <a:gd name="T29" fmla="*/ 1895156918 h 1025"/>
              <a:gd name="T30" fmla="*/ 1633061250 w 906"/>
              <a:gd name="T31" fmla="*/ 2051406557 h 1025"/>
              <a:gd name="T32" fmla="*/ 1648182188 w 906"/>
              <a:gd name="T33" fmla="*/ 2147483647 h 1025"/>
              <a:gd name="T34" fmla="*/ 2147483647 w 906"/>
              <a:gd name="T35" fmla="*/ 2147483647 h 1025"/>
              <a:gd name="T36" fmla="*/ 2147483647 w 906"/>
              <a:gd name="T37" fmla="*/ 2147483647 h 1025"/>
              <a:gd name="T38" fmla="*/ 2147483647 w 906"/>
              <a:gd name="T39" fmla="*/ 1937998767 h 1025"/>
              <a:gd name="T40" fmla="*/ 2147483647 w 906"/>
              <a:gd name="T41" fmla="*/ 1718746034 h 1025"/>
              <a:gd name="T42" fmla="*/ 2142132813 w 906"/>
              <a:gd name="T43" fmla="*/ 1509572336 h 1025"/>
              <a:gd name="T44" fmla="*/ 2061487813 w 906"/>
              <a:gd name="T45" fmla="*/ 1305440536 h 1025"/>
              <a:gd name="T46" fmla="*/ 1955641250 w 906"/>
              <a:gd name="T47" fmla="*/ 1116428082 h 1025"/>
              <a:gd name="T48" fmla="*/ 1839714063 w 906"/>
              <a:gd name="T49" fmla="*/ 937497837 h 1025"/>
              <a:gd name="T50" fmla="*/ 1703625625 w 906"/>
              <a:gd name="T51" fmla="*/ 771167576 h 1025"/>
              <a:gd name="T52" fmla="*/ 1554937200 w 906"/>
              <a:gd name="T53" fmla="*/ 617437298 h 1025"/>
              <a:gd name="T54" fmla="*/ 1391126250 w 906"/>
              <a:gd name="T55" fmla="*/ 476308591 h 1025"/>
              <a:gd name="T56" fmla="*/ 1214715313 w 906"/>
              <a:gd name="T57" fmla="*/ 352821767 h 1025"/>
              <a:gd name="T58" fmla="*/ 1028223750 w 906"/>
              <a:gd name="T59" fmla="*/ 246975237 h 1025"/>
              <a:gd name="T60" fmla="*/ 829132200 w 906"/>
              <a:gd name="T61" fmla="*/ 156249639 h 1025"/>
              <a:gd name="T62" fmla="*/ 619958438 w 906"/>
              <a:gd name="T63" fmla="*/ 88204648 h 1025"/>
              <a:gd name="T64" fmla="*/ 403225000 w 906"/>
              <a:gd name="T65" fmla="*/ 35282177 h 1025"/>
              <a:gd name="T66" fmla="*/ 181451250 w 906"/>
              <a:gd name="T67" fmla="*/ 5040311 h 1025"/>
              <a:gd name="T68" fmla="*/ 375504075 w 906"/>
              <a:gd name="T69" fmla="*/ 325099263 h 102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06"/>
              <a:gd name="T106" fmla="*/ 0 h 1025"/>
              <a:gd name="T107" fmla="*/ 906 w 906"/>
              <a:gd name="T108" fmla="*/ 1025 h 102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06" h="1025">
                <a:moveTo>
                  <a:pt x="0" y="250"/>
                </a:moveTo>
                <a:lnTo>
                  <a:pt x="0" y="250"/>
                </a:lnTo>
                <a:lnTo>
                  <a:pt x="32" y="250"/>
                </a:lnTo>
                <a:lnTo>
                  <a:pt x="64" y="254"/>
                </a:lnTo>
                <a:lnTo>
                  <a:pt x="97" y="258"/>
                </a:lnTo>
                <a:lnTo>
                  <a:pt x="128" y="263"/>
                </a:lnTo>
                <a:lnTo>
                  <a:pt x="159" y="271"/>
                </a:lnTo>
                <a:lnTo>
                  <a:pt x="189" y="278"/>
                </a:lnTo>
                <a:lnTo>
                  <a:pt x="219" y="289"/>
                </a:lnTo>
                <a:lnTo>
                  <a:pt x="249" y="301"/>
                </a:lnTo>
                <a:lnTo>
                  <a:pt x="276" y="312"/>
                </a:lnTo>
                <a:lnTo>
                  <a:pt x="304" y="326"/>
                </a:lnTo>
                <a:lnTo>
                  <a:pt x="330" y="342"/>
                </a:lnTo>
                <a:lnTo>
                  <a:pt x="357" y="358"/>
                </a:lnTo>
                <a:lnTo>
                  <a:pt x="382" y="376"/>
                </a:lnTo>
                <a:lnTo>
                  <a:pt x="407" y="394"/>
                </a:lnTo>
                <a:lnTo>
                  <a:pt x="430" y="413"/>
                </a:lnTo>
                <a:lnTo>
                  <a:pt x="452" y="434"/>
                </a:lnTo>
                <a:lnTo>
                  <a:pt x="474" y="456"/>
                </a:lnTo>
                <a:lnTo>
                  <a:pt x="495" y="479"/>
                </a:lnTo>
                <a:lnTo>
                  <a:pt x="514" y="503"/>
                </a:lnTo>
                <a:lnTo>
                  <a:pt x="532" y="527"/>
                </a:lnTo>
                <a:lnTo>
                  <a:pt x="549" y="552"/>
                </a:lnTo>
                <a:lnTo>
                  <a:pt x="566" y="578"/>
                </a:lnTo>
                <a:lnTo>
                  <a:pt x="580" y="605"/>
                </a:lnTo>
                <a:lnTo>
                  <a:pt x="595" y="634"/>
                </a:lnTo>
                <a:lnTo>
                  <a:pt x="606" y="662"/>
                </a:lnTo>
                <a:lnTo>
                  <a:pt x="618" y="691"/>
                </a:lnTo>
                <a:lnTo>
                  <a:pt x="627" y="721"/>
                </a:lnTo>
                <a:lnTo>
                  <a:pt x="635" y="752"/>
                </a:lnTo>
                <a:lnTo>
                  <a:pt x="643" y="782"/>
                </a:lnTo>
                <a:lnTo>
                  <a:pt x="648" y="814"/>
                </a:lnTo>
                <a:lnTo>
                  <a:pt x="652" y="845"/>
                </a:lnTo>
                <a:lnTo>
                  <a:pt x="654" y="877"/>
                </a:lnTo>
                <a:lnTo>
                  <a:pt x="774" y="1025"/>
                </a:lnTo>
                <a:lnTo>
                  <a:pt x="906" y="903"/>
                </a:lnTo>
                <a:lnTo>
                  <a:pt x="903" y="858"/>
                </a:lnTo>
                <a:lnTo>
                  <a:pt x="901" y="813"/>
                </a:lnTo>
                <a:lnTo>
                  <a:pt x="894" y="769"/>
                </a:lnTo>
                <a:lnTo>
                  <a:pt x="886" y="724"/>
                </a:lnTo>
                <a:lnTo>
                  <a:pt x="876" y="682"/>
                </a:lnTo>
                <a:lnTo>
                  <a:pt x="864" y="639"/>
                </a:lnTo>
                <a:lnTo>
                  <a:pt x="850" y="599"/>
                </a:lnTo>
                <a:lnTo>
                  <a:pt x="835" y="559"/>
                </a:lnTo>
                <a:lnTo>
                  <a:pt x="818" y="518"/>
                </a:lnTo>
                <a:lnTo>
                  <a:pt x="798" y="481"/>
                </a:lnTo>
                <a:lnTo>
                  <a:pt x="776" y="443"/>
                </a:lnTo>
                <a:lnTo>
                  <a:pt x="754" y="407"/>
                </a:lnTo>
                <a:lnTo>
                  <a:pt x="730" y="372"/>
                </a:lnTo>
                <a:lnTo>
                  <a:pt x="704" y="338"/>
                </a:lnTo>
                <a:lnTo>
                  <a:pt x="676" y="306"/>
                </a:lnTo>
                <a:lnTo>
                  <a:pt x="647" y="275"/>
                </a:lnTo>
                <a:lnTo>
                  <a:pt x="617" y="245"/>
                </a:lnTo>
                <a:lnTo>
                  <a:pt x="584" y="216"/>
                </a:lnTo>
                <a:lnTo>
                  <a:pt x="552" y="189"/>
                </a:lnTo>
                <a:lnTo>
                  <a:pt x="517" y="164"/>
                </a:lnTo>
                <a:lnTo>
                  <a:pt x="482" y="140"/>
                </a:lnTo>
                <a:lnTo>
                  <a:pt x="446" y="118"/>
                </a:lnTo>
                <a:lnTo>
                  <a:pt x="408" y="98"/>
                </a:lnTo>
                <a:lnTo>
                  <a:pt x="369" y="79"/>
                </a:lnTo>
                <a:lnTo>
                  <a:pt x="329" y="62"/>
                </a:lnTo>
                <a:lnTo>
                  <a:pt x="289" y="48"/>
                </a:lnTo>
                <a:lnTo>
                  <a:pt x="246" y="35"/>
                </a:lnTo>
                <a:lnTo>
                  <a:pt x="204" y="23"/>
                </a:lnTo>
                <a:lnTo>
                  <a:pt x="160" y="14"/>
                </a:lnTo>
                <a:lnTo>
                  <a:pt x="116" y="8"/>
                </a:lnTo>
                <a:lnTo>
                  <a:pt x="72" y="2"/>
                </a:lnTo>
                <a:lnTo>
                  <a:pt x="27" y="0"/>
                </a:lnTo>
                <a:lnTo>
                  <a:pt x="149" y="129"/>
                </a:lnTo>
                <a:lnTo>
                  <a:pt x="0" y="250"/>
                </a:lnTo>
                <a:close/>
              </a:path>
            </a:pathLst>
          </a:custGeom>
          <a:gradFill rotWithShape="1">
            <a:gsLst>
              <a:gs pos="0">
                <a:srgbClr val="BFBFBF"/>
              </a:gs>
              <a:gs pos="50000">
                <a:srgbClr val="BFBFBF"/>
              </a:gs>
              <a:gs pos="100000">
                <a:srgbClr val="737373"/>
              </a:gs>
            </a:gsLst>
            <a:lin ang="0" scaled="1"/>
          </a:gradFill>
          <a:ln w="25400">
            <a:noFill/>
            <a:miter lim="800000"/>
            <a:headEnd/>
            <a:tailEnd/>
          </a:ln>
        </p:spPr>
        <p:txBody>
          <a:bodyPr anchor="ctr"/>
          <a:lstStyle/>
          <a:p>
            <a:pPr indent="-342900" algn="ctr">
              <a:buFont typeface="Calibri" pitchFamily="34" charset="0"/>
              <a:buAutoNum type="arabicPeriod"/>
            </a:pPr>
            <a:endParaRPr lang="en-US" noProof="1">
              <a:solidFill>
                <a:srgbClr val="FFFFFF"/>
              </a:solidFill>
              <a:latin typeface="Calibri" pitchFamily="34" charset="0"/>
            </a:endParaRPr>
          </a:p>
        </p:txBody>
      </p:sp>
      <p:sp>
        <p:nvSpPr>
          <p:cNvPr id="12" name="Freeform 182"/>
          <p:cNvSpPr>
            <a:spLocks/>
          </p:cNvSpPr>
          <p:nvPr/>
        </p:nvSpPr>
        <p:spPr bwMode="auto">
          <a:xfrm>
            <a:off x="3179763" y="2179638"/>
            <a:ext cx="1633537" cy="1474787"/>
          </a:xfrm>
          <a:custGeom>
            <a:avLst/>
            <a:gdLst>
              <a:gd name="T0" fmla="*/ 630038870 w 1029"/>
              <a:gd name="T1" fmla="*/ 2147483647 h 929"/>
              <a:gd name="T2" fmla="*/ 630038870 w 1029"/>
              <a:gd name="T3" fmla="*/ 2147483647 h 929"/>
              <a:gd name="T4" fmla="*/ 640119492 w 1029"/>
              <a:gd name="T5" fmla="*/ 2134570826 h 929"/>
              <a:gd name="T6" fmla="*/ 662800097 w 1029"/>
              <a:gd name="T7" fmla="*/ 1970761519 h 929"/>
              <a:gd name="T8" fmla="*/ 703122585 w 1029"/>
              <a:gd name="T9" fmla="*/ 1817031246 h 929"/>
              <a:gd name="T10" fmla="*/ 753525694 w 1029"/>
              <a:gd name="T11" fmla="*/ 1668342872 h 929"/>
              <a:gd name="T12" fmla="*/ 819049737 w 1029"/>
              <a:gd name="T13" fmla="*/ 1527214170 h 929"/>
              <a:gd name="T14" fmla="*/ 899694712 w 1029"/>
              <a:gd name="T15" fmla="*/ 1393645140 h 929"/>
              <a:gd name="T16" fmla="*/ 990420309 w 1029"/>
              <a:gd name="T17" fmla="*/ 1265118009 h 929"/>
              <a:gd name="T18" fmla="*/ 1091226528 w 1029"/>
              <a:gd name="T19" fmla="*/ 1149190860 h 929"/>
              <a:gd name="T20" fmla="*/ 1202113370 w 1029"/>
              <a:gd name="T21" fmla="*/ 1043344334 h 929"/>
              <a:gd name="T22" fmla="*/ 1325601782 w 1029"/>
              <a:gd name="T23" fmla="*/ 945057480 h 929"/>
              <a:gd name="T24" fmla="*/ 1454128917 w 1029"/>
              <a:gd name="T25" fmla="*/ 859372196 h 929"/>
              <a:gd name="T26" fmla="*/ 1595257624 w 1029"/>
              <a:gd name="T27" fmla="*/ 788807845 h 929"/>
              <a:gd name="T28" fmla="*/ 1738907280 w 1029"/>
              <a:gd name="T29" fmla="*/ 730845065 h 929"/>
              <a:gd name="T30" fmla="*/ 1892635971 w 1029"/>
              <a:gd name="T31" fmla="*/ 682961318 h 929"/>
              <a:gd name="T32" fmla="*/ 2048885610 w 1029"/>
              <a:gd name="T33" fmla="*/ 650200092 h 929"/>
              <a:gd name="T34" fmla="*/ 2147483647 w 1029"/>
              <a:gd name="T35" fmla="*/ 635079160 h 929"/>
              <a:gd name="T36" fmla="*/ 2147483647 w 1029"/>
              <a:gd name="T37" fmla="*/ 0 h 929"/>
              <a:gd name="T38" fmla="*/ 2147483647 w 1029"/>
              <a:gd name="T39" fmla="*/ 5040311 h 929"/>
              <a:gd name="T40" fmla="*/ 1943039080 w 1029"/>
              <a:gd name="T41" fmla="*/ 27720916 h 929"/>
              <a:gd name="T42" fmla="*/ 1718746036 w 1029"/>
              <a:gd name="T43" fmla="*/ 73083713 h 929"/>
              <a:gd name="T44" fmla="*/ 1502012665 w 1029"/>
              <a:gd name="T45" fmla="*/ 141128702 h 929"/>
              <a:gd name="T46" fmla="*/ 1297879278 w 1029"/>
              <a:gd name="T47" fmla="*/ 229333347 h 929"/>
              <a:gd name="T48" fmla="*/ 1103828100 w 1029"/>
              <a:gd name="T49" fmla="*/ 335179874 h 929"/>
              <a:gd name="T50" fmla="*/ 922376905 w 1029"/>
              <a:gd name="T51" fmla="*/ 458668282 h 929"/>
              <a:gd name="T52" fmla="*/ 751006333 w 1029"/>
              <a:gd name="T53" fmla="*/ 599796984 h 929"/>
              <a:gd name="T54" fmla="*/ 594756693 w 1029"/>
              <a:gd name="T55" fmla="*/ 756046619 h 929"/>
              <a:gd name="T56" fmla="*/ 453627986 w 1029"/>
              <a:gd name="T57" fmla="*/ 924896236 h 929"/>
              <a:gd name="T58" fmla="*/ 330139574 w 1029"/>
              <a:gd name="T59" fmla="*/ 1108868374 h 929"/>
              <a:gd name="T60" fmla="*/ 224293044 w 1029"/>
              <a:gd name="T61" fmla="*/ 1305440495 h 929"/>
              <a:gd name="T62" fmla="*/ 136088396 w 1029"/>
              <a:gd name="T63" fmla="*/ 1509572288 h 929"/>
              <a:gd name="T64" fmla="*/ 73083715 w 1029"/>
              <a:gd name="T65" fmla="*/ 1726305652 h 929"/>
              <a:gd name="T66" fmla="*/ 25201555 w 1029"/>
              <a:gd name="T67" fmla="*/ 1948079327 h 929"/>
              <a:gd name="T68" fmla="*/ 2519362 w 1029"/>
              <a:gd name="T69" fmla="*/ 2147483647 h 929"/>
              <a:gd name="T70" fmla="*/ 0 w 1029"/>
              <a:gd name="T71" fmla="*/ 2147483647 h 929"/>
              <a:gd name="T72" fmla="*/ 297378346 w 1029"/>
              <a:gd name="T73" fmla="*/ 1998482435 h 9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29"/>
              <a:gd name="T112" fmla="*/ 0 h 929"/>
              <a:gd name="T113" fmla="*/ 1029 w 1029"/>
              <a:gd name="T114" fmla="*/ 929 h 92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29" h="929">
                <a:moveTo>
                  <a:pt x="250" y="920"/>
                </a:moveTo>
                <a:lnTo>
                  <a:pt x="250" y="920"/>
                </a:lnTo>
                <a:lnTo>
                  <a:pt x="250" y="912"/>
                </a:lnTo>
                <a:lnTo>
                  <a:pt x="252" y="879"/>
                </a:lnTo>
                <a:lnTo>
                  <a:pt x="254" y="847"/>
                </a:lnTo>
                <a:lnTo>
                  <a:pt x="258" y="815"/>
                </a:lnTo>
                <a:lnTo>
                  <a:pt x="263" y="782"/>
                </a:lnTo>
                <a:lnTo>
                  <a:pt x="270" y="752"/>
                </a:lnTo>
                <a:lnTo>
                  <a:pt x="279" y="721"/>
                </a:lnTo>
                <a:lnTo>
                  <a:pt x="288" y="691"/>
                </a:lnTo>
                <a:lnTo>
                  <a:pt x="299" y="662"/>
                </a:lnTo>
                <a:lnTo>
                  <a:pt x="311" y="633"/>
                </a:lnTo>
                <a:lnTo>
                  <a:pt x="325" y="606"/>
                </a:lnTo>
                <a:lnTo>
                  <a:pt x="341" y="579"/>
                </a:lnTo>
                <a:lnTo>
                  <a:pt x="357" y="553"/>
                </a:lnTo>
                <a:lnTo>
                  <a:pt x="375" y="527"/>
                </a:lnTo>
                <a:lnTo>
                  <a:pt x="393" y="502"/>
                </a:lnTo>
                <a:lnTo>
                  <a:pt x="412" y="479"/>
                </a:lnTo>
                <a:lnTo>
                  <a:pt x="433" y="456"/>
                </a:lnTo>
                <a:lnTo>
                  <a:pt x="455" y="435"/>
                </a:lnTo>
                <a:lnTo>
                  <a:pt x="477" y="414"/>
                </a:lnTo>
                <a:lnTo>
                  <a:pt x="502" y="393"/>
                </a:lnTo>
                <a:lnTo>
                  <a:pt x="526" y="375"/>
                </a:lnTo>
                <a:lnTo>
                  <a:pt x="551" y="358"/>
                </a:lnTo>
                <a:lnTo>
                  <a:pt x="577" y="341"/>
                </a:lnTo>
                <a:lnTo>
                  <a:pt x="604" y="327"/>
                </a:lnTo>
                <a:lnTo>
                  <a:pt x="633" y="313"/>
                </a:lnTo>
                <a:lnTo>
                  <a:pt x="661" y="300"/>
                </a:lnTo>
                <a:lnTo>
                  <a:pt x="690" y="290"/>
                </a:lnTo>
                <a:lnTo>
                  <a:pt x="720" y="279"/>
                </a:lnTo>
                <a:lnTo>
                  <a:pt x="751" y="271"/>
                </a:lnTo>
                <a:lnTo>
                  <a:pt x="782" y="264"/>
                </a:lnTo>
                <a:lnTo>
                  <a:pt x="813" y="258"/>
                </a:lnTo>
                <a:lnTo>
                  <a:pt x="845" y="255"/>
                </a:lnTo>
                <a:lnTo>
                  <a:pt x="878" y="252"/>
                </a:lnTo>
                <a:lnTo>
                  <a:pt x="1029" y="129"/>
                </a:lnTo>
                <a:lnTo>
                  <a:pt x="910" y="0"/>
                </a:lnTo>
                <a:lnTo>
                  <a:pt x="863" y="2"/>
                </a:lnTo>
                <a:lnTo>
                  <a:pt x="817" y="6"/>
                </a:lnTo>
                <a:lnTo>
                  <a:pt x="771" y="11"/>
                </a:lnTo>
                <a:lnTo>
                  <a:pt x="726" y="20"/>
                </a:lnTo>
                <a:lnTo>
                  <a:pt x="682" y="29"/>
                </a:lnTo>
                <a:lnTo>
                  <a:pt x="639" y="42"/>
                </a:lnTo>
                <a:lnTo>
                  <a:pt x="596" y="56"/>
                </a:lnTo>
                <a:lnTo>
                  <a:pt x="555" y="73"/>
                </a:lnTo>
                <a:lnTo>
                  <a:pt x="515" y="91"/>
                </a:lnTo>
                <a:lnTo>
                  <a:pt x="476" y="111"/>
                </a:lnTo>
                <a:lnTo>
                  <a:pt x="438" y="133"/>
                </a:lnTo>
                <a:lnTo>
                  <a:pt x="401" y="156"/>
                </a:lnTo>
                <a:lnTo>
                  <a:pt x="366" y="182"/>
                </a:lnTo>
                <a:lnTo>
                  <a:pt x="331" y="209"/>
                </a:lnTo>
                <a:lnTo>
                  <a:pt x="298" y="238"/>
                </a:lnTo>
                <a:lnTo>
                  <a:pt x="266" y="268"/>
                </a:lnTo>
                <a:lnTo>
                  <a:pt x="236" y="300"/>
                </a:lnTo>
                <a:lnTo>
                  <a:pt x="207" y="332"/>
                </a:lnTo>
                <a:lnTo>
                  <a:pt x="180" y="367"/>
                </a:lnTo>
                <a:lnTo>
                  <a:pt x="156" y="402"/>
                </a:lnTo>
                <a:lnTo>
                  <a:pt x="131" y="440"/>
                </a:lnTo>
                <a:lnTo>
                  <a:pt x="109" y="478"/>
                </a:lnTo>
                <a:lnTo>
                  <a:pt x="89" y="518"/>
                </a:lnTo>
                <a:lnTo>
                  <a:pt x="71" y="558"/>
                </a:lnTo>
                <a:lnTo>
                  <a:pt x="54" y="599"/>
                </a:lnTo>
                <a:lnTo>
                  <a:pt x="40" y="641"/>
                </a:lnTo>
                <a:lnTo>
                  <a:pt x="29" y="685"/>
                </a:lnTo>
                <a:lnTo>
                  <a:pt x="18" y="729"/>
                </a:lnTo>
                <a:lnTo>
                  <a:pt x="10" y="773"/>
                </a:lnTo>
                <a:lnTo>
                  <a:pt x="4" y="819"/>
                </a:lnTo>
                <a:lnTo>
                  <a:pt x="1" y="865"/>
                </a:lnTo>
                <a:lnTo>
                  <a:pt x="0" y="912"/>
                </a:lnTo>
                <a:lnTo>
                  <a:pt x="0" y="929"/>
                </a:lnTo>
                <a:lnTo>
                  <a:pt x="118" y="793"/>
                </a:lnTo>
                <a:lnTo>
                  <a:pt x="250" y="920"/>
                </a:lnTo>
                <a:close/>
              </a:path>
            </a:pathLst>
          </a:custGeom>
          <a:gradFill rotWithShape="1">
            <a:gsLst>
              <a:gs pos="0">
                <a:srgbClr val="BFBFBF"/>
              </a:gs>
              <a:gs pos="50000">
                <a:srgbClr val="BFBFBF"/>
              </a:gs>
              <a:gs pos="100000">
                <a:srgbClr val="737373"/>
              </a:gs>
            </a:gsLst>
            <a:lin ang="0" scaled="1"/>
          </a:gradFill>
          <a:ln w="25400">
            <a:noFill/>
            <a:miter lim="800000"/>
            <a:headEnd/>
            <a:tailEnd/>
          </a:ln>
        </p:spPr>
        <p:txBody>
          <a:bodyPr anchor="ctr"/>
          <a:lstStyle/>
          <a:p>
            <a:pPr indent="-342900" algn="ctr">
              <a:buFont typeface="Calibri" pitchFamily="34" charset="0"/>
              <a:buAutoNum type="arabicPeriod"/>
            </a:pPr>
            <a:endParaRPr lang="en-US" noProof="1">
              <a:solidFill>
                <a:srgbClr val="FFFFFF"/>
              </a:solidFill>
              <a:latin typeface="Calibri" pitchFamily="34" charset="0"/>
            </a:endParaRPr>
          </a:p>
        </p:txBody>
      </p:sp>
      <p:sp>
        <p:nvSpPr>
          <p:cNvPr id="13" name="Freeform 183"/>
          <p:cNvSpPr>
            <a:spLocks/>
          </p:cNvSpPr>
          <p:nvPr/>
        </p:nvSpPr>
        <p:spPr bwMode="auto">
          <a:xfrm>
            <a:off x="3181350" y="3494088"/>
            <a:ext cx="1479550" cy="1579562"/>
          </a:xfrm>
          <a:custGeom>
            <a:avLst/>
            <a:gdLst>
              <a:gd name="T0" fmla="*/ 2147483647 w 932"/>
              <a:gd name="T1" fmla="*/ 1877515018 h 995"/>
              <a:gd name="T2" fmla="*/ 2147483647 w 932"/>
              <a:gd name="T3" fmla="*/ 1877515018 h 995"/>
              <a:gd name="T4" fmla="*/ 2132052188 w 932"/>
              <a:gd name="T5" fmla="*/ 1867434396 h 995"/>
              <a:gd name="T6" fmla="*/ 1970762188 w 932"/>
              <a:gd name="T7" fmla="*/ 1844753791 h 995"/>
              <a:gd name="T8" fmla="*/ 1817033450 w 932"/>
              <a:gd name="T9" fmla="*/ 1809471615 h 995"/>
              <a:gd name="T10" fmla="*/ 1670864388 w 932"/>
              <a:gd name="T11" fmla="*/ 1756547556 h 995"/>
              <a:gd name="T12" fmla="*/ 1527214688 w 932"/>
              <a:gd name="T13" fmla="*/ 1691023515 h 995"/>
              <a:gd name="T14" fmla="*/ 1396166563 w 932"/>
              <a:gd name="T15" fmla="*/ 1612899489 h 995"/>
              <a:gd name="T16" fmla="*/ 1267639388 w 932"/>
              <a:gd name="T17" fmla="*/ 1524693255 h 995"/>
              <a:gd name="T18" fmla="*/ 1154231563 w 932"/>
              <a:gd name="T19" fmla="*/ 1423887037 h 995"/>
              <a:gd name="T20" fmla="*/ 1045865638 w 932"/>
              <a:gd name="T21" fmla="*/ 1315521146 h 995"/>
              <a:gd name="T22" fmla="*/ 947578750 w 932"/>
              <a:gd name="T23" fmla="*/ 1194553684 h 995"/>
              <a:gd name="T24" fmla="*/ 864414388 w 932"/>
              <a:gd name="T25" fmla="*/ 1068545912 h 995"/>
              <a:gd name="T26" fmla="*/ 791329063 w 932"/>
              <a:gd name="T27" fmla="*/ 929936568 h 995"/>
              <a:gd name="T28" fmla="*/ 728325950 w 932"/>
              <a:gd name="T29" fmla="*/ 786288501 h 995"/>
              <a:gd name="T30" fmla="*/ 682963138 w 932"/>
              <a:gd name="T31" fmla="*/ 635079174 h 995"/>
              <a:gd name="T32" fmla="*/ 650200313 w 932"/>
              <a:gd name="T33" fmla="*/ 481348898 h 995"/>
              <a:gd name="T34" fmla="*/ 632560013 w 932"/>
              <a:gd name="T35" fmla="*/ 320058949 h 995"/>
              <a:gd name="T36" fmla="*/ 0 w 932"/>
              <a:gd name="T37" fmla="*/ 345260503 h 995"/>
              <a:gd name="T38" fmla="*/ 10080625 w 932"/>
              <a:gd name="T39" fmla="*/ 456147343 h 995"/>
              <a:gd name="T40" fmla="*/ 42843450 w 932"/>
              <a:gd name="T41" fmla="*/ 677921023 h 995"/>
              <a:gd name="T42" fmla="*/ 98286888 w 932"/>
              <a:gd name="T43" fmla="*/ 892135030 h 995"/>
              <a:gd name="T44" fmla="*/ 171370625 w 932"/>
              <a:gd name="T45" fmla="*/ 1093747466 h 995"/>
              <a:gd name="T46" fmla="*/ 264617200 w 932"/>
              <a:gd name="T47" fmla="*/ 1290319592 h 995"/>
              <a:gd name="T48" fmla="*/ 372983125 w 932"/>
              <a:gd name="T49" fmla="*/ 1471770784 h 995"/>
              <a:gd name="T50" fmla="*/ 496471575 w 932"/>
              <a:gd name="T51" fmla="*/ 1645660717 h 995"/>
              <a:gd name="T52" fmla="*/ 637600325 w 932"/>
              <a:gd name="T53" fmla="*/ 1806950666 h 995"/>
              <a:gd name="T54" fmla="*/ 791329063 w 932"/>
              <a:gd name="T55" fmla="*/ 1950600320 h 995"/>
              <a:gd name="T56" fmla="*/ 960180325 w 932"/>
              <a:gd name="T57" fmla="*/ 2084167765 h 995"/>
              <a:gd name="T58" fmla="*/ 1136591263 w 932"/>
              <a:gd name="T59" fmla="*/ 2147483647 h 995"/>
              <a:gd name="T60" fmla="*/ 1330642500 w 932"/>
              <a:gd name="T61" fmla="*/ 2147483647 h 995"/>
              <a:gd name="T62" fmla="*/ 1529735638 w 932"/>
              <a:gd name="T63" fmla="*/ 2147483647 h 995"/>
              <a:gd name="T64" fmla="*/ 1738907813 w 932"/>
              <a:gd name="T65" fmla="*/ 2147483647 h 995"/>
              <a:gd name="T66" fmla="*/ 1955641250 w 932"/>
              <a:gd name="T67" fmla="*/ 2147483647 h 995"/>
              <a:gd name="T68" fmla="*/ 2147483647 w 932"/>
              <a:gd name="T69" fmla="*/ 2147483647 h 995"/>
              <a:gd name="T70" fmla="*/ 2147483647 w 932"/>
              <a:gd name="T71" fmla="*/ 2147483647 h 995"/>
              <a:gd name="T72" fmla="*/ 2001004063 w 932"/>
              <a:gd name="T73" fmla="*/ 2147483647 h 9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32"/>
              <a:gd name="T112" fmla="*/ 0 h 995"/>
              <a:gd name="T113" fmla="*/ 932 w 932"/>
              <a:gd name="T114" fmla="*/ 995 h 9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32" h="995">
                <a:moveTo>
                  <a:pt x="918" y="745"/>
                </a:moveTo>
                <a:lnTo>
                  <a:pt x="918" y="745"/>
                </a:lnTo>
                <a:lnTo>
                  <a:pt x="910" y="745"/>
                </a:lnTo>
                <a:lnTo>
                  <a:pt x="877" y="744"/>
                </a:lnTo>
                <a:lnTo>
                  <a:pt x="846" y="741"/>
                </a:lnTo>
                <a:lnTo>
                  <a:pt x="813" y="737"/>
                </a:lnTo>
                <a:lnTo>
                  <a:pt x="782" y="732"/>
                </a:lnTo>
                <a:lnTo>
                  <a:pt x="751" y="726"/>
                </a:lnTo>
                <a:lnTo>
                  <a:pt x="721" y="718"/>
                </a:lnTo>
                <a:lnTo>
                  <a:pt x="691" y="707"/>
                </a:lnTo>
                <a:lnTo>
                  <a:pt x="663" y="697"/>
                </a:lnTo>
                <a:lnTo>
                  <a:pt x="634" y="684"/>
                </a:lnTo>
                <a:lnTo>
                  <a:pt x="606" y="671"/>
                </a:lnTo>
                <a:lnTo>
                  <a:pt x="580" y="657"/>
                </a:lnTo>
                <a:lnTo>
                  <a:pt x="554" y="640"/>
                </a:lnTo>
                <a:lnTo>
                  <a:pt x="528" y="623"/>
                </a:lnTo>
                <a:lnTo>
                  <a:pt x="503" y="605"/>
                </a:lnTo>
                <a:lnTo>
                  <a:pt x="480" y="586"/>
                </a:lnTo>
                <a:lnTo>
                  <a:pt x="458" y="565"/>
                </a:lnTo>
                <a:lnTo>
                  <a:pt x="436" y="544"/>
                </a:lnTo>
                <a:lnTo>
                  <a:pt x="415" y="522"/>
                </a:lnTo>
                <a:lnTo>
                  <a:pt x="396" y="499"/>
                </a:lnTo>
                <a:lnTo>
                  <a:pt x="376" y="474"/>
                </a:lnTo>
                <a:lnTo>
                  <a:pt x="359" y="449"/>
                </a:lnTo>
                <a:lnTo>
                  <a:pt x="343" y="424"/>
                </a:lnTo>
                <a:lnTo>
                  <a:pt x="328" y="396"/>
                </a:lnTo>
                <a:lnTo>
                  <a:pt x="314" y="369"/>
                </a:lnTo>
                <a:lnTo>
                  <a:pt x="301" y="341"/>
                </a:lnTo>
                <a:lnTo>
                  <a:pt x="289" y="312"/>
                </a:lnTo>
                <a:lnTo>
                  <a:pt x="280" y="282"/>
                </a:lnTo>
                <a:lnTo>
                  <a:pt x="271" y="252"/>
                </a:lnTo>
                <a:lnTo>
                  <a:pt x="263" y="223"/>
                </a:lnTo>
                <a:lnTo>
                  <a:pt x="258" y="191"/>
                </a:lnTo>
                <a:lnTo>
                  <a:pt x="253" y="159"/>
                </a:lnTo>
                <a:lnTo>
                  <a:pt x="251" y="127"/>
                </a:lnTo>
                <a:lnTo>
                  <a:pt x="118" y="0"/>
                </a:lnTo>
                <a:lnTo>
                  <a:pt x="0" y="137"/>
                </a:lnTo>
                <a:lnTo>
                  <a:pt x="4" y="181"/>
                </a:lnTo>
                <a:lnTo>
                  <a:pt x="9" y="225"/>
                </a:lnTo>
                <a:lnTo>
                  <a:pt x="17" y="269"/>
                </a:lnTo>
                <a:lnTo>
                  <a:pt x="28" y="312"/>
                </a:lnTo>
                <a:lnTo>
                  <a:pt x="39" y="354"/>
                </a:lnTo>
                <a:lnTo>
                  <a:pt x="52" y="394"/>
                </a:lnTo>
                <a:lnTo>
                  <a:pt x="68" y="434"/>
                </a:lnTo>
                <a:lnTo>
                  <a:pt x="86" y="473"/>
                </a:lnTo>
                <a:lnTo>
                  <a:pt x="105" y="512"/>
                </a:lnTo>
                <a:lnTo>
                  <a:pt x="126" y="548"/>
                </a:lnTo>
                <a:lnTo>
                  <a:pt x="148" y="584"/>
                </a:lnTo>
                <a:lnTo>
                  <a:pt x="171" y="619"/>
                </a:lnTo>
                <a:lnTo>
                  <a:pt x="197" y="653"/>
                </a:lnTo>
                <a:lnTo>
                  <a:pt x="225" y="685"/>
                </a:lnTo>
                <a:lnTo>
                  <a:pt x="253" y="717"/>
                </a:lnTo>
                <a:lnTo>
                  <a:pt x="283" y="746"/>
                </a:lnTo>
                <a:lnTo>
                  <a:pt x="314" y="774"/>
                </a:lnTo>
                <a:lnTo>
                  <a:pt x="348" y="801"/>
                </a:lnTo>
                <a:lnTo>
                  <a:pt x="381" y="827"/>
                </a:lnTo>
                <a:lnTo>
                  <a:pt x="416" y="850"/>
                </a:lnTo>
                <a:lnTo>
                  <a:pt x="451" y="872"/>
                </a:lnTo>
                <a:lnTo>
                  <a:pt x="489" y="893"/>
                </a:lnTo>
                <a:lnTo>
                  <a:pt x="528" y="911"/>
                </a:lnTo>
                <a:lnTo>
                  <a:pt x="567" y="929"/>
                </a:lnTo>
                <a:lnTo>
                  <a:pt x="607" y="943"/>
                </a:lnTo>
                <a:lnTo>
                  <a:pt x="649" y="958"/>
                </a:lnTo>
                <a:lnTo>
                  <a:pt x="690" y="968"/>
                </a:lnTo>
                <a:lnTo>
                  <a:pt x="733" y="978"/>
                </a:lnTo>
                <a:lnTo>
                  <a:pt x="776" y="986"/>
                </a:lnTo>
                <a:lnTo>
                  <a:pt x="820" y="991"/>
                </a:lnTo>
                <a:lnTo>
                  <a:pt x="865" y="994"/>
                </a:lnTo>
                <a:lnTo>
                  <a:pt x="910" y="995"/>
                </a:lnTo>
                <a:lnTo>
                  <a:pt x="932" y="995"/>
                </a:lnTo>
                <a:lnTo>
                  <a:pt x="794" y="875"/>
                </a:lnTo>
                <a:lnTo>
                  <a:pt x="918" y="745"/>
                </a:lnTo>
                <a:close/>
              </a:path>
            </a:pathLst>
          </a:custGeom>
          <a:gradFill rotWithShape="1">
            <a:gsLst>
              <a:gs pos="0">
                <a:schemeClr val="bg2">
                  <a:lumMod val="75000"/>
                </a:schemeClr>
              </a:gs>
              <a:gs pos="100000">
                <a:schemeClr val="bg2">
                  <a:lumMod val="40000"/>
                  <a:lumOff val="60000"/>
                </a:schemeClr>
              </a:gs>
            </a:gsLst>
            <a:lin ang="5400000"/>
          </a:gradFill>
          <a:ln w="9525">
            <a:noFill/>
            <a:miter lim="800000"/>
            <a:headEnd/>
            <a:tailEnd/>
          </a:ln>
        </p:spPr>
        <p:txBody>
          <a:bodyPr anchor="ctr"/>
          <a:lstStyle/>
          <a:p>
            <a:pPr indent="-342900" algn="ctr">
              <a:buFont typeface="Calibri" pitchFamily="34" charset="0"/>
              <a:buAutoNum type="arabicPeriod"/>
            </a:pPr>
            <a:endParaRPr lang="en-US" noProof="1">
              <a:solidFill>
                <a:srgbClr val="151616"/>
              </a:solidFill>
              <a:latin typeface="Arial Narrow" pitchFamily="34" charset="0"/>
            </a:endParaRPr>
          </a:p>
        </p:txBody>
      </p:sp>
      <p:sp>
        <p:nvSpPr>
          <p:cNvPr id="14" name="Freeform 184"/>
          <p:cNvSpPr>
            <a:spLocks/>
          </p:cNvSpPr>
          <p:nvPr/>
        </p:nvSpPr>
        <p:spPr bwMode="auto">
          <a:xfrm>
            <a:off x="4497388" y="3636963"/>
            <a:ext cx="1574800" cy="1435100"/>
          </a:xfrm>
          <a:custGeom>
            <a:avLst/>
            <a:gdLst>
              <a:gd name="T0" fmla="*/ 2147483647 w 992"/>
              <a:gd name="T1" fmla="*/ 367942813 h 904"/>
              <a:gd name="T2" fmla="*/ 1867436575 w 992"/>
              <a:gd name="T3" fmla="*/ 0 h 904"/>
              <a:gd name="T4" fmla="*/ 1857355950 w 992"/>
              <a:gd name="T5" fmla="*/ 163810950 h 904"/>
              <a:gd name="T6" fmla="*/ 1834673750 w 992"/>
              <a:gd name="T7" fmla="*/ 320060638 h 904"/>
              <a:gd name="T8" fmla="*/ 1796872200 w 992"/>
              <a:gd name="T9" fmla="*/ 473789375 h 904"/>
              <a:gd name="T10" fmla="*/ 1743948125 w 992"/>
              <a:gd name="T11" fmla="*/ 622479388 h 904"/>
              <a:gd name="T12" fmla="*/ 1678424063 w 992"/>
              <a:gd name="T13" fmla="*/ 758567825 h 904"/>
              <a:gd name="T14" fmla="*/ 1600300013 w 992"/>
              <a:gd name="T15" fmla="*/ 892135313 h 904"/>
              <a:gd name="T16" fmla="*/ 1512093750 w 992"/>
              <a:gd name="T17" fmla="*/ 1018143125 h 904"/>
              <a:gd name="T18" fmla="*/ 1411287500 w 992"/>
              <a:gd name="T19" fmla="*/ 1131550950 h 904"/>
              <a:gd name="T20" fmla="*/ 1300400625 w 992"/>
              <a:gd name="T21" fmla="*/ 1239916875 h 904"/>
              <a:gd name="T22" fmla="*/ 1181954075 w 992"/>
              <a:gd name="T23" fmla="*/ 1333163450 h 904"/>
              <a:gd name="T24" fmla="*/ 1055946263 w 992"/>
              <a:gd name="T25" fmla="*/ 1416327813 h 904"/>
              <a:gd name="T26" fmla="*/ 917336875 w 992"/>
              <a:gd name="T27" fmla="*/ 1491932500 h 904"/>
              <a:gd name="T28" fmla="*/ 776208125 w 992"/>
              <a:gd name="T29" fmla="*/ 1549896888 h 904"/>
              <a:gd name="T30" fmla="*/ 627519700 w 992"/>
              <a:gd name="T31" fmla="*/ 1595259700 h 904"/>
              <a:gd name="T32" fmla="*/ 473789375 w 992"/>
              <a:gd name="T33" fmla="*/ 1628020938 h 904"/>
              <a:gd name="T34" fmla="*/ 312499375 w 992"/>
              <a:gd name="T35" fmla="*/ 1648182188 h 904"/>
              <a:gd name="T36" fmla="*/ 352821875 w 992"/>
              <a:gd name="T37" fmla="*/ 2147483647 h 904"/>
              <a:gd name="T38" fmla="*/ 461189388 w 992"/>
              <a:gd name="T39" fmla="*/ 2147483647 h 904"/>
              <a:gd name="T40" fmla="*/ 675401875 w 992"/>
              <a:gd name="T41" fmla="*/ 2147483647 h 904"/>
              <a:gd name="T42" fmla="*/ 884575638 w 992"/>
              <a:gd name="T43" fmla="*/ 2147483647 h 904"/>
              <a:gd name="T44" fmla="*/ 1083667188 w 992"/>
              <a:gd name="T45" fmla="*/ 2109371575 h 904"/>
              <a:gd name="T46" fmla="*/ 1272679700 w 992"/>
              <a:gd name="T47" fmla="*/ 2016125000 h 904"/>
              <a:gd name="T48" fmla="*/ 1454130950 w 992"/>
              <a:gd name="T49" fmla="*/ 1912799388 h 904"/>
              <a:gd name="T50" fmla="*/ 1622980625 w 992"/>
              <a:gd name="T51" fmla="*/ 1791831888 h 904"/>
              <a:gd name="T52" fmla="*/ 1779230313 w 992"/>
              <a:gd name="T53" fmla="*/ 1653222500 h 904"/>
              <a:gd name="T54" fmla="*/ 1922880013 w 992"/>
              <a:gd name="T55" fmla="*/ 1507053438 h 904"/>
              <a:gd name="T56" fmla="*/ 2053928138 w 992"/>
              <a:gd name="T57" fmla="*/ 1343244075 h 904"/>
              <a:gd name="T58" fmla="*/ 2147483647 w 992"/>
              <a:gd name="T59" fmla="*/ 1169352500 h 904"/>
              <a:gd name="T60" fmla="*/ 2147483647 w 992"/>
              <a:gd name="T61" fmla="*/ 987901250 h 904"/>
              <a:gd name="T62" fmla="*/ 2147483647 w 992"/>
              <a:gd name="T63" fmla="*/ 791329063 h 904"/>
              <a:gd name="T64" fmla="*/ 2147483647 w 992"/>
              <a:gd name="T65" fmla="*/ 589716563 h 904"/>
              <a:gd name="T66" fmla="*/ 2147483647 w 992"/>
              <a:gd name="T67" fmla="*/ 380544388 h 904"/>
              <a:gd name="T68" fmla="*/ 2147483647 w 992"/>
              <a:gd name="T69" fmla="*/ 163810950 h 904"/>
              <a:gd name="T70" fmla="*/ 2147483647 w 992"/>
              <a:gd name="T71" fmla="*/ 52924075 h 9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92"/>
              <a:gd name="T109" fmla="*/ 0 h 904"/>
              <a:gd name="T110" fmla="*/ 992 w 992"/>
              <a:gd name="T111" fmla="*/ 904 h 90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92" h="904">
                <a:moveTo>
                  <a:pt x="992" y="21"/>
                </a:moveTo>
                <a:lnTo>
                  <a:pt x="858" y="146"/>
                </a:lnTo>
                <a:lnTo>
                  <a:pt x="741" y="0"/>
                </a:lnTo>
                <a:lnTo>
                  <a:pt x="740" y="33"/>
                </a:lnTo>
                <a:lnTo>
                  <a:pt x="737" y="65"/>
                </a:lnTo>
                <a:lnTo>
                  <a:pt x="734" y="96"/>
                </a:lnTo>
                <a:lnTo>
                  <a:pt x="728" y="127"/>
                </a:lnTo>
                <a:lnTo>
                  <a:pt x="721" y="159"/>
                </a:lnTo>
                <a:lnTo>
                  <a:pt x="713" y="188"/>
                </a:lnTo>
                <a:lnTo>
                  <a:pt x="702" y="217"/>
                </a:lnTo>
                <a:lnTo>
                  <a:pt x="692" y="247"/>
                </a:lnTo>
                <a:lnTo>
                  <a:pt x="679" y="274"/>
                </a:lnTo>
                <a:lnTo>
                  <a:pt x="666" y="301"/>
                </a:lnTo>
                <a:lnTo>
                  <a:pt x="651" y="328"/>
                </a:lnTo>
                <a:lnTo>
                  <a:pt x="635" y="354"/>
                </a:lnTo>
                <a:lnTo>
                  <a:pt x="618" y="379"/>
                </a:lnTo>
                <a:lnTo>
                  <a:pt x="600" y="404"/>
                </a:lnTo>
                <a:lnTo>
                  <a:pt x="581" y="427"/>
                </a:lnTo>
                <a:lnTo>
                  <a:pt x="560" y="449"/>
                </a:lnTo>
                <a:lnTo>
                  <a:pt x="539" y="471"/>
                </a:lnTo>
                <a:lnTo>
                  <a:pt x="516" y="492"/>
                </a:lnTo>
                <a:lnTo>
                  <a:pt x="494" y="510"/>
                </a:lnTo>
                <a:lnTo>
                  <a:pt x="469" y="529"/>
                </a:lnTo>
                <a:lnTo>
                  <a:pt x="444" y="546"/>
                </a:lnTo>
                <a:lnTo>
                  <a:pt x="419" y="562"/>
                </a:lnTo>
                <a:lnTo>
                  <a:pt x="391" y="577"/>
                </a:lnTo>
                <a:lnTo>
                  <a:pt x="364" y="592"/>
                </a:lnTo>
                <a:lnTo>
                  <a:pt x="337" y="603"/>
                </a:lnTo>
                <a:lnTo>
                  <a:pt x="308" y="615"/>
                </a:lnTo>
                <a:lnTo>
                  <a:pt x="278" y="625"/>
                </a:lnTo>
                <a:lnTo>
                  <a:pt x="249" y="633"/>
                </a:lnTo>
                <a:lnTo>
                  <a:pt x="219" y="641"/>
                </a:lnTo>
                <a:lnTo>
                  <a:pt x="188" y="646"/>
                </a:lnTo>
                <a:lnTo>
                  <a:pt x="155" y="651"/>
                </a:lnTo>
                <a:lnTo>
                  <a:pt x="124" y="654"/>
                </a:lnTo>
                <a:lnTo>
                  <a:pt x="0" y="782"/>
                </a:lnTo>
                <a:lnTo>
                  <a:pt x="140" y="904"/>
                </a:lnTo>
                <a:lnTo>
                  <a:pt x="183" y="900"/>
                </a:lnTo>
                <a:lnTo>
                  <a:pt x="225" y="894"/>
                </a:lnTo>
                <a:lnTo>
                  <a:pt x="268" y="886"/>
                </a:lnTo>
                <a:lnTo>
                  <a:pt x="310" y="877"/>
                </a:lnTo>
                <a:lnTo>
                  <a:pt x="351" y="865"/>
                </a:lnTo>
                <a:lnTo>
                  <a:pt x="390" y="852"/>
                </a:lnTo>
                <a:lnTo>
                  <a:pt x="430" y="837"/>
                </a:lnTo>
                <a:lnTo>
                  <a:pt x="468" y="820"/>
                </a:lnTo>
                <a:lnTo>
                  <a:pt x="505" y="800"/>
                </a:lnTo>
                <a:lnTo>
                  <a:pt x="542" y="781"/>
                </a:lnTo>
                <a:lnTo>
                  <a:pt x="577" y="759"/>
                </a:lnTo>
                <a:lnTo>
                  <a:pt x="610" y="735"/>
                </a:lnTo>
                <a:lnTo>
                  <a:pt x="644" y="711"/>
                </a:lnTo>
                <a:lnTo>
                  <a:pt x="675" y="685"/>
                </a:lnTo>
                <a:lnTo>
                  <a:pt x="706" y="656"/>
                </a:lnTo>
                <a:lnTo>
                  <a:pt x="736" y="628"/>
                </a:lnTo>
                <a:lnTo>
                  <a:pt x="763" y="598"/>
                </a:lnTo>
                <a:lnTo>
                  <a:pt x="791" y="566"/>
                </a:lnTo>
                <a:lnTo>
                  <a:pt x="815" y="533"/>
                </a:lnTo>
                <a:lnTo>
                  <a:pt x="840" y="499"/>
                </a:lnTo>
                <a:lnTo>
                  <a:pt x="862" y="464"/>
                </a:lnTo>
                <a:lnTo>
                  <a:pt x="883" y="428"/>
                </a:lnTo>
                <a:lnTo>
                  <a:pt x="901" y="392"/>
                </a:lnTo>
                <a:lnTo>
                  <a:pt x="919" y="353"/>
                </a:lnTo>
                <a:lnTo>
                  <a:pt x="935" y="314"/>
                </a:lnTo>
                <a:lnTo>
                  <a:pt x="949" y="275"/>
                </a:lnTo>
                <a:lnTo>
                  <a:pt x="960" y="234"/>
                </a:lnTo>
                <a:lnTo>
                  <a:pt x="971" y="194"/>
                </a:lnTo>
                <a:lnTo>
                  <a:pt x="979" y="151"/>
                </a:lnTo>
                <a:lnTo>
                  <a:pt x="985" y="108"/>
                </a:lnTo>
                <a:lnTo>
                  <a:pt x="990" y="65"/>
                </a:lnTo>
                <a:lnTo>
                  <a:pt x="992" y="21"/>
                </a:lnTo>
                <a:close/>
              </a:path>
            </a:pathLst>
          </a:custGeom>
          <a:gradFill rotWithShape="1">
            <a:gsLst>
              <a:gs pos="0">
                <a:schemeClr val="bg2">
                  <a:lumMod val="75000"/>
                </a:schemeClr>
              </a:gs>
              <a:gs pos="100000">
                <a:schemeClr val="bg2">
                  <a:lumMod val="40000"/>
                  <a:lumOff val="60000"/>
                </a:schemeClr>
              </a:gs>
            </a:gsLst>
            <a:lin ang="5400000"/>
          </a:gradFill>
          <a:ln w="9525">
            <a:noFill/>
            <a:miter lim="800000"/>
            <a:headEnd/>
            <a:tailEnd/>
          </a:ln>
        </p:spPr>
        <p:txBody>
          <a:bodyPr anchor="ctr"/>
          <a:lstStyle/>
          <a:p>
            <a:pPr indent="-342900" algn="ctr">
              <a:buFont typeface="Calibri" pitchFamily="34" charset="0"/>
              <a:buAutoNum type="arabicPeriod"/>
            </a:pPr>
            <a:endParaRPr lang="en-US" noProof="1">
              <a:solidFill>
                <a:srgbClr val="FFFFFF"/>
              </a:solidFill>
              <a:latin typeface="Arial Narrow" pitchFamily="34" charset="0"/>
            </a:endParaRPr>
          </a:p>
        </p:txBody>
      </p:sp>
      <p:sp>
        <p:nvSpPr>
          <p:cNvPr id="15" name="WordArt 35"/>
          <p:cNvSpPr>
            <a:spLocks noChangeArrowheads="1" noChangeShapeType="1" noTextEdit="1"/>
          </p:cNvSpPr>
          <p:nvPr>
            <p:custDataLst>
              <p:tags r:id="rId1"/>
            </p:custDataLst>
          </p:nvPr>
        </p:nvSpPr>
        <p:spPr bwMode="gray">
          <a:xfrm rot="3118544">
            <a:off x="4533024" y="2728462"/>
            <a:ext cx="1510601" cy="786703"/>
          </a:xfrm>
          <a:prstGeom prst="rect">
            <a:avLst/>
          </a:prstGeom>
        </p:spPr>
        <p:txBody>
          <a:bodyPr spcFirstLastPara="1" wrap="none" fromWordArt="1">
            <a:prstTxWarp prst="textArchUp">
              <a:avLst>
                <a:gd name="adj" fmla="val 11632716"/>
              </a:avLst>
            </a:prstTxWarp>
          </a:bodyPr>
          <a:lstStyle/>
          <a:p>
            <a:r>
              <a:rPr lang="en-US" sz="2800" kern="10" dirty="0" smtClean="0">
                <a:ln w="9525">
                  <a:noFill/>
                  <a:round/>
                  <a:headEnd/>
                  <a:tailEnd/>
                </a:ln>
                <a:solidFill>
                  <a:srgbClr val="FFFFFF">
                    <a:lumMod val="75000"/>
                  </a:srgbClr>
                </a:solidFill>
                <a:latin typeface="Arial"/>
                <a:ea typeface="+mn-lt"/>
                <a:cs typeface="Arial"/>
              </a:rPr>
              <a:t>IT OPERATIONS</a:t>
            </a:r>
            <a:endParaRPr lang="en-US" sz="2800" kern="10" dirty="0">
              <a:ln w="9525">
                <a:noFill/>
                <a:round/>
                <a:headEnd/>
                <a:tailEnd/>
              </a:ln>
              <a:solidFill>
                <a:srgbClr val="FFFFFF">
                  <a:lumMod val="75000"/>
                </a:srgbClr>
              </a:solidFill>
              <a:latin typeface="Arial"/>
              <a:ea typeface="+mn-lt"/>
              <a:cs typeface="Arial"/>
            </a:endParaRPr>
          </a:p>
        </p:txBody>
      </p:sp>
      <p:sp>
        <p:nvSpPr>
          <p:cNvPr id="17" name="WordArt 20"/>
          <p:cNvSpPr>
            <a:spLocks noChangeArrowheads="1" noChangeShapeType="1" noTextEdit="1"/>
          </p:cNvSpPr>
          <p:nvPr>
            <p:custDataLst>
              <p:tags r:id="rId2"/>
            </p:custDataLst>
          </p:nvPr>
        </p:nvSpPr>
        <p:spPr bwMode="gray">
          <a:xfrm rot="19163237">
            <a:off x="4520241" y="3967603"/>
            <a:ext cx="1463934" cy="714752"/>
          </a:xfrm>
          <a:prstGeom prst="rect">
            <a:avLst/>
          </a:prstGeom>
        </p:spPr>
        <p:txBody>
          <a:bodyPr spcFirstLastPara="1" wrap="none" fromWordArt="1">
            <a:prstTxWarp prst="textArchDown">
              <a:avLst>
                <a:gd name="adj" fmla="val 1114602"/>
              </a:avLst>
            </a:prstTxWarp>
          </a:bodyPr>
          <a:lstStyle/>
          <a:p>
            <a:r>
              <a:rPr lang="en-US" sz="2800" kern="10" dirty="0" smtClean="0">
                <a:ln w="9525">
                  <a:noFill/>
                  <a:round/>
                  <a:headEnd/>
                  <a:tailEnd/>
                </a:ln>
                <a:solidFill>
                  <a:srgbClr val="0061B2">
                    <a:lumMod val="40000"/>
                    <a:lumOff val="60000"/>
                  </a:srgbClr>
                </a:solidFill>
                <a:latin typeface="Arial"/>
                <a:ea typeface="+mn-lt"/>
                <a:cs typeface="Arial"/>
              </a:rPr>
              <a:t>IT SERVICES</a:t>
            </a:r>
            <a:endParaRPr lang="en-US" sz="2800" kern="10" dirty="0">
              <a:ln w="9525">
                <a:noFill/>
                <a:round/>
                <a:headEnd/>
                <a:tailEnd/>
              </a:ln>
              <a:solidFill>
                <a:srgbClr val="0061B2">
                  <a:lumMod val="40000"/>
                  <a:lumOff val="60000"/>
                </a:srgbClr>
              </a:solidFill>
              <a:latin typeface="Arial"/>
              <a:ea typeface="+mn-lt"/>
              <a:cs typeface="Arial"/>
            </a:endParaRPr>
          </a:p>
        </p:txBody>
      </p:sp>
      <p:sp>
        <p:nvSpPr>
          <p:cNvPr id="18" name="WordArt 20"/>
          <p:cNvSpPr>
            <a:spLocks noChangeArrowheads="1" noChangeShapeType="1" noTextEdit="1"/>
          </p:cNvSpPr>
          <p:nvPr>
            <p:custDataLst>
              <p:tags r:id="rId3"/>
            </p:custDataLst>
          </p:nvPr>
        </p:nvSpPr>
        <p:spPr bwMode="gray">
          <a:xfrm rot="2932732">
            <a:off x="3219450" y="3816350"/>
            <a:ext cx="1482725" cy="784225"/>
          </a:xfrm>
          <a:prstGeom prst="rect">
            <a:avLst/>
          </a:prstGeom>
        </p:spPr>
        <p:txBody>
          <a:bodyPr spcFirstLastPara="1" wrap="none" fromWordArt="1">
            <a:prstTxWarp prst="textArchDown">
              <a:avLst>
                <a:gd name="adj" fmla="val 1116400"/>
              </a:avLst>
            </a:prstTxWarp>
          </a:bodyPr>
          <a:lstStyle/>
          <a:p>
            <a:r>
              <a:rPr lang="en-US" sz="2800" kern="10" dirty="0" smtClean="0">
                <a:ln w="9525">
                  <a:noFill/>
                  <a:round/>
                  <a:headEnd/>
                  <a:tailEnd/>
                </a:ln>
                <a:solidFill>
                  <a:srgbClr val="0061B2">
                    <a:lumMod val="40000"/>
                    <a:lumOff val="60000"/>
                  </a:srgbClr>
                </a:solidFill>
                <a:latin typeface="Arial"/>
                <a:ea typeface="+mn-lt"/>
                <a:cs typeface="Arial"/>
              </a:rPr>
              <a:t>COMPLIANCE</a:t>
            </a:r>
            <a:endParaRPr lang="en-US" sz="2800" kern="10" dirty="0">
              <a:ln w="9525">
                <a:noFill/>
                <a:round/>
                <a:headEnd/>
                <a:tailEnd/>
              </a:ln>
              <a:solidFill>
                <a:srgbClr val="0061B2">
                  <a:lumMod val="40000"/>
                  <a:lumOff val="60000"/>
                </a:srgbClr>
              </a:solidFill>
              <a:latin typeface="Arial"/>
              <a:ea typeface="+mn-lt"/>
              <a:cs typeface="Arial"/>
            </a:endParaRPr>
          </a:p>
        </p:txBody>
      </p:sp>
      <p:sp>
        <p:nvSpPr>
          <p:cNvPr id="19" name="WordArt 35"/>
          <p:cNvSpPr>
            <a:spLocks noChangeArrowheads="1" noChangeShapeType="1" noTextEdit="1"/>
          </p:cNvSpPr>
          <p:nvPr>
            <p:custDataLst>
              <p:tags r:id="rId4"/>
            </p:custDataLst>
          </p:nvPr>
        </p:nvSpPr>
        <p:spPr bwMode="gray">
          <a:xfrm rot="19106040">
            <a:off x="3454846" y="2648478"/>
            <a:ext cx="1098550" cy="549972"/>
          </a:xfrm>
          <a:prstGeom prst="rect">
            <a:avLst/>
          </a:prstGeom>
        </p:spPr>
        <p:txBody>
          <a:bodyPr spcFirstLastPara="1" wrap="none" fromWordArt="1">
            <a:prstTxWarp prst="textArchUp">
              <a:avLst>
                <a:gd name="adj" fmla="val 11634564"/>
              </a:avLst>
            </a:prstTxWarp>
          </a:bodyPr>
          <a:lstStyle/>
          <a:p>
            <a:r>
              <a:rPr lang="en-US" sz="2800" kern="10" dirty="0" smtClean="0">
                <a:ln w="9525">
                  <a:noFill/>
                  <a:round/>
                  <a:headEnd/>
                  <a:tailEnd/>
                </a:ln>
                <a:solidFill>
                  <a:srgbClr val="000000"/>
                </a:solidFill>
                <a:effectLst>
                  <a:outerShdw blurRad="38100" dist="25400" dir="2700000" algn="tl">
                    <a:srgbClr val="000000">
                      <a:alpha val="43137"/>
                    </a:srgbClr>
                  </a:outerShdw>
                </a:effectLst>
                <a:latin typeface="Arial"/>
                <a:ea typeface="+mn-lt"/>
                <a:cs typeface="Arial"/>
              </a:rPr>
              <a:t>DEFENSE</a:t>
            </a:r>
            <a:endParaRPr lang="en-US" sz="2800" kern="10" dirty="0">
              <a:ln w="9525">
                <a:noFill/>
                <a:round/>
                <a:headEnd/>
                <a:tailEnd/>
              </a:ln>
              <a:solidFill>
                <a:srgbClr val="000000"/>
              </a:solidFill>
              <a:effectLst>
                <a:outerShdw blurRad="38100" dist="25400" dir="2700000" algn="tl">
                  <a:srgbClr val="000000">
                    <a:alpha val="43137"/>
                  </a:srgbClr>
                </a:outerShdw>
              </a:effectLst>
              <a:latin typeface="Arial"/>
              <a:ea typeface="+mn-lt"/>
              <a:cs typeface="Arial"/>
            </a:endParaRPr>
          </a:p>
        </p:txBody>
      </p:sp>
      <p:grpSp>
        <p:nvGrpSpPr>
          <p:cNvPr id="3" name="Gruppe 149"/>
          <p:cNvGrpSpPr>
            <a:grpSpLocks/>
          </p:cNvGrpSpPr>
          <p:nvPr/>
        </p:nvGrpSpPr>
        <p:grpSpPr bwMode="auto">
          <a:xfrm>
            <a:off x="6037264" y="1209675"/>
            <a:ext cx="2735262" cy="1533525"/>
            <a:chOff x="5836596" y="1439694"/>
            <a:chExt cx="2700000" cy="1254868"/>
          </a:xfrm>
        </p:grpSpPr>
        <p:sp>
          <p:nvSpPr>
            <p:cNvPr id="102" name="Rektangulær billedforklaring 146"/>
            <p:cNvSpPr>
              <a:spLocks noChangeArrowheads="1"/>
            </p:cNvSpPr>
            <p:nvPr/>
          </p:nvSpPr>
          <p:spPr bwMode="auto">
            <a:xfrm>
              <a:off x="5846120" y="1458755"/>
              <a:ext cx="2685715" cy="1235807"/>
            </a:xfrm>
            <a:prstGeom prst="wedgeRectCallout">
              <a:avLst>
                <a:gd name="adj1" fmla="val -47722"/>
                <a:gd name="adj2" fmla="val 76227"/>
              </a:avLst>
            </a:prstGeom>
            <a:solidFill>
              <a:schemeClr val="bg1"/>
            </a:soli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103" name="Rektangel 148"/>
            <p:cNvSpPr/>
            <p:nvPr/>
          </p:nvSpPr>
          <p:spPr>
            <a:xfrm>
              <a:off x="5836596" y="1439694"/>
              <a:ext cx="2700000" cy="136606"/>
            </a:xfrm>
            <a:prstGeom prst="rect">
              <a:avLst/>
            </a:prstGeom>
            <a:gradFill flip="none" rotWithShape="1">
              <a:gsLst>
                <a:gs pos="50000">
                  <a:schemeClr val="bg1">
                    <a:lumMod val="50000"/>
                  </a:schemeClr>
                </a:gs>
                <a:gs pos="50000">
                  <a:srgbClr val="FFFFFF">
                    <a:lumMod val="75000"/>
                  </a:srgbClr>
                </a:gs>
                <a:gs pos="100000">
                  <a:srgbClr val="E6E6E6">
                    <a:lumMod val="50000"/>
                  </a:srgbClr>
                </a:gs>
              </a:gsLst>
              <a:lin ang="16200000" scaled="1"/>
              <a:tileRect/>
            </a:gradFill>
            <a:ln w="25400" cap="flat" cmpd="sng" algn="ctr">
              <a:noFill/>
              <a:prstDash val="solid"/>
            </a:ln>
            <a:effectLst/>
          </p:spPr>
          <p:txBody>
            <a:bodyPr anchor="ctr"/>
            <a:lstStyle/>
            <a:p>
              <a:pPr indent="-342900" algn="ctr">
                <a:buFont typeface="Calibri" pitchFamily="34" charset="0"/>
                <a:buAutoNum type="arabicPeriod"/>
              </a:pPr>
              <a:endParaRPr lang="en-US" noProof="1">
                <a:solidFill>
                  <a:srgbClr val="FFFFFF"/>
                </a:solidFill>
                <a:latin typeface="Calibri" pitchFamily="34" charset="0"/>
              </a:endParaRPr>
            </a:p>
          </p:txBody>
        </p:sp>
      </p:grpSp>
      <p:grpSp>
        <p:nvGrpSpPr>
          <p:cNvPr id="5" name="Gruppe 171"/>
          <p:cNvGrpSpPr>
            <a:grpSpLocks/>
          </p:cNvGrpSpPr>
          <p:nvPr/>
        </p:nvGrpSpPr>
        <p:grpSpPr bwMode="auto">
          <a:xfrm>
            <a:off x="342900" y="1171575"/>
            <a:ext cx="2874963" cy="1554163"/>
            <a:chOff x="5836596" y="1439694"/>
            <a:chExt cx="2700000" cy="1254868"/>
          </a:xfrm>
        </p:grpSpPr>
        <p:sp>
          <p:nvSpPr>
            <p:cNvPr id="122" name="Rektangulær billedforklaring 172"/>
            <p:cNvSpPr>
              <a:spLocks noChangeArrowheads="1"/>
            </p:cNvSpPr>
            <p:nvPr/>
          </p:nvSpPr>
          <p:spPr bwMode="auto">
            <a:xfrm>
              <a:off x="5846125" y="1458755"/>
              <a:ext cx="2685705" cy="1235807"/>
            </a:xfrm>
            <a:prstGeom prst="wedgeRectCallout">
              <a:avLst>
                <a:gd name="adj1" fmla="val 44667"/>
                <a:gd name="adj2" fmla="val 73866"/>
              </a:avLst>
            </a:prstGeom>
            <a:solidFill>
              <a:schemeClr val="bg1"/>
            </a:soli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123" name="Rektangel 173"/>
            <p:cNvSpPr/>
            <p:nvPr/>
          </p:nvSpPr>
          <p:spPr>
            <a:xfrm>
              <a:off x="5836596" y="1439694"/>
              <a:ext cx="2700000" cy="136606"/>
            </a:xfrm>
            <a:prstGeom prst="rect">
              <a:avLst/>
            </a:prstGeom>
            <a:gradFill flip="none" rotWithShape="1">
              <a:gsLst>
                <a:gs pos="50000">
                  <a:schemeClr val="bg1">
                    <a:lumMod val="50000"/>
                  </a:schemeClr>
                </a:gs>
                <a:gs pos="50000">
                  <a:srgbClr val="FFFFFF">
                    <a:lumMod val="75000"/>
                  </a:srgbClr>
                </a:gs>
                <a:gs pos="100000">
                  <a:srgbClr val="E6E6E6">
                    <a:lumMod val="50000"/>
                  </a:srgbClr>
                </a:gs>
              </a:gsLst>
              <a:lin ang="16200000" scaled="1"/>
              <a:tileRect/>
            </a:gradFill>
            <a:ln w="25400" cap="flat" cmpd="sng" algn="ctr">
              <a:noFill/>
              <a:prstDash val="solid"/>
            </a:ln>
            <a:effectLst/>
          </p:spPr>
          <p:txBody>
            <a:bodyPr anchor="ctr"/>
            <a:lstStyle/>
            <a:p>
              <a:pPr indent="-342900" algn="ctr">
                <a:buFont typeface="Calibri" pitchFamily="34" charset="0"/>
                <a:buAutoNum type="arabicPeriod"/>
              </a:pPr>
              <a:endParaRPr lang="en-US" noProof="1">
                <a:solidFill>
                  <a:srgbClr val="FFFFFF"/>
                </a:solidFill>
                <a:latin typeface="Calibri" pitchFamily="34" charset="0"/>
              </a:endParaRPr>
            </a:p>
          </p:txBody>
        </p:sp>
      </p:grpSp>
      <p:grpSp>
        <p:nvGrpSpPr>
          <p:cNvPr id="6" name="Gruppe 174"/>
          <p:cNvGrpSpPr>
            <a:grpSpLocks/>
          </p:cNvGrpSpPr>
          <p:nvPr/>
        </p:nvGrpSpPr>
        <p:grpSpPr bwMode="auto">
          <a:xfrm>
            <a:off x="6034089" y="4819650"/>
            <a:ext cx="2786061" cy="1549400"/>
            <a:chOff x="5836596" y="1439694"/>
            <a:chExt cx="2700000" cy="1254868"/>
          </a:xfrm>
        </p:grpSpPr>
        <p:sp>
          <p:nvSpPr>
            <p:cNvPr id="125" name="Rektangulær billedforklaring 175"/>
            <p:cNvSpPr>
              <a:spLocks noChangeArrowheads="1"/>
            </p:cNvSpPr>
            <p:nvPr/>
          </p:nvSpPr>
          <p:spPr bwMode="auto">
            <a:xfrm>
              <a:off x="5846120" y="1458731"/>
              <a:ext cx="2685715" cy="1235831"/>
            </a:xfrm>
            <a:prstGeom prst="wedgeRectCallout">
              <a:avLst>
                <a:gd name="adj1" fmla="val -69463"/>
                <a:gd name="adj2" fmla="val -44245"/>
              </a:avLst>
            </a:prstGeom>
            <a:solidFill>
              <a:schemeClr val="bg1"/>
            </a:soli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126" name="Rektangel 176"/>
            <p:cNvSpPr/>
            <p:nvPr/>
          </p:nvSpPr>
          <p:spPr>
            <a:xfrm>
              <a:off x="5836596" y="1439694"/>
              <a:ext cx="2700000" cy="136433"/>
            </a:xfrm>
            <a:prstGeom prst="rect">
              <a:avLst/>
            </a:prstGeom>
            <a:gradFill flip="none" rotWithShape="1">
              <a:gsLst>
                <a:gs pos="50000">
                  <a:schemeClr val="bg1">
                    <a:lumMod val="50000"/>
                  </a:schemeClr>
                </a:gs>
                <a:gs pos="50000">
                  <a:srgbClr val="FFFFFF">
                    <a:lumMod val="75000"/>
                  </a:srgbClr>
                </a:gs>
                <a:gs pos="100000">
                  <a:srgbClr val="E6E6E6">
                    <a:lumMod val="50000"/>
                  </a:srgbClr>
                </a:gs>
              </a:gsLst>
              <a:lin ang="16200000" scaled="1"/>
              <a:tileRect/>
            </a:gradFill>
            <a:ln w="25400" cap="flat" cmpd="sng" algn="ctr">
              <a:noFill/>
              <a:prstDash val="solid"/>
            </a:ln>
            <a:effectLst/>
          </p:spPr>
          <p:txBody>
            <a:bodyPr anchor="ctr"/>
            <a:lstStyle/>
            <a:p>
              <a:pPr indent="-342900" algn="ctr">
                <a:buFont typeface="Calibri" pitchFamily="34" charset="0"/>
                <a:buAutoNum type="arabicPeriod"/>
              </a:pPr>
              <a:endParaRPr lang="en-US" noProof="1">
                <a:solidFill>
                  <a:srgbClr val="FFFFFF"/>
                </a:solidFill>
                <a:latin typeface="Calibri" pitchFamily="34" charset="0"/>
              </a:endParaRPr>
            </a:p>
          </p:txBody>
        </p:sp>
      </p:grpSp>
      <p:grpSp>
        <p:nvGrpSpPr>
          <p:cNvPr id="7" name="Gruppe 177"/>
          <p:cNvGrpSpPr>
            <a:grpSpLocks/>
          </p:cNvGrpSpPr>
          <p:nvPr/>
        </p:nvGrpSpPr>
        <p:grpSpPr bwMode="auto">
          <a:xfrm>
            <a:off x="333375" y="4810126"/>
            <a:ext cx="2881313" cy="1576388"/>
            <a:chOff x="5836596" y="1439694"/>
            <a:chExt cx="2700000" cy="1254868"/>
          </a:xfrm>
        </p:grpSpPr>
        <p:sp>
          <p:nvSpPr>
            <p:cNvPr id="128" name="Rektangulær billedforklaring 178"/>
            <p:cNvSpPr>
              <a:spLocks noChangeArrowheads="1"/>
            </p:cNvSpPr>
            <p:nvPr/>
          </p:nvSpPr>
          <p:spPr bwMode="auto">
            <a:xfrm>
              <a:off x="5846125" y="1458731"/>
              <a:ext cx="2685705" cy="1235831"/>
            </a:xfrm>
            <a:prstGeom prst="wedgeRectCallout">
              <a:avLst>
                <a:gd name="adj1" fmla="val 68336"/>
                <a:gd name="adj2" fmla="val -43704"/>
              </a:avLst>
            </a:prstGeom>
            <a:solidFill>
              <a:schemeClr val="bg1"/>
            </a:soli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129" name="Rektangel 179"/>
            <p:cNvSpPr/>
            <p:nvPr/>
          </p:nvSpPr>
          <p:spPr>
            <a:xfrm>
              <a:off x="5836596" y="1439694"/>
              <a:ext cx="2700000" cy="136433"/>
            </a:xfrm>
            <a:prstGeom prst="rect">
              <a:avLst/>
            </a:prstGeom>
            <a:gradFill flip="none" rotWithShape="1">
              <a:gsLst>
                <a:gs pos="50000">
                  <a:schemeClr val="bg1">
                    <a:lumMod val="50000"/>
                  </a:schemeClr>
                </a:gs>
                <a:gs pos="50000">
                  <a:srgbClr val="FFFFFF">
                    <a:lumMod val="75000"/>
                  </a:srgbClr>
                </a:gs>
                <a:gs pos="100000">
                  <a:srgbClr val="E6E6E6">
                    <a:lumMod val="50000"/>
                  </a:srgbClr>
                </a:gs>
              </a:gsLst>
              <a:lin ang="16200000" scaled="1"/>
              <a:tileRect/>
            </a:gradFill>
            <a:ln w="25400" cap="flat" cmpd="sng" algn="ctr">
              <a:noFill/>
              <a:prstDash val="solid"/>
            </a:ln>
            <a:effectLst/>
          </p:spPr>
          <p:txBody>
            <a:bodyPr anchor="ctr"/>
            <a:lstStyle/>
            <a:p>
              <a:pPr indent="-342900" algn="ctr">
                <a:buFont typeface="Calibri" pitchFamily="34" charset="0"/>
                <a:buAutoNum type="arabicPeriod"/>
              </a:pPr>
              <a:endParaRPr lang="en-US" noProof="1">
                <a:solidFill>
                  <a:srgbClr val="FFFFFF"/>
                </a:solidFill>
                <a:latin typeface="Calibri" pitchFamily="34" charset="0"/>
              </a:endParaRPr>
            </a:p>
          </p:txBody>
        </p:sp>
      </p:grpSp>
      <p:sp>
        <p:nvSpPr>
          <p:cNvPr id="130" name="Rektangel 180"/>
          <p:cNvSpPr>
            <a:spLocks noChangeArrowheads="1"/>
          </p:cNvSpPr>
          <p:nvPr/>
        </p:nvSpPr>
        <p:spPr bwMode="auto">
          <a:xfrm>
            <a:off x="381001" y="1381125"/>
            <a:ext cx="2700338" cy="1061829"/>
          </a:xfrm>
          <a:prstGeom prst="rect">
            <a:avLst/>
          </a:prstGeom>
          <a:noFill/>
          <a:ln w="9525">
            <a:noFill/>
            <a:miter lim="800000"/>
            <a:headEnd/>
            <a:tailEnd/>
          </a:ln>
        </p:spPr>
        <p:txBody>
          <a:bodyPr wrap="square">
            <a:spAutoFit/>
          </a:bodyPr>
          <a:lstStyle/>
          <a:p>
            <a:pPr marL="57150" lvl="1" indent="-57150" defTabSz="355600">
              <a:lnSpc>
                <a:spcPct val="90000"/>
              </a:lnSpc>
              <a:spcAft>
                <a:spcPct val="15000"/>
              </a:spcAft>
            </a:pPr>
            <a:r>
              <a:rPr lang="en-US" sz="1600" dirty="0" smtClean="0">
                <a:solidFill>
                  <a:srgbClr val="000000"/>
                </a:solidFill>
                <a:latin typeface="Trebuchet MS" pitchFamily="34" charset="0"/>
              </a:rPr>
              <a:t>Defense Foundation</a:t>
            </a:r>
            <a:r>
              <a:rPr lang="en-US" sz="1200" dirty="0" smtClean="0">
                <a:solidFill>
                  <a:srgbClr val="000000"/>
                </a:solidFill>
                <a:latin typeface="Trebuchet MS" pitchFamily="34" charset="0"/>
              </a:rPr>
              <a:t>			 </a:t>
            </a:r>
            <a:r>
              <a:rPr lang="en-US" sz="1200" i="1" dirty="0" smtClean="0">
                <a:solidFill>
                  <a:srgbClr val="000000"/>
                </a:solidFill>
                <a:latin typeface="Trebuchet MS" pitchFamily="34" charset="0"/>
              </a:rPr>
              <a:t>Trust is NOT enough</a:t>
            </a:r>
            <a:endParaRPr lang="en-US" sz="1200" dirty="0" smtClean="0">
              <a:solidFill>
                <a:srgbClr val="000000"/>
              </a:solidFill>
              <a:latin typeface="Trebuchet MS" pitchFamily="34" charset="0"/>
            </a:endParaRPr>
          </a:p>
          <a:p>
            <a:pPr marL="114300" lvl="2" indent="-57150" defTabSz="355600">
              <a:lnSpc>
                <a:spcPct val="90000"/>
              </a:lnSpc>
              <a:spcAft>
                <a:spcPct val="15000"/>
              </a:spcAft>
              <a:buFontTx/>
              <a:buChar char="••"/>
            </a:pPr>
            <a:r>
              <a:rPr lang="en-US" sz="1200" dirty="0" smtClean="0">
                <a:solidFill>
                  <a:srgbClr val="000000"/>
                </a:solidFill>
                <a:latin typeface="Trebuchet MS" pitchFamily="34" charset="0"/>
              </a:rPr>
              <a:t> Secure the Foundation (insiders)</a:t>
            </a:r>
          </a:p>
          <a:p>
            <a:pPr marL="114300" lvl="2" indent="-57150" defTabSz="355600">
              <a:lnSpc>
                <a:spcPct val="90000"/>
              </a:lnSpc>
              <a:spcAft>
                <a:spcPct val="15000"/>
              </a:spcAft>
              <a:buFontTx/>
              <a:buChar char="••"/>
            </a:pPr>
            <a:r>
              <a:rPr lang="en-US" sz="1200" dirty="0" smtClean="0">
                <a:solidFill>
                  <a:srgbClr val="000000"/>
                </a:solidFill>
                <a:latin typeface="Trebuchet MS" pitchFamily="34" charset="0"/>
              </a:rPr>
              <a:t> Detect, alert, respond</a:t>
            </a:r>
          </a:p>
          <a:p>
            <a:pPr marL="114300" lvl="2" indent="-57150" defTabSz="355600">
              <a:lnSpc>
                <a:spcPct val="90000"/>
              </a:lnSpc>
              <a:spcAft>
                <a:spcPct val="15000"/>
              </a:spcAft>
              <a:buFontTx/>
              <a:buChar char="••"/>
            </a:pPr>
            <a:r>
              <a:rPr lang="en-US" sz="1200" dirty="0" smtClean="0">
                <a:solidFill>
                  <a:srgbClr val="000000"/>
                </a:solidFill>
                <a:latin typeface="Trebuchet MS" pitchFamily="34" charset="0"/>
              </a:rPr>
              <a:t> Verify with auditable history</a:t>
            </a:r>
            <a:endParaRPr lang="en-US" sz="1200" dirty="0">
              <a:solidFill>
                <a:srgbClr val="000000"/>
              </a:solidFill>
              <a:latin typeface="Trebuchet MS" pitchFamily="34" charset="0"/>
            </a:endParaRPr>
          </a:p>
        </p:txBody>
      </p:sp>
      <p:sp>
        <p:nvSpPr>
          <p:cNvPr id="131" name="Rektangel 181"/>
          <p:cNvSpPr>
            <a:spLocks noChangeArrowheads="1"/>
          </p:cNvSpPr>
          <p:nvPr/>
        </p:nvSpPr>
        <p:spPr bwMode="auto">
          <a:xfrm>
            <a:off x="390526" y="5019676"/>
            <a:ext cx="2687638" cy="1098762"/>
          </a:xfrm>
          <a:prstGeom prst="rect">
            <a:avLst/>
          </a:prstGeom>
          <a:noFill/>
          <a:ln w="9525">
            <a:noFill/>
            <a:miter lim="800000"/>
            <a:headEnd/>
            <a:tailEnd/>
          </a:ln>
        </p:spPr>
        <p:txBody>
          <a:bodyPr wrap="square">
            <a:spAutoFit/>
          </a:bodyPr>
          <a:lstStyle/>
          <a:p>
            <a:pPr marL="57150" lvl="1" indent="-57150" defTabSz="355600">
              <a:lnSpc>
                <a:spcPct val="90000"/>
              </a:lnSpc>
              <a:spcAft>
                <a:spcPct val="15000"/>
              </a:spcAft>
            </a:pPr>
            <a:r>
              <a:rPr lang="en-US" sz="1600" dirty="0" smtClean="0">
                <a:solidFill>
                  <a:srgbClr val="FFFFFF">
                    <a:lumMod val="85000"/>
                  </a:srgbClr>
                </a:solidFill>
                <a:latin typeface="Trebuchet MS" pitchFamily="34" charset="0"/>
              </a:rPr>
              <a:t>Compliance Foundation</a:t>
            </a:r>
          </a:p>
          <a:p>
            <a:pPr marL="57150" lvl="1" indent="-57150" algn="ctr" defTabSz="355600">
              <a:lnSpc>
                <a:spcPct val="90000"/>
              </a:lnSpc>
              <a:spcAft>
                <a:spcPct val="15000"/>
              </a:spcAft>
            </a:pPr>
            <a:r>
              <a:rPr lang="en-US" sz="1200" i="1" dirty="0" smtClean="0">
                <a:solidFill>
                  <a:srgbClr val="FFFFFF">
                    <a:lumMod val="85000"/>
                  </a:srgbClr>
                </a:solidFill>
                <a:latin typeface="Trebuchet MS" pitchFamily="34" charset="0"/>
              </a:rPr>
              <a:t>Meeting Intent &amp; Interpretation</a:t>
            </a:r>
            <a:endParaRPr lang="en-US" sz="1200" dirty="0" smtClean="0">
              <a:solidFill>
                <a:srgbClr val="FFFFFF">
                  <a:lumMod val="85000"/>
                </a:srgbClr>
              </a:solidFill>
              <a:latin typeface="Trebuchet MS" pitchFamily="34" charset="0"/>
            </a:endParaRPr>
          </a:p>
          <a:p>
            <a:pPr marL="114300" lvl="2" indent="-57150" defTabSz="355600">
              <a:lnSpc>
                <a:spcPct val="90000"/>
              </a:lnSpc>
              <a:spcAft>
                <a:spcPct val="15000"/>
              </a:spcAft>
              <a:buFontTx/>
              <a:buChar char="••"/>
            </a:pPr>
            <a:r>
              <a:rPr lang="en-US" sz="1200" dirty="0" smtClean="0">
                <a:solidFill>
                  <a:srgbClr val="FFFFFF">
                    <a:lumMod val="85000"/>
                  </a:srgbClr>
                </a:solidFill>
                <a:latin typeface="Trebuchet MS" pitchFamily="34" charset="0"/>
              </a:rPr>
              <a:t> Control subsystems changes</a:t>
            </a:r>
          </a:p>
          <a:p>
            <a:pPr marL="114300" lvl="2" indent="-57150" defTabSz="355600">
              <a:lnSpc>
                <a:spcPct val="90000"/>
              </a:lnSpc>
              <a:spcAft>
                <a:spcPct val="15000"/>
              </a:spcAft>
              <a:buFontTx/>
              <a:buChar char="••"/>
            </a:pPr>
            <a:r>
              <a:rPr lang="en-US" sz="1200" dirty="0" smtClean="0">
                <a:solidFill>
                  <a:srgbClr val="FFFFFF">
                    <a:lumMod val="85000"/>
                  </a:srgbClr>
                </a:solidFill>
                <a:latin typeface="Trebuchet MS" pitchFamily="34" charset="0"/>
              </a:rPr>
              <a:t> Detect compliance events</a:t>
            </a:r>
          </a:p>
          <a:p>
            <a:pPr marL="114300" lvl="2" indent="-57150" defTabSz="355600">
              <a:lnSpc>
                <a:spcPct val="90000"/>
              </a:lnSpc>
              <a:spcAft>
                <a:spcPct val="15000"/>
              </a:spcAft>
              <a:buFontTx/>
              <a:buChar char="••"/>
            </a:pPr>
            <a:r>
              <a:rPr lang="en-US" sz="1200" dirty="0" smtClean="0">
                <a:solidFill>
                  <a:srgbClr val="FFFFFF">
                    <a:lumMod val="85000"/>
                  </a:srgbClr>
                </a:solidFill>
                <a:latin typeface="Trebuchet MS" pitchFamily="34" charset="0"/>
              </a:rPr>
              <a:t> Build auditable history</a:t>
            </a:r>
          </a:p>
        </p:txBody>
      </p:sp>
      <p:sp>
        <p:nvSpPr>
          <p:cNvPr id="132" name="Rektangel 182"/>
          <p:cNvSpPr>
            <a:spLocks noChangeArrowheads="1"/>
          </p:cNvSpPr>
          <p:nvPr/>
        </p:nvSpPr>
        <p:spPr bwMode="auto">
          <a:xfrm>
            <a:off x="6062663" y="1419226"/>
            <a:ext cx="2681287" cy="1098762"/>
          </a:xfrm>
          <a:prstGeom prst="rect">
            <a:avLst/>
          </a:prstGeom>
          <a:noFill/>
          <a:ln w="9525">
            <a:noFill/>
            <a:miter lim="800000"/>
            <a:headEnd/>
            <a:tailEnd/>
          </a:ln>
        </p:spPr>
        <p:txBody>
          <a:bodyPr wrap="square">
            <a:spAutoFit/>
          </a:bodyPr>
          <a:lstStyle/>
          <a:p>
            <a:pPr marL="57150" lvl="1" indent="-57150" algn="r" defTabSz="355600">
              <a:lnSpc>
                <a:spcPct val="90000"/>
              </a:lnSpc>
              <a:spcAft>
                <a:spcPct val="15000"/>
              </a:spcAft>
            </a:pPr>
            <a:r>
              <a:rPr lang="en-US" sz="1600" dirty="0" smtClean="0">
                <a:solidFill>
                  <a:srgbClr val="FFFFFF">
                    <a:lumMod val="85000"/>
                  </a:srgbClr>
                </a:solidFill>
                <a:latin typeface="Trebuchet MS" pitchFamily="34" charset="0"/>
              </a:rPr>
              <a:t>IT Operations Foundation</a:t>
            </a:r>
          </a:p>
          <a:p>
            <a:pPr marL="57150" lvl="1" indent="-57150" algn="r" defTabSz="355600">
              <a:lnSpc>
                <a:spcPct val="90000"/>
              </a:lnSpc>
              <a:spcAft>
                <a:spcPct val="15000"/>
              </a:spcAft>
            </a:pPr>
            <a:r>
              <a:rPr lang="en-US" sz="1200" i="1" dirty="0" smtClean="0">
                <a:solidFill>
                  <a:srgbClr val="FFFFFF">
                    <a:lumMod val="85000"/>
                  </a:srgbClr>
                </a:solidFill>
                <a:latin typeface="Trebuchet MS" pitchFamily="34" charset="0"/>
              </a:rPr>
              <a:t>Doing More with less</a:t>
            </a:r>
            <a:endParaRPr lang="en-US" sz="1200" dirty="0" smtClean="0">
              <a:solidFill>
                <a:srgbClr val="FFFFFF">
                  <a:lumMod val="85000"/>
                </a:srgbClr>
              </a:solidFill>
              <a:latin typeface="Trebuchet MS" pitchFamily="34" charset="0"/>
            </a:endParaRPr>
          </a:p>
          <a:p>
            <a:pPr marL="114300" lvl="2" indent="-57150" algn="r" defTabSz="355600">
              <a:lnSpc>
                <a:spcPct val="90000"/>
              </a:lnSpc>
              <a:spcAft>
                <a:spcPct val="15000"/>
              </a:spcAft>
            </a:pPr>
            <a:r>
              <a:rPr lang="en-US" sz="1200" dirty="0" smtClean="0">
                <a:solidFill>
                  <a:srgbClr val="FFFFFF">
                    <a:lumMod val="85000"/>
                  </a:srgbClr>
                </a:solidFill>
                <a:latin typeface="Trebuchet MS" pitchFamily="34" charset="0"/>
              </a:rPr>
              <a:t>Universal, integrated environment</a:t>
            </a:r>
            <a:r>
              <a:rPr lang="en-US" sz="1200" dirty="0" smtClean="0">
                <a:solidFill>
                  <a:srgbClr val="FFFFFF">
                    <a:lumMod val="85000"/>
                  </a:srgbClr>
                </a:solidFill>
                <a:latin typeface="Trebuchet MS"/>
              </a:rPr>
              <a:t>•</a:t>
            </a:r>
          </a:p>
          <a:p>
            <a:pPr marL="114300" lvl="2" indent="-57150" algn="r" defTabSz="355600">
              <a:lnSpc>
                <a:spcPct val="90000"/>
              </a:lnSpc>
              <a:spcAft>
                <a:spcPct val="15000"/>
              </a:spcAft>
            </a:pPr>
            <a:r>
              <a:rPr lang="en-US" sz="1200" dirty="0" smtClean="0">
                <a:solidFill>
                  <a:srgbClr val="FFFFFF">
                    <a:lumMod val="85000"/>
                  </a:srgbClr>
                </a:solidFill>
                <a:latin typeface="Trebuchet MS"/>
              </a:rPr>
              <a:t>Optimized, automated process •</a:t>
            </a:r>
          </a:p>
          <a:p>
            <a:pPr marL="114300" lvl="2" indent="-57150" algn="r" defTabSz="355600">
              <a:lnSpc>
                <a:spcPct val="90000"/>
              </a:lnSpc>
              <a:spcAft>
                <a:spcPct val="15000"/>
              </a:spcAft>
            </a:pPr>
            <a:r>
              <a:rPr lang="en-US" sz="1200" dirty="0" smtClean="0">
                <a:solidFill>
                  <a:srgbClr val="FFFFFF">
                    <a:lumMod val="85000"/>
                  </a:srgbClr>
                </a:solidFill>
                <a:latin typeface="Trebuchet MS"/>
              </a:rPr>
              <a:t> Secure, remote management•</a:t>
            </a:r>
            <a:endParaRPr lang="en-US" sz="1200" dirty="0" smtClean="0">
              <a:solidFill>
                <a:srgbClr val="FFFFFF">
                  <a:lumMod val="85000"/>
                </a:srgbClr>
              </a:solidFill>
              <a:latin typeface="Trebuchet MS" pitchFamily="34" charset="0"/>
            </a:endParaRPr>
          </a:p>
        </p:txBody>
      </p:sp>
      <p:sp>
        <p:nvSpPr>
          <p:cNvPr id="133" name="Rektangel 183"/>
          <p:cNvSpPr>
            <a:spLocks noChangeArrowheads="1"/>
          </p:cNvSpPr>
          <p:nvPr/>
        </p:nvSpPr>
        <p:spPr bwMode="auto">
          <a:xfrm>
            <a:off x="6097588" y="5029200"/>
            <a:ext cx="2684462" cy="1098762"/>
          </a:xfrm>
          <a:prstGeom prst="rect">
            <a:avLst/>
          </a:prstGeom>
          <a:noFill/>
          <a:ln w="9525">
            <a:noFill/>
            <a:miter lim="800000"/>
            <a:headEnd/>
            <a:tailEnd/>
          </a:ln>
        </p:spPr>
        <p:txBody>
          <a:bodyPr wrap="square">
            <a:spAutoFit/>
          </a:bodyPr>
          <a:lstStyle/>
          <a:p>
            <a:pPr marL="57150" lvl="1" indent="-57150" algn="r" defTabSz="355600">
              <a:lnSpc>
                <a:spcPct val="90000"/>
              </a:lnSpc>
              <a:spcAft>
                <a:spcPct val="15000"/>
              </a:spcAft>
            </a:pPr>
            <a:r>
              <a:rPr lang="en-US" sz="1600" dirty="0" smtClean="0">
                <a:solidFill>
                  <a:srgbClr val="FFFFFF">
                    <a:lumMod val="85000"/>
                  </a:srgbClr>
                </a:solidFill>
                <a:latin typeface="Trebuchet MS" pitchFamily="34" charset="0"/>
              </a:rPr>
              <a:t>IT Services Foundation</a:t>
            </a:r>
          </a:p>
          <a:p>
            <a:pPr marL="57150" lvl="1" indent="-57150" algn="r" defTabSz="355600">
              <a:lnSpc>
                <a:spcPct val="90000"/>
              </a:lnSpc>
              <a:spcAft>
                <a:spcPct val="15000"/>
              </a:spcAft>
            </a:pPr>
            <a:r>
              <a:rPr lang="en-US" sz="1200" i="1" dirty="0" smtClean="0">
                <a:solidFill>
                  <a:srgbClr val="FFFFFF">
                    <a:lumMod val="85000"/>
                  </a:srgbClr>
                </a:solidFill>
                <a:latin typeface="Trebuchet MS" pitchFamily="34" charset="0"/>
              </a:rPr>
              <a:t>Delivering the Promise</a:t>
            </a:r>
            <a:endParaRPr lang="en-US" sz="1200" dirty="0" smtClean="0">
              <a:solidFill>
                <a:srgbClr val="FFFFFF">
                  <a:lumMod val="85000"/>
                </a:srgbClr>
              </a:solidFill>
              <a:latin typeface="Trebuchet MS" pitchFamily="34" charset="0"/>
            </a:endParaRPr>
          </a:p>
          <a:p>
            <a:pPr marL="114300" lvl="2" indent="-57150" algn="r" defTabSz="355600">
              <a:lnSpc>
                <a:spcPct val="90000"/>
              </a:lnSpc>
              <a:spcAft>
                <a:spcPct val="15000"/>
              </a:spcAft>
            </a:pPr>
            <a:r>
              <a:rPr lang="en-US" sz="1200" dirty="0" smtClean="0">
                <a:solidFill>
                  <a:srgbClr val="FFFFFF">
                    <a:lumMod val="85000"/>
                  </a:srgbClr>
                </a:solidFill>
                <a:latin typeface="Trebuchet MS"/>
              </a:rPr>
              <a:t>Sense and Respond in real-time•</a:t>
            </a:r>
            <a:endParaRPr lang="en-US" sz="1200" dirty="0" smtClean="0">
              <a:solidFill>
                <a:srgbClr val="FFFFFF">
                  <a:lumMod val="85000"/>
                </a:srgbClr>
              </a:solidFill>
              <a:latin typeface="Trebuchet MS" pitchFamily="34" charset="0"/>
            </a:endParaRPr>
          </a:p>
          <a:p>
            <a:pPr marL="114300" lvl="2" indent="-57150" algn="r" defTabSz="355600">
              <a:lnSpc>
                <a:spcPct val="90000"/>
              </a:lnSpc>
              <a:spcAft>
                <a:spcPct val="15000"/>
              </a:spcAft>
            </a:pPr>
            <a:r>
              <a:rPr lang="en-US" sz="1200" dirty="0" smtClean="0">
                <a:solidFill>
                  <a:srgbClr val="FFFFFF">
                    <a:lumMod val="85000"/>
                  </a:srgbClr>
                </a:solidFill>
                <a:latin typeface="Trebuchet MS"/>
              </a:rPr>
              <a:t> Correlate across the architecture•</a:t>
            </a:r>
          </a:p>
          <a:p>
            <a:pPr marL="114300" lvl="2" indent="-57150" algn="r" defTabSz="355600">
              <a:lnSpc>
                <a:spcPct val="90000"/>
              </a:lnSpc>
              <a:spcAft>
                <a:spcPct val="15000"/>
              </a:spcAft>
            </a:pPr>
            <a:r>
              <a:rPr lang="en-US" sz="1200" dirty="0" smtClean="0">
                <a:solidFill>
                  <a:srgbClr val="FFFFFF">
                    <a:lumMod val="85000"/>
                  </a:srgbClr>
                </a:solidFill>
                <a:latin typeface="Trebuchet MS"/>
              </a:rPr>
              <a:t> Proactively manage and protect•</a:t>
            </a:r>
            <a:endParaRPr lang="en-US" sz="1200" dirty="0" smtClean="0">
              <a:solidFill>
                <a:srgbClr val="FFFFFF">
                  <a:lumMod val="85000"/>
                </a:srgbClr>
              </a:solidFill>
              <a:latin typeface="Trebuchet MS" pitchFamily="34" charset="0"/>
            </a:endParaRPr>
          </a:p>
        </p:txBody>
      </p:sp>
      <p:grpSp>
        <p:nvGrpSpPr>
          <p:cNvPr id="8" name="Group 141"/>
          <p:cNvGrpSpPr/>
          <p:nvPr/>
        </p:nvGrpSpPr>
        <p:grpSpPr>
          <a:xfrm>
            <a:off x="3381375" y="2873473"/>
            <a:ext cx="2523426" cy="1748591"/>
            <a:chOff x="0" y="3035398"/>
            <a:chExt cx="2523426" cy="1748591"/>
          </a:xfrm>
        </p:grpSpPr>
        <p:sp>
          <p:nvSpPr>
            <p:cNvPr id="136" name="Ellipse 10"/>
            <p:cNvSpPr/>
            <p:nvPr/>
          </p:nvSpPr>
          <p:spPr bwMode="auto">
            <a:xfrm>
              <a:off x="0" y="4274103"/>
              <a:ext cx="2523426" cy="509886"/>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ndParaRPr>
            </a:p>
          </p:txBody>
        </p:sp>
        <p:sp>
          <p:nvSpPr>
            <p:cNvPr id="138" name="Ellipse 44"/>
            <p:cNvSpPr/>
            <p:nvPr/>
          </p:nvSpPr>
          <p:spPr bwMode="auto">
            <a:xfrm rot="21052097">
              <a:off x="462730" y="3035398"/>
              <a:ext cx="1560686" cy="1560787"/>
            </a:xfrm>
            <a:prstGeom prst="ellipse">
              <a:avLst/>
            </a:prstGeom>
            <a:gradFill flip="none" rotWithShape="1">
              <a:gsLst>
                <a:gs pos="0">
                  <a:schemeClr val="bg2">
                    <a:lumMod val="60000"/>
                    <a:lumOff val="40000"/>
                  </a:schemeClr>
                </a:gs>
                <a:gs pos="100000">
                  <a:schemeClr val="bg2">
                    <a:lumMod val="75000"/>
                  </a:schemeClr>
                </a:gs>
              </a:gsLst>
              <a:path path="shape">
                <a:fillToRect l="50000" t="50000" r="50000" b="50000"/>
              </a:path>
              <a:tileRect/>
            </a:gradFill>
            <a:ln w="9525" cap="flat" cmpd="sng" algn="ctr">
              <a:solidFill>
                <a:srgbClr val="0081BE">
                  <a:lumMod val="75000"/>
                </a:srgbClr>
              </a:solidFill>
              <a:prstDash val="solid"/>
            </a:ln>
            <a:effectLst>
              <a:innerShdw blurRad="190500" dist="114300" dir="5640000">
                <a:srgbClr val="000000">
                  <a:alpha val="37000"/>
                </a:srgbClr>
              </a:innerShdw>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139" name="Ellipse 45"/>
            <p:cNvSpPr/>
            <p:nvPr/>
          </p:nvSpPr>
          <p:spPr bwMode="auto">
            <a:xfrm>
              <a:off x="684053" y="3068641"/>
              <a:ext cx="1133475" cy="847727"/>
            </a:xfrm>
            <a:prstGeom prst="ellipse">
              <a:avLst/>
            </a:prstGeom>
            <a:gradFill flip="none" rotWithShape="1">
              <a:gsLst>
                <a:gs pos="0">
                  <a:schemeClr val="bg2">
                    <a:lumMod val="60000"/>
                    <a:lumOff val="40000"/>
                    <a:alpha val="0"/>
                  </a:schemeClr>
                </a:gs>
                <a:gs pos="100000">
                  <a:schemeClr val="bg2">
                    <a:lumMod val="20000"/>
                    <a:lumOff val="80000"/>
                    <a:alpha val="10000"/>
                  </a:schemeClr>
                </a:gs>
              </a:gsLst>
              <a:lin ang="16200000" scaled="0"/>
              <a:tileRect/>
            </a:gradFill>
            <a:ln w="9525" cap="flat" cmpd="sng" algn="ctr">
              <a:noFill/>
              <a:prstDash val="solid"/>
            </a:ln>
            <a:effectLst/>
          </p:spPr>
          <p:txBody>
            <a:bodyPr anchor="ctr"/>
            <a:lstStyle/>
            <a:p>
              <a:pPr algn="ctr" fontAlgn="auto">
                <a:spcBef>
                  <a:spcPts val="0"/>
                </a:spcBef>
                <a:spcAft>
                  <a:spcPts val="0"/>
                </a:spcAft>
                <a:defRPr/>
              </a:pPr>
              <a:endParaRPr lang="da-DK" kern="0" dirty="0">
                <a:solidFill>
                  <a:sysClr val="window" lastClr="FFFFFF"/>
                </a:solidFill>
                <a:latin typeface="Calibri"/>
              </a:endParaRPr>
            </a:p>
          </p:txBody>
        </p:sp>
        <p:sp>
          <p:nvSpPr>
            <p:cNvPr id="140" name="Måne 14"/>
            <p:cNvSpPr/>
            <p:nvPr/>
          </p:nvSpPr>
          <p:spPr bwMode="auto">
            <a:xfrm rot="16552097">
              <a:off x="861332" y="3463993"/>
              <a:ext cx="687112" cy="1515051"/>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ndParaRPr>
            </a:p>
          </p:txBody>
        </p:sp>
      </p:grpSp>
      <p:sp>
        <p:nvSpPr>
          <p:cNvPr id="36" name="Text Box 52"/>
          <p:cNvSpPr txBox="1">
            <a:spLocks noChangeArrowheads="1"/>
          </p:cNvSpPr>
          <p:nvPr/>
        </p:nvSpPr>
        <p:spPr bwMode="gray">
          <a:xfrm>
            <a:off x="3755136" y="3427413"/>
            <a:ext cx="1767839" cy="584775"/>
          </a:xfrm>
          <a:prstGeom prst="rect">
            <a:avLst/>
          </a:prstGeom>
          <a:noFill/>
          <a:ln w="9525">
            <a:noFill/>
            <a:miter lim="800000"/>
            <a:headEnd/>
            <a:tailEnd/>
          </a:ln>
        </p:spPr>
        <p:txBody>
          <a:bodyPr wrap="square">
            <a:spAutoFit/>
          </a:bodyPr>
          <a:lstStyle/>
          <a:p>
            <a:pPr algn="ctr" defTabSz="801688" fontAlgn="auto">
              <a:spcBef>
                <a:spcPct val="20000"/>
              </a:spcBef>
              <a:spcAft>
                <a:spcPts val="0"/>
              </a:spcAft>
              <a:defRPr/>
            </a:pPr>
            <a:r>
              <a:rPr lang="da-DK" sz="1600" b="1" kern="0" noProof="1" smtClean="0">
                <a:solidFill>
                  <a:srgbClr val="FEA501">
                    <a:lumMod val="60000"/>
                    <a:lumOff val="40000"/>
                  </a:srgbClr>
                </a:solidFill>
                <a:effectLst>
                  <a:outerShdw blurRad="38100" dist="38100" dir="2700000" algn="tl">
                    <a:srgbClr val="000000">
                      <a:alpha val="43137"/>
                    </a:srgbClr>
                  </a:outerShdw>
                </a:effectLst>
                <a:latin typeface="Corbel" pitchFamily="34" charset="0"/>
              </a:rPr>
              <a:t>ConsoleWorks® ITFM Suite</a:t>
            </a:r>
            <a:endParaRPr lang="da-DK" sz="1600" b="1" kern="0" noProof="1">
              <a:solidFill>
                <a:srgbClr val="FEA501">
                  <a:lumMod val="60000"/>
                  <a:lumOff val="40000"/>
                </a:srgbClr>
              </a:solidFill>
              <a:effectLst>
                <a:outerShdw blurRad="38100" dist="38100" dir="2700000" algn="tl">
                  <a:srgbClr val="000000">
                    <a:alpha val="43137"/>
                  </a:srgbClr>
                </a:outerShdw>
              </a:effectLst>
              <a:latin typeface="Corbel" pitchFamily="34" charset="0"/>
            </a:endParaRPr>
          </a:p>
        </p:txBody>
      </p:sp>
      <p:sp>
        <p:nvSpPr>
          <p:cNvPr id="38" name="WordArt 35"/>
          <p:cNvSpPr>
            <a:spLocks noChangeArrowheads="1" noChangeShapeType="1" noTextEdit="1"/>
          </p:cNvSpPr>
          <p:nvPr>
            <p:custDataLst>
              <p:tags r:id="rId5"/>
            </p:custDataLst>
          </p:nvPr>
        </p:nvSpPr>
        <p:spPr bwMode="gray">
          <a:xfrm rot="60000">
            <a:off x="3985062" y="2787433"/>
            <a:ext cx="1308089" cy="786703"/>
          </a:xfrm>
          <a:prstGeom prst="rect">
            <a:avLst/>
          </a:prstGeom>
        </p:spPr>
        <p:txBody>
          <a:bodyPr spcFirstLastPara="1" wrap="none" fromWordArt="1">
            <a:prstTxWarp prst="textArchUp">
              <a:avLst>
                <a:gd name="adj" fmla="val 11377749"/>
              </a:avLst>
            </a:prstTxWarp>
          </a:bodyPr>
          <a:lstStyle/>
          <a:p>
            <a:r>
              <a:rPr lang="en-US" sz="2800" kern="10" dirty="0" smtClean="0">
                <a:ln w="9525">
                  <a:noFill/>
                  <a:round/>
                  <a:headEnd/>
                  <a:tailEnd/>
                </a:ln>
                <a:solidFill>
                  <a:srgbClr val="000000"/>
                </a:solidFill>
                <a:effectLst>
                  <a:outerShdw blurRad="38100" dist="25400" dir="2700000" algn="tl">
                    <a:srgbClr val="000000">
                      <a:alpha val="43137"/>
                    </a:srgbClr>
                  </a:outerShdw>
                </a:effectLst>
                <a:latin typeface="Arial"/>
                <a:ea typeface="+mn-lt"/>
                <a:cs typeface="Arial"/>
              </a:rPr>
              <a:t>VIRTUALIZATION</a:t>
            </a:r>
            <a:endParaRPr lang="en-US" sz="2800" kern="10" dirty="0">
              <a:ln w="9525">
                <a:noFill/>
                <a:round/>
                <a:headEnd/>
                <a:tailEnd/>
              </a:ln>
              <a:solidFill>
                <a:srgbClr val="000000"/>
              </a:solidFill>
              <a:effectLst>
                <a:outerShdw blurRad="38100" dist="25400" dir="2700000" algn="tl">
                  <a:srgbClr val="000000">
                    <a:alpha val="43137"/>
                  </a:srgbClr>
                </a:outerShdw>
              </a:effectLst>
              <a:latin typeface="Arial"/>
              <a:ea typeface="+mn-lt"/>
              <a:cs typeface="Arial"/>
            </a:endParaRPr>
          </a:p>
        </p:txBody>
      </p:sp>
      <p:sp>
        <p:nvSpPr>
          <p:cNvPr id="39" name="WordArt 20"/>
          <p:cNvSpPr>
            <a:spLocks noChangeArrowheads="1" noChangeShapeType="1" noTextEdit="1"/>
          </p:cNvSpPr>
          <p:nvPr>
            <p:custDataLst>
              <p:tags r:id="rId6"/>
            </p:custDataLst>
          </p:nvPr>
        </p:nvSpPr>
        <p:spPr bwMode="gray">
          <a:xfrm rot="21397867">
            <a:off x="4039738" y="3874339"/>
            <a:ext cx="1255595" cy="714752"/>
          </a:xfrm>
          <a:prstGeom prst="rect">
            <a:avLst/>
          </a:prstGeom>
        </p:spPr>
        <p:txBody>
          <a:bodyPr spcFirstLastPara="1" wrap="none" fromWordArt="1">
            <a:prstTxWarp prst="textArchDown">
              <a:avLst>
                <a:gd name="adj" fmla="val 1044384"/>
              </a:avLst>
            </a:prstTxWarp>
          </a:bodyPr>
          <a:lstStyle/>
          <a:p>
            <a:r>
              <a:rPr lang="en-US" sz="2800" kern="10" dirty="0" smtClean="0">
                <a:ln w="9525">
                  <a:noFill/>
                  <a:round/>
                  <a:headEnd/>
                  <a:tailEnd/>
                </a:ln>
                <a:solidFill>
                  <a:srgbClr val="000000"/>
                </a:solidFill>
                <a:effectLst>
                  <a:outerShdw blurRad="38100" dist="25400" dir="2700000" algn="tl">
                    <a:srgbClr val="000000">
                      <a:alpha val="43137"/>
                    </a:srgbClr>
                  </a:outerShdw>
                </a:effectLst>
                <a:latin typeface="Arial"/>
                <a:ea typeface="+mn-lt"/>
                <a:cs typeface="Arial"/>
              </a:rPr>
              <a:t>FOUNDATION</a:t>
            </a:r>
            <a:endParaRPr lang="en-US" sz="2800" kern="10" dirty="0">
              <a:ln w="9525">
                <a:noFill/>
                <a:round/>
                <a:headEnd/>
                <a:tailEnd/>
              </a:ln>
              <a:solidFill>
                <a:srgbClr val="000000"/>
              </a:solidFill>
              <a:effectLst>
                <a:outerShdw blurRad="38100" dist="25400" dir="2700000" algn="tl">
                  <a:srgbClr val="000000">
                    <a:alpha val="43137"/>
                  </a:srgbClr>
                </a:outerShdw>
              </a:effectLst>
              <a:latin typeface="Arial"/>
              <a:ea typeface="+mn-lt"/>
              <a:cs typeface="Arial"/>
            </a:endParaRPr>
          </a:p>
        </p:txBody>
      </p:sp>
    </p:spTree>
    <p:extLst>
      <p:ext uri="{BB962C8B-B14F-4D97-AF65-F5344CB8AC3E}">
        <p14:creationId xmlns:p14="http://schemas.microsoft.com/office/powerpoint/2010/main" xmlns="" val="1663053642"/>
      </p:ext>
    </p:extLst>
  </p:cSld>
  <p:clrMapOvr>
    <a:masterClrMapping/>
  </p:clrMapOvr>
  <p:transition spd="slow" advClick="0">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ConsoleWorks® Defense Foundation – Defending against the Insider Threat</a:t>
            </a:r>
            <a:endParaRPr lang="en-US" dirty="0"/>
          </a:p>
        </p:txBody>
      </p:sp>
      <p:sp>
        <p:nvSpPr>
          <p:cNvPr id="15" name="Footer Placeholder 14"/>
          <p:cNvSpPr>
            <a:spLocks noGrp="1"/>
          </p:cNvSpPr>
          <p:nvPr>
            <p:ph type="ftr" sz="quarter" idx="10"/>
          </p:nvPr>
        </p:nvSpPr>
        <p:spPr/>
        <p:txBody>
          <a:bodyPr/>
          <a:lstStyle/>
          <a:p>
            <a:pPr>
              <a:defRPr/>
            </a:pPr>
            <a:r>
              <a:rPr lang="en-US" dirty="0" smtClean="0">
                <a:solidFill>
                  <a:srgbClr val="000000"/>
                </a:solidFill>
              </a:rPr>
              <a:t>TDi Technologies (www.tditechnologies.com)		         Your Business is Built on IT</a:t>
            </a:r>
            <a:endParaRPr lang="de-DE">
              <a:solidFill>
                <a:srgbClr val="000000"/>
              </a:solidFill>
            </a:endParaRPr>
          </a:p>
        </p:txBody>
      </p:sp>
      <p:sp>
        <p:nvSpPr>
          <p:cNvPr id="11" name="TextBox 10"/>
          <p:cNvSpPr txBox="1"/>
          <p:nvPr/>
        </p:nvSpPr>
        <p:spPr>
          <a:xfrm>
            <a:off x="3114674" y="1057275"/>
            <a:ext cx="2943225" cy="1569660"/>
          </a:xfrm>
          <a:prstGeom prst="rect">
            <a:avLst/>
          </a:prstGeom>
          <a:noFill/>
        </p:spPr>
        <p:txBody>
          <a:bodyPr wrap="square" rtlCol="0">
            <a:spAutoFit/>
          </a:bodyPr>
          <a:lstStyle/>
          <a:p>
            <a:pPr algn="ctr"/>
            <a:r>
              <a:rPr lang="en-US" sz="2400" i="1" dirty="0" smtClean="0">
                <a:solidFill>
                  <a:srgbClr val="000000"/>
                </a:solidFill>
                <a:effectLst>
                  <a:outerShdw blurRad="38100" dist="38100" dir="2700000" algn="tl">
                    <a:srgbClr val="000000">
                      <a:alpha val="43137"/>
                    </a:srgbClr>
                  </a:outerShdw>
                </a:effectLst>
              </a:rPr>
              <a:t>Who has access to the master control interfaces on your hardware?</a:t>
            </a:r>
            <a:endParaRPr lang="en-US" sz="2400" i="1" dirty="0">
              <a:solidFill>
                <a:srgbClr val="000000"/>
              </a:solidFill>
              <a:effectLst>
                <a:outerShdw blurRad="38100" dist="38100" dir="2700000" algn="tl">
                  <a:srgbClr val="000000">
                    <a:alpha val="43137"/>
                  </a:srgbClr>
                </a:outerShdw>
              </a:effectLst>
            </a:endParaRPr>
          </a:p>
        </p:txBody>
      </p:sp>
      <p:sp>
        <p:nvSpPr>
          <p:cNvPr id="12" name="TextBox 11"/>
          <p:cNvSpPr txBox="1"/>
          <p:nvPr/>
        </p:nvSpPr>
        <p:spPr>
          <a:xfrm>
            <a:off x="504824" y="2553295"/>
            <a:ext cx="2886076" cy="1015663"/>
          </a:xfrm>
          <a:prstGeom prst="rect">
            <a:avLst/>
          </a:prstGeom>
          <a:noFill/>
        </p:spPr>
        <p:txBody>
          <a:bodyPr wrap="square" rtlCol="0">
            <a:spAutoFit/>
          </a:bodyPr>
          <a:lstStyle/>
          <a:p>
            <a:pPr algn="ctr"/>
            <a:r>
              <a:rPr lang="en-US" i="1" dirty="0" smtClean="0">
                <a:solidFill>
                  <a:srgbClr val="000000"/>
                </a:solidFill>
                <a:effectLst>
                  <a:outerShdw blurRad="38100" dist="38100" dir="2700000" algn="tl">
                    <a:srgbClr val="000000">
                      <a:alpha val="43137"/>
                    </a:srgbClr>
                  </a:outerShdw>
                </a:effectLst>
              </a:rPr>
              <a:t>Who… including employees, contractors, service technicians…?</a:t>
            </a:r>
            <a:endParaRPr lang="en-US" i="1" dirty="0">
              <a:solidFill>
                <a:srgbClr val="000000"/>
              </a:solidFill>
              <a:effectLst>
                <a:outerShdw blurRad="38100" dist="38100" dir="2700000" algn="tl">
                  <a:srgbClr val="000000">
                    <a:alpha val="43137"/>
                  </a:srgbClr>
                </a:outerShdw>
              </a:effectLst>
            </a:endParaRPr>
          </a:p>
        </p:txBody>
      </p:sp>
      <p:sp>
        <p:nvSpPr>
          <p:cNvPr id="13" name="TextBox 12"/>
          <p:cNvSpPr txBox="1"/>
          <p:nvPr/>
        </p:nvSpPr>
        <p:spPr>
          <a:xfrm>
            <a:off x="285750" y="3897868"/>
            <a:ext cx="2428875" cy="400110"/>
          </a:xfrm>
          <a:prstGeom prst="rect">
            <a:avLst/>
          </a:prstGeom>
          <a:noFill/>
        </p:spPr>
        <p:txBody>
          <a:bodyPr wrap="square" rtlCol="0">
            <a:spAutoFit/>
          </a:bodyPr>
          <a:lstStyle/>
          <a:p>
            <a:pPr algn="ctr"/>
            <a:r>
              <a:rPr lang="en-US" i="1" dirty="0" smtClean="0">
                <a:solidFill>
                  <a:srgbClr val="000000"/>
                </a:solidFill>
                <a:effectLst>
                  <a:outerShdw blurRad="38100" dist="38100" dir="2700000" algn="tl">
                    <a:srgbClr val="000000">
                      <a:alpha val="43137"/>
                    </a:srgbClr>
                  </a:outerShdw>
                </a:effectLst>
              </a:rPr>
              <a:t>What can they DO?</a:t>
            </a:r>
            <a:endParaRPr lang="en-US" i="1" dirty="0">
              <a:solidFill>
                <a:srgbClr val="000000"/>
              </a:solidFill>
              <a:effectLst>
                <a:outerShdw blurRad="38100" dist="38100" dir="2700000" algn="tl">
                  <a:srgbClr val="000000">
                    <a:alpha val="43137"/>
                  </a:srgbClr>
                </a:outerShdw>
              </a:effectLst>
            </a:endParaRPr>
          </a:p>
        </p:txBody>
      </p:sp>
      <p:sp>
        <p:nvSpPr>
          <p:cNvPr id="14" name="TextBox 13"/>
          <p:cNvSpPr txBox="1"/>
          <p:nvPr/>
        </p:nvSpPr>
        <p:spPr>
          <a:xfrm>
            <a:off x="5895975" y="4878169"/>
            <a:ext cx="2438400" cy="707886"/>
          </a:xfrm>
          <a:prstGeom prst="rect">
            <a:avLst/>
          </a:prstGeom>
          <a:noFill/>
        </p:spPr>
        <p:txBody>
          <a:bodyPr wrap="square" rtlCol="0">
            <a:spAutoFit/>
          </a:bodyPr>
          <a:lstStyle/>
          <a:p>
            <a:pPr algn="ctr"/>
            <a:r>
              <a:rPr lang="en-US" i="1" dirty="0" smtClean="0">
                <a:solidFill>
                  <a:srgbClr val="000000"/>
                </a:solidFill>
                <a:effectLst>
                  <a:outerShdw blurRad="38100" dist="38100" dir="2700000" algn="tl">
                    <a:srgbClr val="000000">
                      <a:alpha val="43137"/>
                    </a:srgbClr>
                  </a:outerShdw>
                </a:effectLst>
              </a:rPr>
              <a:t>Are they angry? Tired? Stressed? </a:t>
            </a:r>
            <a:endParaRPr lang="en-US" i="1" dirty="0">
              <a:solidFill>
                <a:srgbClr val="000000"/>
              </a:solidFill>
              <a:effectLst>
                <a:outerShdw blurRad="38100" dist="38100" dir="2700000" algn="tl">
                  <a:srgbClr val="000000">
                    <a:alpha val="43137"/>
                  </a:srgbClr>
                </a:outerShdw>
              </a:effectLst>
            </a:endParaRPr>
          </a:p>
        </p:txBody>
      </p:sp>
      <p:sp>
        <p:nvSpPr>
          <p:cNvPr id="16" name="TextBox 15"/>
          <p:cNvSpPr txBox="1"/>
          <p:nvPr/>
        </p:nvSpPr>
        <p:spPr>
          <a:xfrm>
            <a:off x="981075" y="4857750"/>
            <a:ext cx="2438400" cy="707886"/>
          </a:xfrm>
          <a:prstGeom prst="rect">
            <a:avLst/>
          </a:prstGeom>
          <a:noFill/>
        </p:spPr>
        <p:txBody>
          <a:bodyPr wrap="square" rtlCol="0">
            <a:spAutoFit/>
          </a:bodyPr>
          <a:lstStyle/>
          <a:p>
            <a:pPr algn="ctr"/>
            <a:r>
              <a:rPr lang="en-US" i="1" dirty="0" smtClean="0">
                <a:solidFill>
                  <a:srgbClr val="000000"/>
                </a:solidFill>
                <a:effectLst>
                  <a:outerShdw blurRad="38100" dist="38100" dir="2700000" algn="tl">
                    <a:srgbClr val="000000">
                      <a:alpha val="43137"/>
                    </a:srgbClr>
                  </a:outerShdw>
                </a:effectLst>
              </a:rPr>
              <a:t>What have they DONE?</a:t>
            </a:r>
            <a:endParaRPr lang="en-US" i="1" dirty="0">
              <a:solidFill>
                <a:srgbClr val="000000"/>
              </a:solidFill>
              <a:effectLst>
                <a:outerShdw blurRad="38100" dist="38100" dir="2700000" algn="tl">
                  <a:srgbClr val="000000">
                    <a:alpha val="43137"/>
                  </a:srgbClr>
                </a:outerShdw>
              </a:effectLst>
            </a:endParaRPr>
          </a:p>
        </p:txBody>
      </p:sp>
      <p:sp>
        <p:nvSpPr>
          <p:cNvPr id="18" name="TextBox 17"/>
          <p:cNvSpPr txBox="1"/>
          <p:nvPr/>
        </p:nvSpPr>
        <p:spPr>
          <a:xfrm>
            <a:off x="5924549" y="2533650"/>
            <a:ext cx="2676525" cy="1015663"/>
          </a:xfrm>
          <a:prstGeom prst="rect">
            <a:avLst/>
          </a:prstGeom>
          <a:noFill/>
        </p:spPr>
        <p:txBody>
          <a:bodyPr wrap="square" rtlCol="0">
            <a:spAutoFit/>
          </a:bodyPr>
          <a:lstStyle/>
          <a:p>
            <a:pPr algn="ctr"/>
            <a:r>
              <a:rPr lang="en-US" i="1" dirty="0" smtClean="0">
                <a:solidFill>
                  <a:srgbClr val="000000"/>
                </a:solidFill>
                <a:effectLst>
                  <a:outerShdw blurRad="38100" dist="38100" dir="2700000" algn="tl">
                    <a:srgbClr val="000000">
                      <a:alpha val="43137"/>
                    </a:srgbClr>
                  </a:outerShdw>
                </a:effectLst>
              </a:rPr>
              <a:t>What they have brought in, and what they have taken out?</a:t>
            </a:r>
            <a:endParaRPr lang="en-US" i="1" dirty="0">
              <a:solidFill>
                <a:srgbClr val="000000"/>
              </a:solidFill>
              <a:effectLst>
                <a:outerShdw blurRad="38100" dist="38100" dir="2700000" algn="tl">
                  <a:srgbClr val="000000">
                    <a:alpha val="43137"/>
                  </a:srgbClr>
                </a:outerShdw>
              </a:effectLst>
            </a:endParaRPr>
          </a:p>
        </p:txBody>
      </p:sp>
      <p:sp>
        <p:nvSpPr>
          <p:cNvPr id="19" name="TextBox 18"/>
          <p:cNvSpPr txBox="1"/>
          <p:nvPr/>
        </p:nvSpPr>
        <p:spPr>
          <a:xfrm>
            <a:off x="6724650" y="3762375"/>
            <a:ext cx="2286000" cy="707886"/>
          </a:xfrm>
          <a:prstGeom prst="rect">
            <a:avLst/>
          </a:prstGeom>
          <a:noFill/>
        </p:spPr>
        <p:txBody>
          <a:bodyPr wrap="square" rtlCol="0">
            <a:spAutoFit/>
          </a:bodyPr>
          <a:lstStyle/>
          <a:p>
            <a:pPr algn="ctr"/>
            <a:r>
              <a:rPr lang="en-US" i="1" dirty="0" smtClean="0">
                <a:solidFill>
                  <a:srgbClr val="000000"/>
                </a:solidFill>
                <a:effectLst>
                  <a:outerShdw blurRad="38100" dist="38100" dir="2700000" algn="tl">
                    <a:srgbClr val="000000">
                      <a:alpha val="43137"/>
                    </a:srgbClr>
                  </a:outerShdw>
                </a:effectLst>
              </a:rPr>
              <a:t>Have they been compromised?</a:t>
            </a:r>
            <a:endParaRPr lang="en-US" i="1" dirty="0">
              <a:solidFill>
                <a:srgbClr val="000000"/>
              </a:solidFill>
              <a:effectLst>
                <a:outerShdw blurRad="38100" dist="38100" dir="2700000" algn="tl">
                  <a:srgbClr val="000000">
                    <a:alpha val="43137"/>
                  </a:srgbClr>
                </a:outerShdw>
              </a:effectLst>
            </a:endParaRPr>
          </a:p>
        </p:txBody>
      </p:sp>
      <p:sp>
        <p:nvSpPr>
          <p:cNvPr id="20" name="Rectangle 19"/>
          <p:cNvSpPr/>
          <p:nvPr/>
        </p:nvSpPr>
        <p:spPr>
          <a:xfrm>
            <a:off x="3219451" y="4629805"/>
            <a:ext cx="2695574" cy="1846659"/>
          </a:xfrm>
          <a:prstGeom prst="rect">
            <a:avLst/>
          </a:prstGeom>
        </p:spPr>
        <p:txBody>
          <a:bodyPr wrap="square">
            <a:spAutoFit/>
          </a:bodyPr>
          <a:lstStyle/>
          <a:p>
            <a:pPr algn="ctr"/>
            <a:r>
              <a:rPr lang="en-US" sz="1400" dirty="0" smtClean="0">
                <a:solidFill>
                  <a:srgbClr val="000000"/>
                </a:solidFill>
              </a:rPr>
              <a:t>What authority do these interfaces have?</a:t>
            </a:r>
          </a:p>
          <a:p>
            <a:pPr algn="ctr"/>
            <a:r>
              <a:rPr lang="en-US" sz="1400" dirty="0" smtClean="0">
                <a:solidFill>
                  <a:srgbClr val="C00000"/>
                </a:solidFill>
              </a:rPr>
              <a:t>(Senior Engineer) </a:t>
            </a:r>
          </a:p>
          <a:p>
            <a:pPr algn="ctr"/>
            <a:r>
              <a:rPr lang="en-US" sz="2400" dirty="0" smtClean="0">
                <a:solidFill>
                  <a:srgbClr val="C00000"/>
                </a:solidFill>
              </a:rPr>
              <a:t>“</a:t>
            </a:r>
            <a:r>
              <a:rPr lang="en-US" sz="2400" b="1" dirty="0" smtClean="0">
                <a:solidFill>
                  <a:srgbClr val="C00000"/>
                </a:solidFill>
                <a:effectLst>
                  <a:outerShdw blurRad="38100" dist="38100" dir="2700000" algn="tl">
                    <a:srgbClr val="000000">
                      <a:alpha val="43137"/>
                    </a:srgbClr>
                  </a:outerShdw>
                </a:effectLst>
              </a:rPr>
              <a:t>I can do </a:t>
            </a:r>
            <a:r>
              <a:rPr lang="en-US" sz="2400" b="1" u="sng" dirty="0" smtClean="0">
                <a:solidFill>
                  <a:srgbClr val="C00000"/>
                </a:solidFill>
                <a:effectLst>
                  <a:outerShdw blurRad="38100" dist="38100" dir="2700000" algn="tl">
                    <a:srgbClr val="000000">
                      <a:alpha val="43137"/>
                    </a:srgbClr>
                  </a:outerShdw>
                </a:effectLst>
              </a:rPr>
              <a:t>ANYTHING</a:t>
            </a:r>
            <a:r>
              <a:rPr lang="en-US" sz="2400" b="1" dirty="0" smtClean="0">
                <a:solidFill>
                  <a:srgbClr val="C00000"/>
                </a:solidFill>
                <a:effectLst>
                  <a:outerShdw blurRad="38100" dist="38100" dir="2700000" algn="tl">
                    <a:srgbClr val="000000">
                      <a:alpha val="43137"/>
                    </a:srgbClr>
                  </a:outerShdw>
                </a:effectLst>
              </a:rPr>
              <a:t> I want.</a:t>
            </a:r>
            <a:r>
              <a:rPr lang="en-US" sz="2400" dirty="0" smtClean="0">
                <a:solidFill>
                  <a:srgbClr val="C00000"/>
                </a:solidFill>
              </a:rPr>
              <a:t>”</a:t>
            </a:r>
          </a:p>
        </p:txBody>
      </p:sp>
      <p:pic>
        <p:nvPicPr>
          <p:cNvPr id="15365" name="Picture 5" descr="C:\Documents and Settings\schruter\Desktop\TDI Collateral\WebStockPhotos\ITservicesTopImage.jpg"/>
          <p:cNvPicPr>
            <a:picLocks noChangeAspect="1" noChangeArrowheads="1"/>
          </p:cNvPicPr>
          <p:nvPr/>
        </p:nvPicPr>
        <p:blipFill>
          <a:blip r:embed="rId3" cstate="print"/>
          <a:srcRect/>
          <a:stretch>
            <a:fillRect/>
          </a:stretch>
        </p:blipFill>
        <p:spPr bwMode="auto">
          <a:xfrm>
            <a:off x="3886200" y="2667000"/>
            <a:ext cx="1435100" cy="1927930"/>
          </a:xfrm>
          <a:prstGeom prst="rect">
            <a:avLst/>
          </a:prstGeom>
          <a:noFill/>
        </p:spPr>
      </p:pic>
    </p:spTree>
    <p:extLst>
      <p:ext uri="{BB962C8B-B14F-4D97-AF65-F5344CB8AC3E}">
        <p14:creationId xmlns:p14="http://schemas.microsoft.com/office/powerpoint/2010/main" xmlns="" val="2591580349"/>
      </p:ext>
    </p:extLst>
  </p:cSld>
  <p:clrMapOvr>
    <a:masterClrMapping/>
  </p:clrMapOvr>
  <p:transition spd="slow" advClick="0">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the </a:t>
            </a:r>
            <a:r>
              <a:rPr lang="en-US" dirty="0" err="1" smtClean="0"/>
              <a:t>ConsoleWorks</a:t>
            </a:r>
            <a:r>
              <a:rPr lang="en-US" dirty="0" smtClean="0"/>
              <a:t>® Defense Foundation Defend against?</a:t>
            </a:r>
            <a:endParaRPr lang="en-US" dirty="0"/>
          </a:p>
        </p:txBody>
      </p:sp>
      <p:sp>
        <p:nvSpPr>
          <p:cNvPr id="4" name="Footer Placeholder 3"/>
          <p:cNvSpPr>
            <a:spLocks noGrp="1"/>
          </p:cNvSpPr>
          <p:nvPr>
            <p:ph type="ftr" sz="quarter" idx="10"/>
          </p:nvPr>
        </p:nvSpPr>
        <p:spPr/>
        <p:txBody>
          <a:bodyPr/>
          <a:lstStyle/>
          <a:p>
            <a:pPr>
              <a:defRPr/>
            </a:pPr>
            <a:r>
              <a:rPr lang="en-US" dirty="0" smtClean="0">
                <a:solidFill>
                  <a:srgbClr val="000000"/>
                </a:solidFill>
              </a:rPr>
              <a:t>TDi Technologies (www.tditechnologies.com)		         Your Business is Built on IT</a:t>
            </a:r>
            <a:endParaRPr lang="de-DE" dirty="0">
              <a:solidFill>
                <a:srgbClr val="000000"/>
              </a:solidFill>
            </a:endParaRPr>
          </a:p>
        </p:txBody>
      </p:sp>
      <p:pic>
        <p:nvPicPr>
          <p:cNvPr id="6" name="Picture 5"/>
          <p:cNvPicPr/>
          <p:nvPr/>
        </p:nvPicPr>
        <p:blipFill>
          <a:blip r:embed="rId3" cstate="print">
            <a:lum contrast="11000"/>
          </a:blip>
          <a:srcRect l="15224" t="7179" r="14744" b="8205"/>
          <a:stretch>
            <a:fillRect/>
          </a:stretch>
        </p:blipFill>
        <p:spPr bwMode="auto">
          <a:xfrm>
            <a:off x="5086349" y="3933824"/>
            <a:ext cx="3619501" cy="2476501"/>
          </a:xfrm>
          <a:prstGeom prst="rect">
            <a:avLst/>
          </a:prstGeom>
          <a:noFill/>
          <a:ln w="9525">
            <a:noFill/>
            <a:miter lim="800000"/>
            <a:headEnd/>
            <a:tailEnd/>
          </a:ln>
        </p:spPr>
      </p:pic>
      <p:pic>
        <p:nvPicPr>
          <p:cNvPr id="1026" name="Picture 2" descr="C:\Documents and Settings\schruter\Desktop\VerizonBreachData.png"/>
          <p:cNvPicPr>
            <a:picLocks noChangeAspect="1" noChangeArrowheads="1"/>
          </p:cNvPicPr>
          <p:nvPr/>
        </p:nvPicPr>
        <p:blipFill>
          <a:blip r:embed="rId4" cstate="print"/>
          <a:srcRect/>
          <a:stretch>
            <a:fillRect/>
          </a:stretch>
        </p:blipFill>
        <p:spPr bwMode="auto">
          <a:xfrm>
            <a:off x="190905" y="1452563"/>
            <a:ext cx="3914370" cy="2379203"/>
          </a:xfrm>
          <a:prstGeom prst="rect">
            <a:avLst/>
          </a:prstGeom>
          <a:noFill/>
        </p:spPr>
      </p:pic>
      <p:pic>
        <p:nvPicPr>
          <p:cNvPr id="1027" name="Picture 3" descr="C:\Documents and Settings\schruter\Desktop\idc_insider_2006.png"/>
          <p:cNvPicPr>
            <a:picLocks noChangeAspect="1" noChangeArrowheads="1"/>
          </p:cNvPicPr>
          <p:nvPr/>
        </p:nvPicPr>
        <p:blipFill>
          <a:blip r:embed="rId5" cstate="print"/>
          <a:srcRect/>
          <a:stretch>
            <a:fillRect/>
          </a:stretch>
        </p:blipFill>
        <p:spPr bwMode="auto">
          <a:xfrm>
            <a:off x="247650" y="3896651"/>
            <a:ext cx="3627580" cy="2574528"/>
          </a:xfrm>
          <a:prstGeom prst="rect">
            <a:avLst/>
          </a:prstGeom>
          <a:noFill/>
        </p:spPr>
      </p:pic>
      <p:pic>
        <p:nvPicPr>
          <p:cNvPr id="1028" name="Picture 4" descr="C:\Documents and Settings\schruter\Desktop\VerizonBreachInvestigation.jpg"/>
          <p:cNvPicPr>
            <a:picLocks noChangeAspect="1" noChangeArrowheads="1"/>
          </p:cNvPicPr>
          <p:nvPr/>
        </p:nvPicPr>
        <p:blipFill>
          <a:blip r:embed="rId6" cstate="print"/>
          <a:srcRect/>
          <a:stretch>
            <a:fillRect/>
          </a:stretch>
        </p:blipFill>
        <p:spPr bwMode="auto">
          <a:xfrm>
            <a:off x="5067300" y="1360129"/>
            <a:ext cx="3807821" cy="2497495"/>
          </a:xfrm>
          <a:prstGeom prst="rect">
            <a:avLst/>
          </a:prstGeom>
          <a:noFill/>
        </p:spPr>
      </p:pic>
      <p:sp>
        <p:nvSpPr>
          <p:cNvPr id="10" name="Rectangle 11"/>
          <p:cNvSpPr>
            <a:spLocks noChangeArrowheads="1"/>
          </p:cNvSpPr>
          <p:nvPr/>
        </p:nvSpPr>
        <p:spPr bwMode="gray">
          <a:xfrm>
            <a:off x="114300" y="974725"/>
            <a:ext cx="391477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de-DE" b="1" noProof="1" smtClean="0">
                <a:solidFill>
                  <a:srgbClr val="FFFFFF"/>
                </a:solidFill>
                <a:latin typeface="Corbel" pitchFamily="34" charset="0"/>
              </a:rPr>
              <a:t>Insider Threat Demographics</a:t>
            </a:r>
            <a:endParaRPr lang="de-DE" b="1" noProof="1">
              <a:solidFill>
                <a:srgbClr val="FFFFFF"/>
              </a:solidFill>
              <a:latin typeface="Corbel" pitchFamily="34" charset="0"/>
            </a:endParaRPr>
          </a:p>
        </p:txBody>
      </p:sp>
      <p:sp>
        <p:nvSpPr>
          <p:cNvPr id="11" name="Rectangle 11"/>
          <p:cNvSpPr>
            <a:spLocks noChangeArrowheads="1"/>
          </p:cNvSpPr>
          <p:nvPr/>
        </p:nvSpPr>
        <p:spPr bwMode="gray">
          <a:xfrm>
            <a:off x="5076825" y="974725"/>
            <a:ext cx="391477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de-DE" b="1" noProof="1" smtClean="0">
                <a:solidFill>
                  <a:srgbClr val="FFFFFF"/>
                </a:solidFill>
                <a:latin typeface="Corbel" pitchFamily="34" charset="0"/>
              </a:rPr>
              <a:t>Defense Foundation Coverage</a:t>
            </a:r>
            <a:endParaRPr lang="de-DE" b="1" noProof="1">
              <a:solidFill>
                <a:srgbClr val="FFFFFF"/>
              </a:solidFill>
              <a:latin typeface="Corbel" pitchFamily="34" charset="0"/>
            </a:endParaRPr>
          </a:p>
        </p:txBody>
      </p:sp>
      <p:sp>
        <p:nvSpPr>
          <p:cNvPr id="12" name="Oval 11"/>
          <p:cNvSpPr/>
          <p:nvPr/>
        </p:nvSpPr>
        <p:spPr bwMode="auto">
          <a:xfrm>
            <a:off x="7658099" y="2762250"/>
            <a:ext cx="885825" cy="514350"/>
          </a:xfrm>
          <a:prstGeom prst="ellipse">
            <a:avLst/>
          </a:prstGeom>
          <a:solidFill>
            <a:srgbClr val="FFFF00">
              <a:alpha val="20000"/>
            </a:srgb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endParaRPr lang="en-US" dirty="0" smtClean="0">
              <a:solidFill>
                <a:srgbClr val="000000"/>
              </a:solidFill>
            </a:endParaRPr>
          </a:p>
        </p:txBody>
      </p:sp>
      <p:sp>
        <p:nvSpPr>
          <p:cNvPr id="14" name="Rectangle 13"/>
          <p:cNvSpPr/>
          <p:nvPr/>
        </p:nvSpPr>
        <p:spPr bwMode="auto">
          <a:xfrm>
            <a:off x="5203824" y="4641850"/>
            <a:ext cx="3298825" cy="133350"/>
          </a:xfrm>
          <a:prstGeom prst="rect">
            <a:avLst/>
          </a:prstGeom>
          <a:solidFill>
            <a:srgbClr val="FFFF00">
              <a:alpha val="20000"/>
            </a:srgbClr>
          </a:solidFill>
          <a:ln w="3175" cap="flat" cmpd="sng" algn="ctr">
            <a:solidFill>
              <a:schemeClr val="tx1">
                <a:lumMod val="50000"/>
                <a:lumOff val="50000"/>
              </a:scheme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endParaRPr lang="en-US" dirty="0" smtClean="0">
              <a:solidFill>
                <a:srgbClr val="000000"/>
              </a:solidFill>
            </a:endParaRPr>
          </a:p>
        </p:txBody>
      </p:sp>
      <p:sp>
        <p:nvSpPr>
          <p:cNvPr id="15" name="Rectangle 14"/>
          <p:cNvSpPr/>
          <p:nvPr/>
        </p:nvSpPr>
        <p:spPr bwMode="auto">
          <a:xfrm>
            <a:off x="5203824" y="4864100"/>
            <a:ext cx="3298825" cy="228600"/>
          </a:xfrm>
          <a:prstGeom prst="rect">
            <a:avLst/>
          </a:prstGeom>
          <a:solidFill>
            <a:srgbClr val="FFFF00">
              <a:alpha val="20000"/>
            </a:srgbClr>
          </a:solidFill>
          <a:ln w="3175" cap="flat" cmpd="sng" algn="ctr">
            <a:solidFill>
              <a:schemeClr val="tx1">
                <a:lumMod val="50000"/>
                <a:lumOff val="50000"/>
              </a:scheme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endParaRPr lang="en-US" dirty="0" smtClean="0">
              <a:solidFill>
                <a:srgbClr val="000000"/>
              </a:solidFill>
            </a:endParaRPr>
          </a:p>
        </p:txBody>
      </p:sp>
      <p:sp>
        <p:nvSpPr>
          <p:cNvPr id="17" name="Rectangle 16"/>
          <p:cNvSpPr/>
          <p:nvPr/>
        </p:nvSpPr>
        <p:spPr bwMode="auto">
          <a:xfrm>
            <a:off x="5203824" y="5187950"/>
            <a:ext cx="3298825" cy="349250"/>
          </a:xfrm>
          <a:prstGeom prst="rect">
            <a:avLst/>
          </a:prstGeom>
          <a:solidFill>
            <a:srgbClr val="FFFF00">
              <a:alpha val="20000"/>
            </a:srgbClr>
          </a:solidFill>
          <a:ln w="3175" cap="flat" cmpd="sng" algn="ctr">
            <a:solidFill>
              <a:schemeClr val="tx1">
                <a:lumMod val="50000"/>
                <a:lumOff val="50000"/>
              </a:scheme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endParaRPr lang="en-US" dirty="0" smtClean="0">
              <a:solidFill>
                <a:srgbClr val="000000"/>
              </a:solidFill>
            </a:endParaRPr>
          </a:p>
        </p:txBody>
      </p:sp>
      <p:grpSp>
        <p:nvGrpSpPr>
          <p:cNvPr id="16" name="Group 52"/>
          <p:cNvGrpSpPr>
            <a:grpSpLocks/>
          </p:cNvGrpSpPr>
          <p:nvPr/>
        </p:nvGrpSpPr>
        <p:grpSpPr bwMode="auto">
          <a:xfrm>
            <a:off x="19049" y="2952751"/>
            <a:ext cx="2905126" cy="914400"/>
            <a:chOff x="3990" y="114"/>
            <a:chExt cx="1560" cy="688"/>
          </a:xfrm>
        </p:grpSpPr>
        <p:sp>
          <p:nvSpPr>
            <p:cNvPr id="18" name="AutoShape 47"/>
            <p:cNvSpPr>
              <a:spLocks noChangeArrowheads="1"/>
            </p:cNvSpPr>
            <p:nvPr/>
          </p:nvSpPr>
          <p:spPr bwMode="auto">
            <a:xfrm>
              <a:off x="3990" y="114"/>
              <a:ext cx="1560" cy="545"/>
            </a:xfrm>
            <a:prstGeom prst="foldedCorner">
              <a:avLst>
                <a:gd name="adj" fmla="val 9551"/>
              </a:avLst>
            </a:prstGeom>
            <a:gradFill rotWithShape="1">
              <a:gsLst>
                <a:gs pos="0">
                  <a:srgbClr val="FDEB03"/>
                </a:gs>
                <a:gs pos="100000">
                  <a:srgbClr val="FDEB03">
                    <a:gamma/>
                    <a:tint val="26275"/>
                    <a:invGamma/>
                  </a:srgbClr>
                </a:gs>
              </a:gsLst>
              <a:lin ang="5400000" scaled="1"/>
            </a:gradFill>
            <a:ln w="9525">
              <a:solidFill>
                <a:srgbClr val="FFFFFF"/>
              </a:solidFill>
              <a:round/>
              <a:headEnd/>
              <a:tailEnd/>
            </a:ln>
            <a:effectLst>
              <a:outerShdw dist="53882" dir="2700000" algn="ctr" rotWithShape="0">
                <a:schemeClr val="tx1">
                  <a:alpha val="50000"/>
                </a:schemeClr>
              </a:outerShdw>
            </a:effectLst>
          </p:spPr>
          <p:txBody>
            <a:bodyPr wrap="none" anchor="ctr"/>
            <a:lstStyle/>
            <a:p>
              <a:pPr>
                <a:defRPr/>
              </a:pPr>
              <a:endParaRPr lang="de-DE">
                <a:solidFill>
                  <a:srgbClr val="000000"/>
                </a:solidFill>
                <a:effectLst>
                  <a:outerShdw blurRad="38100" dist="38100" dir="2700000" algn="tl">
                    <a:srgbClr val="000000">
                      <a:alpha val="43137"/>
                    </a:srgbClr>
                  </a:outerShdw>
                </a:effectLst>
                <a:latin typeface="Corbel" pitchFamily="34" charset="0"/>
              </a:endParaRPr>
            </a:p>
          </p:txBody>
        </p:sp>
        <p:sp>
          <p:nvSpPr>
            <p:cNvPr id="19" name="Rectangle 48"/>
            <p:cNvSpPr>
              <a:spLocks noChangeArrowheads="1"/>
            </p:cNvSpPr>
            <p:nvPr/>
          </p:nvSpPr>
          <p:spPr bwMode="auto">
            <a:xfrm>
              <a:off x="4020" y="150"/>
              <a:ext cx="1494" cy="162"/>
            </a:xfrm>
            <a:prstGeom prst="rect">
              <a:avLst/>
            </a:prstGeom>
            <a:solidFill>
              <a:srgbClr val="FAC400"/>
            </a:solidFill>
            <a:ln w="9525">
              <a:noFill/>
              <a:miter lim="800000"/>
              <a:headEnd/>
              <a:tailEnd/>
            </a:ln>
          </p:spPr>
          <p:txBody>
            <a:bodyPr wrap="none" anchor="ctr"/>
            <a:lstStyle/>
            <a:p>
              <a:pPr algn="ctr" eaLnBrk="0" hangingPunct="0"/>
              <a:r>
                <a:rPr lang="en-US" sz="1400" b="1" noProof="1" smtClean="0">
                  <a:solidFill>
                    <a:srgbClr val="000000"/>
                  </a:solidFill>
                  <a:effectLst>
                    <a:outerShdw blurRad="38100" dist="38100" dir="2700000" algn="tl">
                      <a:srgbClr val="000000">
                        <a:alpha val="43137"/>
                      </a:srgbClr>
                    </a:outerShdw>
                  </a:effectLst>
                  <a:latin typeface="Corbel" pitchFamily="34" charset="0"/>
                </a:rPr>
                <a:t>Insider Impact: 10x greater</a:t>
              </a:r>
              <a:endParaRPr lang="en-US" sz="1400" b="1" noProof="1">
                <a:solidFill>
                  <a:srgbClr val="000000"/>
                </a:solidFill>
                <a:effectLst>
                  <a:outerShdw blurRad="38100" dist="38100" dir="2700000" algn="tl">
                    <a:srgbClr val="000000">
                      <a:alpha val="43137"/>
                    </a:srgbClr>
                  </a:outerShdw>
                </a:effectLst>
                <a:latin typeface="Corbel" pitchFamily="34" charset="0"/>
              </a:endParaRPr>
            </a:p>
          </p:txBody>
        </p:sp>
        <p:sp>
          <p:nvSpPr>
            <p:cNvPr id="20" name="Rectangle 49"/>
            <p:cNvSpPr>
              <a:spLocks noChangeArrowheads="1"/>
            </p:cNvSpPr>
            <p:nvPr/>
          </p:nvSpPr>
          <p:spPr bwMode="auto">
            <a:xfrm>
              <a:off x="4020" y="298"/>
              <a:ext cx="1469" cy="504"/>
            </a:xfrm>
            <a:prstGeom prst="rect">
              <a:avLst/>
            </a:prstGeom>
            <a:noFill/>
            <a:ln w="9525">
              <a:noFill/>
              <a:miter lim="800000"/>
              <a:headEnd/>
              <a:tailEnd/>
            </a:ln>
          </p:spPr>
          <p:txBody>
            <a:bodyPr/>
            <a:lstStyle/>
            <a:p>
              <a:pPr eaLnBrk="0" hangingPunct="0"/>
              <a:r>
                <a:rPr lang="en-US" sz="1200" b="1" noProof="1" smtClean="0">
                  <a:solidFill>
                    <a:srgbClr val="000000"/>
                  </a:solidFill>
                  <a:effectLst>
                    <a:outerShdw blurRad="38100" dist="38100" dir="2700000" algn="tl">
                      <a:srgbClr val="000000">
                        <a:alpha val="43137"/>
                      </a:srgbClr>
                    </a:outerShdw>
                  </a:effectLst>
                  <a:latin typeface="Corbel" pitchFamily="34" charset="0"/>
                </a:rPr>
                <a:t>Insiders impact more than 10x as many records per Incident</a:t>
              </a:r>
              <a:endParaRPr lang="en-US" sz="1200" b="1" noProof="1">
                <a:solidFill>
                  <a:srgbClr val="000000"/>
                </a:solidFill>
                <a:effectLst>
                  <a:outerShdw blurRad="38100" dist="38100" dir="2700000" algn="tl">
                    <a:srgbClr val="000000">
                      <a:alpha val="43137"/>
                    </a:srgbClr>
                  </a:outerShdw>
                </a:effectLst>
                <a:latin typeface="Corbel" pitchFamily="34" charset="0"/>
              </a:endParaRPr>
            </a:p>
          </p:txBody>
        </p:sp>
      </p:grpSp>
      <p:grpSp>
        <p:nvGrpSpPr>
          <p:cNvPr id="21" name="Group 52"/>
          <p:cNvGrpSpPr>
            <a:grpSpLocks/>
          </p:cNvGrpSpPr>
          <p:nvPr/>
        </p:nvGrpSpPr>
        <p:grpSpPr bwMode="auto">
          <a:xfrm>
            <a:off x="1285875" y="5676901"/>
            <a:ext cx="3145155" cy="800727"/>
            <a:chOff x="3990" y="114"/>
            <a:chExt cx="1524" cy="529"/>
          </a:xfrm>
        </p:grpSpPr>
        <p:sp>
          <p:nvSpPr>
            <p:cNvPr id="22" name="AutoShape 47"/>
            <p:cNvSpPr>
              <a:spLocks noChangeArrowheads="1"/>
            </p:cNvSpPr>
            <p:nvPr/>
          </p:nvSpPr>
          <p:spPr bwMode="auto">
            <a:xfrm>
              <a:off x="3990" y="114"/>
              <a:ext cx="1468" cy="497"/>
            </a:xfrm>
            <a:prstGeom prst="foldedCorner">
              <a:avLst>
                <a:gd name="adj" fmla="val 9551"/>
              </a:avLst>
            </a:prstGeom>
            <a:gradFill rotWithShape="1">
              <a:gsLst>
                <a:gs pos="0">
                  <a:srgbClr val="FDEB03"/>
                </a:gs>
                <a:gs pos="100000">
                  <a:srgbClr val="FDEB03">
                    <a:gamma/>
                    <a:tint val="26275"/>
                    <a:invGamma/>
                  </a:srgbClr>
                </a:gs>
              </a:gsLst>
              <a:lin ang="5400000" scaled="1"/>
            </a:gradFill>
            <a:ln w="9525">
              <a:solidFill>
                <a:srgbClr val="FFFFFF"/>
              </a:solidFill>
              <a:round/>
              <a:headEnd/>
              <a:tailEnd/>
            </a:ln>
            <a:effectLst>
              <a:outerShdw dist="53882" dir="2700000" algn="ctr" rotWithShape="0">
                <a:schemeClr val="tx1">
                  <a:alpha val="50000"/>
                </a:schemeClr>
              </a:outerShdw>
            </a:effectLst>
          </p:spPr>
          <p:txBody>
            <a:bodyPr wrap="none" anchor="ctr"/>
            <a:lstStyle/>
            <a:p>
              <a:pPr>
                <a:defRPr/>
              </a:pPr>
              <a:endParaRPr lang="de-DE">
                <a:solidFill>
                  <a:srgbClr val="000000"/>
                </a:solidFill>
                <a:latin typeface="Corbel" pitchFamily="34" charset="0"/>
              </a:endParaRPr>
            </a:p>
          </p:txBody>
        </p:sp>
        <p:sp>
          <p:nvSpPr>
            <p:cNvPr id="23" name="Rectangle 48"/>
            <p:cNvSpPr>
              <a:spLocks noChangeArrowheads="1"/>
            </p:cNvSpPr>
            <p:nvPr/>
          </p:nvSpPr>
          <p:spPr bwMode="auto">
            <a:xfrm>
              <a:off x="4020" y="150"/>
              <a:ext cx="1419" cy="162"/>
            </a:xfrm>
            <a:prstGeom prst="rect">
              <a:avLst/>
            </a:prstGeom>
            <a:solidFill>
              <a:srgbClr val="FAC400"/>
            </a:solidFill>
            <a:ln w="9525">
              <a:noFill/>
              <a:miter lim="800000"/>
              <a:headEnd/>
              <a:tailEnd/>
            </a:ln>
          </p:spPr>
          <p:txBody>
            <a:bodyPr wrap="none" anchor="ctr"/>
            <a:lstStyle/>
            <a:p>
              <a:pPr algn="ctr" eaLnBrk="0" hangingPunct="0"/>
              <a:r>
                <a:rPr lang="en-US" sz="1400" b="1" noProof="1" smtClean="0">
                  <a:solidFill>
                    <a:srgbClr val="000000"/>
                  </a:solidFill>
                  <a:effectLst>
                    <a:outerShdw blurRad="38100" dist="38100" dir="2700000" algn="tl">
                      <a:srgbClr val="000000">
                        <a:alpha val="43137"/>
                      </a:srgbClr>
                    </a:outerShdw>
                  </a:effectLst>
                  <a:latin typeface="Corbel" pitchFamily="34" charset="0"/>
                </a:rPr>
                <a:t>Insiders  are Greatest Threat</a:t>
              </a:r>
              <a:endParaRPr lang="en-US" sz="1400" b="1" noProof="1">
                <a:solidFill>
                  <a:srgbClr val="000000"/>
                </a:solidFill>
                <a:effectLst>
                  <a:outerShdw blurRad="38100" dist="38100" dir="2700000" algn="tl">
                    <a:srgbClr val="000000">
                      <a:alpha val="43137"/>
                    </a:srgbClr>
                  </a:outerShdw>
                </a:effectLst>
                <a:latin typeface="Corbel" pitchFamily="34" charset="0"/>
              </a:endParaRPr>
            </a:p>
          </p:txBody>
        </p:sp>
        <p:sp>
          <p:nvSpPr>
            <p:cNvPr id="24" name="Rectangle 49"/>
            <p:cNvSpPr>
              <a:spLocks noChangeArrowheads="1"/>
            </p:cNvSpPr>
            <p:nvPr/>
          </p:nvSpPr>
          <p:spPr bwMode="auto">
            <a:xfrm>
              <a:off x="4020" y="298"/>
              <a:ext cx="1494" cy="345"/>
            </a:xfrm>
            <a:prstGeom prst="rect">
              <a:avLst/>
            </a:prstGeom>
            <a:noFill/>
            <a:ln w="9525">
              <a:noFill/>
              <a:miter lim="800000"/>
              <a:headEnd/>
              <a:tailEnd/>
            </a:ln>
          </p:spPr>
          <p:txBody>
            <a:bodyPr/>
            <a:lstStyle/>
            <a:p>
              <a:pPr eaLnBrk="0" hangingPunct="0"/>
              <a:r>
                <a:rPr lang="en-US" sz="1200" b="1" noProof="1" smtClean="0">
                  <a:solidFill>
                    <a:srgbClr val="000000"/>
                  </a:solidFill>
                  <a:effectLst>
                    <a:outerShdw blurRad="38100" dist="38100" dir="2700000" algn="tl">
                      <a:srgbClr val="000000">
                        <a:alpha val="43137"/>
                      </a:srgbClr>
                    </a:outerShdw>
                  </a:effectLst>
                  <a:latin typeface="Corbel" pitchFamily="34" charset="0"/>
                </a:rPr>
                <a:t>…in very large enterprises: double (2x) that of outsiders!</a:t>
              </a:r>
              <a:endParaRPr lang="en-US" sz="1200" b="1" noProof="1">
                <a:solidFill>
                  <a:srgbClr val="000000"/>
                </a:solidFill>
                <a:effectLst>
                  <a:outerShdw blurRad="38100" dist="38100" dir="2700000" algn="tl">
                    <a:srgbClr val="000000">
                      <a:alpha val="43137"/>
                    </a:srgbClr>
                  </a:outerShdw>
                </a:effectLst>
                <a:latin typeface="Corbel" pitchFamily="34" charset="0"/>
              </a:endParaRPr>
            </a:p>
          </p:txBody>
        </p:sp>
      </p:grpSp>
      <p:grpSp>
        <p:nvGrpSpPr>
          <p:cNvPr id="25" name="Group 52"/>
          <p:cNvGrpSpPr>
            <a:grpSpLocks/>
          </p:cNvGrpSpPr>
          <p:nvPr/>
        </p:nvGrpSpPr>
        <p:grpSpPr bwMode="auto">
          <a:xfrm>
            <a:off x="5972175" y="1676401"/>
            <a:ext cx="3105150" cy="987498"/>
            <a:chOff x="3990" y="114"/>
            <a:chExt cx="1560" cy="743"/>
          </a:xfrm>
        </p:grpSpPr>
        <p:sp>
          <p:nvSpPr>
            <p:cNvPr id="26" name="AutoShape 47"/>
            <p:cNvSpPr>
              <a:spLocks noChangeArrowheads="1"/>
            </p:cNvSpPr>
            <p:nvPr/>
          </p:nvSpPr>
          <p:spPr bwMode="auto">
            <a:xfrm>
              <a:off x="3990" y="114"/>
              <a:ext cx="1560" cy="588"/>
            </a:xfrm>
            <a:prstGeom prst="foldedCorner">
              <a:avLst>
                <a:gd name="adj" fmla="val 9551"/>
              </a:avLst>
            </a:prstGeom>
            <a:gradFill rotWithShape="1">
              <a:gsLst>
                <a:gs pos="0">
                  <a:srgbClr val="FDEB03"/>
                </a:gs>
                <a:gs pos="100000">
                  <a:srgbClr val="FDEB03">
                    <a:gamma/>
                    <a:tint val="26275"/>
                    <a:invGamma/>
                  </a:srgbClr>
                </a:gs>
              </a:gsLst>
              <a:lin ang="5400000" scaled="1"/>
            </a:gradFill>
            <a:ln w="9525">
              <a:solidFill>
                <a:srgbClr val="FFFFFF"/>
              </a:solidFill>
              <a:round/>
              <a:headEnd/>
              <a:tailEnd/>
            </a:ln>
            <a:effectLst>
              <a:outerShdw dist="53882" dir="2700000" algn="ctr" rotWithShape="0">
                <a:schemeClr val="tx1">
                  <a:alpha val="50000"/>
                </a:schemeClr>
              </a:outerShdw>
            </a:effectLst>
          </p:spPr>
          <p:txBody>
            <a:bodyPr wrap="none" anchor="ctr"/>
            <a:lstStyle/>
            <a:p>
              <a:pPr>
                <a:defRPr/>
              </a:pPr>
              <a:endParaRPr lang="de-DE">
                <a:solidFill>
                  <a:srgbClr val="000000"/>
                </a:solidFill>
                <a:latin typeface="Corbel" pitchFamily="34" charset="0"/>
              </a:endParaRPr>
            </a:p>
          </p:txBody>
        </p:sp>
        <p:sp>
          <p:nvSpPr>
            <p:cNvPr id="27" name="Rectangle 48"/>
            <p:cNvSpPr>
              <a:spLocks noChangeArrowheads="1"/>
            </p:cNvSpPr>
            <p:nvPr/>
          </p:nvSpPr>
          <p:spPr bwMode="auto">
            <a:xfrm>
              <a:off x="4020" y="150"/>
              <a:ext cx="1494" cy="193"/>
            </a:xfrm>
            <a:prstGeom prst="rect">
              <a:avLst/>
            </a:prstGeom>
            <a:solidFill>
              <a:srgbClr val="FAC400"/>
            </a:solidFill>
            <a:ln w="9525">
              <a:noFill/>
              <a:miter lim="800000"/>
              <a:headEnd/>
              <a:tailEnd/>
            </a:ln>
          </p:spPr>
          <p:txBody>
            <a:bodyPr wrap="none" anchor="ctr"/>
            <a:lstStyle/>
            <a:p>
              <a:pPr algn="ctr" eaLnBrk="0" hangingPunct="0"/>
              <a:r>
                <a:rPr lang="en-US" sz="1400" b="1" noProof="1" smtClean="0">
                  <a:solidFill>
                    <a:srgbClr val="000000"/>
                  </a:solidFill>
                  <a:effectLst>
                    <a:outerShdw blurRad="38100" dist="38100" dir="2700000" algn="tl">
                      <a:srgbClr val="000000">
                        <a:alpha val="43137"/>
                      </a:srgbClr>
                    </a:outerShdw>
                  </a:effectLst>
                  <a:latin typeface="Corbel" pitchFamily="34" charset="0"/>
                </a:rPr>
                <a:t>Defense Foundation Defends against</a:t>
              </a:r>
              <a:endParaRPr lang="en-US" sz="1400" b="1" noProof="1">
                <a:solidFill>
                  <a:srgbClr val="000000"/>
                </a:solidFill>
                <a:effectLst>
                  <a:outerShdw blurRad="38100" dist="38100" dir="2700000" algn="tl">
                    <a:srgbClr val="000000">
                      <a:alpha val="43137"/>
                    </a:srgbClr>
                  </a:outerShdw>
                </a:effectLst>
                <a:latin typeface="Corbel" pitchFamily="34" charset="0"/>
              </a:endParaRPr>
            </a:p>
          </p:txBody>
        </p:sp>
        <p:sp>
          <p:nvSpPr>
            <p:cNvPr id="28" name="Rectangle 49"/>
            <p:cNvSpPr>
              <a:spLocks noChangeArrowheads="1"/>
            </p:cNvSpPr>
            <p:nvPr/>
          </p:nvSpPr>
          <p:spPr bwMode="auto">
            <a:xfrm>
              <a:off x="4020" y="336"/>
              <a:ext cx="1494" cy="521"/>
            </a:xfrm>
            <a:prstGeom prst="rect">
              <a:avLst/>
            </a:prstGeom>
            <a:noFill/>
            <a:ln w="9525">
              <a:noFill/>
              <a:miter lim="800000"/>
              <a:headEnd/>
              <a:tailEnd/>
            </a:ln>
          </p:spPr>
          <p:txBody>
            <a:bodyPr/>
            <a:lstStyle/>
            <a:p>
              <a:pPr eaLnBrk="0" hangingPunct="0"/>
              <a:r>
                <a:rPr lang="en-US" sz="1200" b="1" noProof="1" smtClean="0">
                  <a:solidFill>
                    <a:srgbClr val="000000"/>
                  </a:solidFill>
                  <a:effectLst>
                    <a:outerShdw blurRad="38100" dist="38100" dir="2700000" algn="tl">
                      <a:srgbClr val="000000">
                        <a:alpha val="43137"/>
                      </a:srgbClr>
                    </a:outerShdw>
                  </a:effectLst>
                  <a:latin typeface="Corbel" pitchFamily="34" charset="0"/>
                </a:rPr>
                <a:t>System privilege abuse - 54% of all insider breaches</a:t>
              </a:r>
              <a:endParaRPr lang="en-US" sz="1200" b="1" noProof="1">
                <a:solidFill>
                  <a:srgbClr val="000000"/>
                </a:solidFill>
                <a:effectLst>
                  <a:outerShdw blurRad="38100" dist="38100" dir="2700000" algn="tl">
                    <a:srgbClr val="000000">
                      <a:alpha val="43137"/>
                    </a:srgbClr>
                  </a:outerShdw>
                </a:effectLst>
                <a:latin typeface="Corbel" pitchFamily="34" charset="0"/>
              </a:endParaRPr>
            </a:p>
          </p:txBody>
        </p:sp>
      </p:grpSp>
      <p:grpSp>
        <p:nvGrpSpPr>
          <p:cNvPr id="29" name="Group 52"/>
          <p:cNvGrpSpPr>
            <a:grpSpLocks/>
          </p:cNvGrpSpPr>
          <p:nvPr/>
        </p:nvGrpSpPr>
        <p:grpSpPr bwMode="auto">
          <a:xfrm>
            <a:off x="4944184" y="5562269"/>
            <a:ext cx="3152066" cy="969452"/>
            <a:chOff x="3976" y="92"/>
            <a:chExt cx="1560" cy="980"/>
          </a:xfrm>
        </p:grpSpPr>
        <p:sp>
          <p:nvSpPr>
            <p:cNvPr id="30" name="AutoShape 47"/>
            <p:cNvSpPr>
              <a:spLocks noChangeArrowheads="1"/>
            </p:cNvSpPr>
            <p:nvPr/>
          </p:nvSpPr>
          <p:spPr bwMode="auto">
            <a:xfrm>
              <a:off x="3976" y="92"/>
              <a:ext cx="1560" cy="877"/>
            </a:xfrm>
            <a:prstGeom prst="foldedCorner">
              <a:avLst>
                <a:gd name="adj" fmla="val 9551"/>
              </a:avLst>
            </a:prstGeom>
            <a:gradFill rotWithShape="1">
              <a:gsLst>
                <a:gs pos="0">
                  <a:srgbClr val="FDEB03"/>
                </a:gs>
                <a:gs pos="100000">
                  <a:srgbClr val="FDEB03">
                    <a:gamma/>
                    <a:tint val="26275"/>
                    <a:invGamma/>
                  </a:srgbClr>
                </a:gs>
              </a:gsLst>
              <a:lin ang="5400000" scaled="1"/>
            </a:gradFill>
            <a:ln w="9525">
              <a:solidFill>
                <a:srgbClr val="FFFFFF"/>
              </a:solidFill>
              <a:round/>
              <a:headEnd/>
              <a:tailEnd/>
            </a:ln>
            <a:effectLst>
              <a:outerShdw dist="53882" dir="2700000" algn="ctr" rotWithShape="0">
                <a:schemeClr val="tx1">
                  <a:alpha val="50000"/>
                </a:schemeClr>
              </a:outerShdw>
            </a:effectLst>
          </p:spPr>
          <p:txBody>
            <a:bodyPr wrap="none" anchor="ctr"/>
            <a:lstStyle/>
            <a:p>
              <a:pPr>
                <a:defRPr/>
              </a:pPr>
              <a:endParaRPr lang="de-DE">
                <a:solidFill>
                  <a:srgbClr val="000000"/>
                </a:solidFill>
                <a:latin typeface="Corbel" pitchFamily="34" charset="0"/>
              </a:endParaRPr>
            </a:p>
          </p:txBody>
        </p:sp>
        <p:sp>
          <p:nvSpPr>
            <p:cNvPr id="31" name="Rectangle 48"/>
            <p:cNvSpPr>
              <a:spLocks noChangeArrowheads="1"/>
            </p:cNvSpPr>
            <p:nvPr/>
          </p:nvSpPr>
          <p:spPr bwMode="auto">
            <a:xfrm>
              <a:off x="4020" y="150"/>
              <a:ext cx="1494" cy="193"/>
            </a:xfrm>
            <a:prstGeom prst="rect">
              <a:avLst/>
            </a:prstGeom>
            <a:solidFill>
              <a:srgbClr val="FAC400"/>
            </a:solidFill>
            <a:ln w="9525">
              <a:noFill/>
              <a:miter lim="800000"/>
              <a:headEnd/>
              <a:tailEnd/>
            </a:ln>
          </p:spPr>
          <p:txBody>
            <a:bodyPr wrap="none" anchor="ctr"/>
            <a:lstStyle/>
            <a:p>
              <a:pPr algn="ctr" eaLnBrk="0" hangingPunct="0"/>
              <a:r>
                <a:rPr lang="en-US" sz="1400" b="1" noProof="1" smtClean="0">
                  <a:solidFill>
                    <a:srgbClr val="000000"/>
                  </a:solidFill>
                  <a:effectLst>
                    <a:outerShdw blurRad="38100" dist="38100" dir="2700000" algn="tl">
                      <a:srgbClr val="000000">
                        <a:alpha val="43137"/>
                      </a:srgbClr>
                    </a:outerShdw>
                  </a:effectLst>
                  <a:latin typeface="Corbel" pitchFamily="34" charset="0"/>
                </a:rPr>
                <a:t>6 of top 8 Threats Defended against</a:t>
              </a:r>
              <a:endParaRPr lang="en-US" sz="1400" b="1" noProof="1">
                <a:solidFill>
                  <a:srgbClr val="000000"/>
                </a:solidFill>
                <a:effectLst>
                  <a:outerShdw blurRad="38100" dist="38100" dir="2700000" algn="tl">
                    <a:srgbClr val="000000">
                      <a:alpha val="43137"/>
                    </a:srgbClr>
                  </a:outerShdw>
                </a:effectLst>
                <a:latin typeface="Corbel" pitchFamily="34" charset="0"/>
              </a:endParaRPr>
            </a:p>
          </p:txBody>
        </p:sp>
        <p:sp>
          <p:nvSpPr>
            <p:cNvPr id="32" name="Rectangle 49"/>
            <p:cNvSpPr>
              <a:spLocks noChangeArrowheads="1"/>
            </p:cNvSpPr>
            <p:nvPr/>
          </p:nvSpPr>
          <p:spPr bwMode="auto">
            <a:xfrm>
              <a:off x="4020" y="336"/>
              <a:ext cx="1494" cy="736"/>
            </a:xfrm>
            <a:prstGeom prst="rect">
              <a:avLst/>
            </a:prstGeom>
            <a:noFill/>
            <a:ln w="9525">
              <a:noFill/>
              <a:miter lim="800000"/>
              <a:headEnd/>
              <a:tailEnd/>
            </a:ln>
          </p:spPr>
          <p:txBody>
            <a:bodyPr/>
            <a:lstStyle/>
            <a:p>
              <a:pPr eaLnBrk="0" hangingPunct="0"/>
              <a:r>
                <a:rPr lang="en-US" sz="1200" b="1" noProof="1" smtClean="0">
                  <a:solidFill>
                    <a:srgbClr val="000000"/>
                  </a:solidFill>
                  <a:effectLst>
                    <a:outerShdw blurRad="38100" dist="38100" dir="2700000" algn="tl">
                      <a:srgbClr val="000000">
                        <a:alpha val="43137"/>
                      </a:srgbClr>
                    </a:outerShdw>
                  </a:effectLst>
                  <a:latin typeface="Corbel" pitchFamily="34" charset="0"/>
                </a:rPr>
                <a:t>by the Defense Foundation.</a:t>
              </a:r>
            </a:p>
            <a:p>
              <a:pPr eaLnBrk="0" hangingPunct="0"/>
              <a:endParaRPr lang="en-US" sz="800" b="1" noProof="1" smtClean="0">
                <a:solidFill>
                  <a:srgbClr val="000000"/>
                </a:solidFill>
                <a:effectLst>
                  <a:outerShdw blurRad="38100" dist="38100" dir="2700000" algn="tl">
                    <a:srgbClr val="000000">
                      <a:alpha val="43137"/>
                    </a:srgbClr>
                  </a:outerShdw>
                </a:effectLst>
                <a:latin typeface="Corbel" pitchFamily="34" charset="0"/>
              </a:endParaRPr>
            </a:p>
            <a:p>
              <a:pPr eaLnBrk="0" hangingPunct="0"/>
              <a:r>
                <a:rPr lang="en-US" sz="1200" b="1" noProof="1" smtClean="0">
                  <a:solidFill>
                    <a:srgbClr val="000000"/>
                  </a:solidFill>
                  <a:effectLst>
                    <a:outerShdw blurRad="38100" dist="38100" dir="2700000" algn="tl">
                      <a:srgbClr val="000000">
                        <a:alpha val="43137"/>
                      </a:srgbClr>
                    </a:outerShdw>
                  </a:effectLst>
                  <a:latin typeface="Corbel" pitchFamily="34" charset="0"/>
                </a:rPr>
                <a:t>Average cost per Incident = </a:t>
              </a:r>
              <a:r>
                <a:rPr lang="en-US" sz="1050" b="1" noProof="1" smtClean="0">
                  <a:solidFill>
                    <a:srgbClr val="000000"/>
                  </a:solidFill>
                  <a:effectLst>
                    <a:outerShdw blurRad="38100" dist="38100" dir="2700000" algn="tl">
                      <a:srgbClr val="000000">
                        <a:alpha val="43137"/>
                      </a:srgbClr>
                    </a:outerShdw>
                  </a:effectLst>
                  <a:latin typeface="Trebuchet MS" pitchFamily="34" charset="0"/>
                </a:rPr>
                <a:t>$302,000 </a:t>
              </a:r>
              <a:r>
                <a:rPr lang="en-US" sz="1200" b="1" noProof="1" smtClean="0">
                  <a:solidFill>
                    <a:srgbClr val="000000"/>
                  </a:solidFill>
                  <a:effectLst>
                    <a:outerShdw blurRad="38100" dist="38100" dir="2700000" algn="tl">
                      <a:srgbClr val="000000">
                        <a:alpha val="43137"/>
                      </a:srgbClr>
                    </a:outerShdw>
                  </a:effectLst>
                  <a:latin typeface="Corbel" pitchFamily="34" charset="0"/>
                </a:rPr>
                <a:t>USD</a:t>
              </a:r>
            </a:p>
          </p:txBody>
        </p:sp>
      </p:grpSp>
    </p:spTree>
    <p:extLst>
      <p:ext uri="{BB962C8B-B14F-4D97-AF65-F5344CB8AC3E}">
        <p14:creationId xmlns:p14="http://schemas.microsoft.com/office/powerpoint/2010/main" xmlns="" val="931532299"/>
      </p:ext>
    </p:extLst>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2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2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2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2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Thomas Siebold</a:t>
            </a:r>
            <a:endParaRPr lang="de-DE" sz="2800" dirty="0"/>
          </a:p>
        </p:txBody>
      </p:sp>
      <p:sp>
        <p:nvSpPr>
          <p:cNvPr id="3" name="Inhaltsplatzhalter 2"/>
          <p:cNvSpPr>
            <a:spLocks noGrp="1"/>
          </p:cNvSpPr>
          <p:nvPr>
            <p:ph idx="1"/>
          </p:nvPr>
        </p:nvSpPr>
        <p:spPr/>
        <p:txBody>
          <a:bodyPr/>
          <a:lstStyle/>
          <a:p>
            <a:r>
              <a:rPr lang="de-DE" dirty="0" smtClean="0"/>
              <a:t>32 </a:t>
            </a:r>
            <a:r>
              <a:rPr lang="de-DE" dirty="0" err="1" smtClean="0"/>
              <a:t>years</a:t>
            </a:r>
            <a:r>
              <a:rPr lang="de-DE" dirty="0" smtClean="0"/>
              <a:t> </a:t>
            </a:r>
            <a:r>
              <a:rPr lang="de-DE" dirty="0" err="1" smtClean="0"/>
              <a:t>of</a:t>
            </a:r>
            <a:r>
              <a:rPr lang="de-DE" dirty="0" smtClean="0"/>
              <a:t> </a:t>
            </a:r>
            <a:r>
              <a:rPr lang="de-DE" dirty="0" err="1" smtClean="0"/>
              <a:t>experience</a:t>
            </a:r>
            <a:r>
              <a:rPr lang="de-DE" dirty="0" smtClean="0"/>
              <a:t> in IT</a:t>
            </a:r>
          </a:p>
          <a:p>
            <a:r>
              <a:rPr lang="de-DE" dirty="0" smtClean="0"/>
              <a:t>Companies</a:t>
            </a:r>
          </a:p>
          <a:p>
            <a:pPr lvl="1"/>
            <a:r>
              <a:rPr lang="de-DE" sz="2000" dirty="0" smtClean="0"/>
              <a:t>Digital Equipment GmbH</a:t>
            </a:r>
          </a:p>
          <a:p>
            <a:pPr lvl="1"/>
            <a:r>
              <a:rPr lang="de-DE" sz="2000" dirty="0" smtClean="0"/>
              <a:t>Digital Equipment Corporation</a:t>
            </a:r>
          </a:p>
          <a:p>
            <a:pPr lvl="1"/>
            <a:r>
              <a:rPr lang="de-DE" sz="2000" dirty="0" smtClean="0"/>
              <a:t>Compaq Computers EMEA</a:t>
            </a:r>
          </a:p>
          <a:p>
            <a:pPr lvl="1"/>
            <a:r>
              <a:rPr lang="de-DE" sz="2000" dirty="0" smtClean="0"/>
              <a:t>Hewlett Packard EMEA, GmbH</a:t>
            </a:r>
          </a:p>
          <a:p>
            <a:pPr lvl="1"/>
            <a:endParaRPr lang="de-DE" sz="2000" dirty="0" smtClean="0"/>
          </a:p>
          <a:p>
            <a:r>
              <a:rPr lang="de-DE" dirty="0" err="1" smtClean="0"/>
              <a:t>Now</a:t>
            </a:r>
            <a:r>
              <a:rPr lang="de-DE" dirty="0" smtClean="0"/>
              <a:t> </a:t>
            </a:r>
            <a:r>
              <a:rPr lang="de-DE" dirty="0" err="1" smtClean="0"/>
              <a:t>free</a:t>
            </a:r>
            <a:r>
              <a:rPr lang="de-DE" dirty="0" smtClean="0"/>
              <a:t> </a:t>
            </a:r>
            <a:r>
              <a:rPr lang="de-DE" dirty="0" err="1" smtClean="0"/>
              <a:t>lance</a:t>
            </a:r>
            <a:r>
              <a:rPr lang="de-DE" dirty="0" smtClean="0"/>
              <a:t> </a:t>
            </a:r>
            <a:r>
              <a:rPr lang="de-DE" dirty="0" err="1" smtClean="0"/>
              <a:t>technology</a:t>
            </a:r>
            <a:r>
              <a:rPr lang="de-DE" dirty="0" smtClean="0"/>
              <a:t> </a:t>
            </a:r>
            <a:r>
              <a:rPr lang="de-DE" dirty="0" err="1" smtClean="0"/>
              <a:t>consultant</a:t>
            </a:r>
            <a:r>
              <a:rPr lang="de-DE" dirty="0" smtClean="0"/>
              <a:t> (S.IT.CO)</a:t>
            </a:r>
          </a:p>
          <a:p>
            <a:r>
              <a:rPr lang="de-DE" dirty="0" smtClean="0"/>
              <a:t>Reseller </a:t>
            </a:r>
            <a:r>
              <a:rPr lang="de-DE" dirty="0" err="1" smtClean="0"/>
              <a:t>and</a:t>
            </a:r>
            <a:r>
              <a:rPr lang="de-DE" dirty="0" smtClean="0"/>
              <a:t> Service </a:t>
            </a:r>
            <a:r>
              <a:rPr lang="de-DE" dirty="0" err="1" smtClean="0"/>
              <a:t>provider</a:t>
            </a:r>
            <a:r>
              <a:rPr lang="de-DE" dirty="0" smtClean="0"/>
              <a:t> </a:t>
            </a:r>
            <a:r>
              <a:rPr lang="de-DE" dirty="0" err="1" smtClean="0"/>
              <a:t>for</a:t>
            </a:r>
            <a:r>
              <a:rPr lang="de-DE" dirty="0" smtClean="0"/>
              <a:t> TDi (D, A, CH)</a:t>
            </a:r>
          </a:p>
          <a:p>
            <a:r>
              <a:rPr lang="de-DE" dirty="0" smtClean="0">
                <a:hlinkClick r:id="rId2"/>
              </a:rPr>
              <a:t>sitco.biz@gmail.com</a:t>
            </a:r>
            <a:endParaRPr lang="de-DE" dirty="0" smtClean="0"/>
          </a:p>
          <a:p>
            <a:r>
              <a:rPr lang="de-DE" dirty="0" smtClean="0">
                <a:hlinkClick r:id="rId3"/>
              </a:rPr>
              <a:t>www.sitco-consulting.biz</a:t>
            </a:r>
            <a:r>
              <a:rPr lang="de-DE" dirty="0" smtClean="0"/>
              <a:t> </a:t>
            </a:r>
          </a:p>
          <a:p>
            <a:endParaRPr lang="de-DE" dirty="0" smtClean="0"/>
          </a:p>
          <a:p>
            <a:endParaRPr lang="de-DE" sz="1200" dirty="0"/>
          </a:p>
        </p:txBody>
      </p:sp>
      <p:sp>
        <p:nvSpPr>
          <p:cNvPr id="4" name="Fußzeilenplatzhalter 3"/>
          <p:cNvSpPr>
            <a:spLocks noGrp="1"/>
          </p:cNvSpPr>
          <p:nvPr>
            <p:ph type="ftr" sz="quarter" idx="10"/>
          </p:nvPr>
        </p:nvSpPr>
        <p:spPr/>
        <p:txBody>
          <a:bodyPr/>
          <a:lstStyle/>
          <a:p>
            <a:pPr>
              <a:defRPr/>
            </a:pPr>
            <a:r>
              <a:rPr lang="en-US" smtClean="0"/>
              <a:t>TDi Technologies (www.tditechnologies.com)		         Your Business is Built on IT</a:t>
            </a:r>
            <a:endParaRPr lang="de-DE"/>
          </a:p>
        </p:txBody>
      </p:sp>
      <p:pic>
        <p:nvPicPr>
          <p:cNvPr id="5" name="Grafik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571998" y="3157435"/>
            <a:ext cx="1476375" cy="323850"/>
          </a:xfrm>
          <a:prstGeom prst="rect">
            <a:avLst/>
          </a:prstGeom>
        </p:spPr>
      </p:pic>
      <p:pic>
        <p:nvPicPr>
          <p:cNvPr id="6" name="Grafik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243699" y="2039566"/>
            <a:ext cx="1781175" cy="533400"/>
          </a:xfrm>
          <a:prstGeom prst="rect">
            <a:avLst/>
          </a:prstGeom>
        </p:spPr>
      </p:pic>
      <p:pic>
        <p:nvPicPr>
          <p:cNvPr id="7" name="Grafik 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460950" y="3067166"/>
            <a:ext cx="1095375" cy="895350"/>
          </a:xfrm>
          <a:prstGeom prst="rect">
            <a:avLst/>
          </a:prstGeom>
        </p:spPr>
      </p:pic>
      <p:pic>
        <p:nvPicPr>
          <p:cNvPr id="1026" name="Picture 2" descr="C:\Users\Thomas\Pictures\AdressHANAU.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876341" y="4360738"/>
            <a:ext cx="2141201" cy="79847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98682063"/>
      </p:ext>
    </p:extLst>
  </p:cSld>
  <p:clrMapOvr>
    <a:masterClrMapping/>
  </p:clrMapOvr>
  <p:transition spd="slow" advClick="0">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4" name="Fußzeilenplatzhalter 3"/>
          <p:cNvSpPr>
            <a:spLocks noGrp="1"/>
          </p:cNvSpPr>
          <p:nvPr>
            <p:ph type="ftr" sz="quarter" idx="10"/>
          </p:nvPr>
        </p:nvSpPr>
        <p:spPr/>
        <p:txBody>
          <a:bodyPr/>
          <a:lstStyle/>
          <a:p>
            <a:pPr>
              <a:defRPr/>
            </a:pPr>
            <a:r>
              <a:rPr lang="en-US" smtClean="0"/>
              <a:t>TDi Technologies (www.tditechnologies.com)		         Your Business is Built on IT</a:t>
            </a:r>
            <a:endParaRPr lang="de-DE"/>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71538" y="1"/>
            <a:ext cx="7400925"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72364957"/>
      </p:ext>
    </p:extLst>
  </p:cSld>
  <p:clrMapOvr>
    <a:masterClrMapping/>
  </p:clrMapOvr>
  <p:transition spd="slow" advClick="0">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VERIZON Data </a:t>
            </a:r>
            <a:r>
              <a:rPr lang="de-DE" dirty="0" err="1" smtClean="0"/>
              <a:t>Breach</a:t>
            </a:r>
            <a:r>
              <a:rPr lang="de-DE" dirty="0" smtClean="0"/>
              <a:t> Report 2010</a:t>
            </a:r>
            <a:endParaRPr lang="de-DE" dirty="0"/>
          </a:p>
        </p:txBody>
      </p:sp>
      <p:sp>
        <p:nvSpPr>
          <p:cNvPr id="3" name="Inhaltsplatzhalter 2"/>
          <p:cNvSpPr>
            <a:spLocks noGrp="1"/>
          </p:cNvSpPr>
          <p:nvPr>
            <p:ph idx="1"/>
          </p:nvPr>
        </p:nvSpPr>
        <p:spPr/>
        <p:txBody>
          <a:bodyPr/>
          <a:lstStyle/>
          <a:p>
            <a:r>
              <a:rPr lang="de-DE" b="1" dirty="0"/>
              <a:t>2010 DATA </a:t>
            </a:r>
            <a:r>
              <a:rPr lang="de-DE" b="1" dirty="0" smtClean="0"/>
              <a:t>BREACH INVESTIGATIONS </a:t>
            </a:r>
            <a:r>
              <a:rPr lang="de-DE" b="1" dirty="0"/>
              <a:t>REPORT</a:t>
            </a:r>
          </a:p>
          <a:p>
            <a:r>
              <a:rPr lang="en-US" dirty="0"/>
              <a:t>A study conducted by the Verizon RISK Team in cooperation with the United States Secret Service</a:t>
            </a:r>
            <a:r>
              <a:rPr lang="en-US" dirty="0" smtClean="0"/>
              <a:t>.</a:t>
            </a:r>
          </a:p>
          <a:p>
            <a:endParaRPr lang="en-US" dirty="0" smtClean="0"/>
          </a:p>
          <a:p>
            <a:r>
              <a:rPr lang="en-US" dirty="0"/>
              <a:t>WHO IS BEHIND DATA BREACHES?</a:t>
            </a:r>
          </a:p>
          <a:p>
            <a:endParaRPr lang="en-US" dirty="0" smtClean="0"/>
          </a:p>
          <a:p>
            <a:r>
              <a:rPr lang="en-US" dirty="0" smtClean="0"/>
              <a:t>70</a:t>
            </a:r>
            <a:r>
              <a:rPr lang="en-US" dirty="0"/>
              <a:t>% resulted from external agents (-9%) </a:t>
            </a:r>
            <a:endParaRPr lang="en-US" dirty="0" smtClean="0"/>
          </a:p>
          <a:p>
            <a:r>
              <a:rPr lang="en-US" b="1" dirty="0" smtClean="0">
                <a:solidFill>
                  <a:srgbClr val="FF0000"/>
                </a:solidFill>
              </a:rPr>
              <a:t>48</a:t>
            </a:r>
            <a:r>
              <a:rPr lang="en-US" b="1" dirty="0">
                <a:solidFill>
                  <a:srgbClr val="FF0000"/>
                </a:solidFill>
              </a:rPr>
              <a:t>% were caused by insiders (+26%)</a:t>
            </a:r>
          </a:p>
          <a:p>
            <a:r>
              <a:rPr lang="en-US" dirty="0"/>
              <a:t>11% implicated business partners (-23%)</a:t>
            </a:r>
          </a:p>
          <a:p>
            <a:r>
              <a:rPr lang="en-US" dirty="0"/>
              <a:t>27% involved multiple parties (-12</a:t>
            </a:r>
            <a:r>
              <a:rPr lang="en-US" dirty="0" smtClean="0"/>
              <a:t>%)</a:t>
            </a:r>
          </a:p>
          <a:p>
            <a:endParaRPr lang="de-DE" dirty="0" smtClean="0"/>
          </a:p>
          <a:p>
            <a:r>
              <a:rPr lang="en-US" dirty="0" smtClean="0"/>
              <a:t>(</a:t>
            </a:r>
            <a:r>
              <a:rPr lang="en-US" dirty="0" smtClean="0">
                <a:hlinkClick r:id="rId2"/>
              </a:rPr>
              <a:t>http</a:t>
            </a:r>
            <a:r>
              <a:rPr lang="en-US" dirty="0">
                <a:hlinkClick r:id="rId2"/>
              </a:rPr>
              <a:t>://</a:t>
            </a:r>
            <a:r>
              <a:rPr lang="en-US" dirty="0" smtClean="0">
                <a:hlinkClick r:id="rId2"/>
              </a:rPr>
              <a:t>www.verizonbusiness.com/resources/reports/rp_2010-data-breach-report_en_xg.pdf</a:t>
            </a:r>
            <a:r>
              <a:rPr lang="en-US" dirty="0" smtClean="0"/>
              <a:t>)</a:t>
            </a:r>
            <a:endParaRPr lang="en-US" dirty="0"/>
          </a:p>
        </p:txBody>
      </p:sp>
      <p:sp>
        <p:nvSpPr>
          <p:cNvPr id="4" name="Fußzeilenplatzhalter 3"/>
          <p:cNvSpPr>
            <a:spLocks noGrp="1"/>
          </p:cNvSpPr>
          <p:nvPr>
            <p:ph type="ftr" sz="quarter" idx="10"/>
          </p:nvPr>
        </p:nvSpPr>
        <p:spPr/>
        <p:txBody>
          <a:bodyPr/>
          <a:lstStyle/>
          <a:p>
            <a:pPr>
              <a:defRPr/>
            </a:pPr>
            <a:r>
              <a:rPr lang="en-US" smtClean="0"/>
              <a:t>TDi Technologies (www.tditechnologies.com)		         Your Business is Built on IT</a:t>
            </a:r>
            <a:endParaRPr lang="de-DE"/>
          </a:p>
        </p:txBody>
      </p:sp>
    </p:spTree>
    <p:extLst>
      <p:ext uri="{BB962C8B-B14F-4D97-AF65-F5344CB8AC3E}">
        <p14:creationId xmlns:p14="http://schemas.microsoft.com/office/powerpoint/2010/main" xmlns="" val="2174389954"/>
      </p:ext>
    </p:extLst>
  </p:cSld>
  <p:clrMapOvr>
    <a:masterClrMapping/>
  </p:clrMapOvr>
  <p:transition spd="slow" advClick="0">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Rektangel 186"/>
          <p:cNvSpPr>
            <a:spLocks noChangeArrowheads="1"/>
          </p:cNvSpPr>
          <p:nvPr/>
        </p:nvSpPr>
        <p:spPr bwMode="auto">
          <a:xfrm rot="10800000" flipV="1">
            <a:off x="0" y="923925"/>
            <a:ext cx="9144000" cy="2705100"/>
          </a:xfrm>
          <a:prstGeom prst="rect">
            <a:avLst/>
          </a:prstGeom>
          <a:gradFill rotWithShape="1">
            <a:gsLst>
              <a:gs pos="0">
                <a:srgbClr val="BFBFBF"/>
              </a:gs>
              <a:gs pos="31000">
                <a:srgbClr val="F3F3F3"/>
              </a:gs>
              <a:gs pos="52000">
                <a:srgbClr val="F3F3F3"/>
              </a:gs>
              <a:gs pos="100000">
                <a:srgbClr val="F3F3F3"/>
              </a:gs>
              <a:gs pos="100000">
                <a:srgbClr val="F3F3F3"/>
              </a:gs>
              <a:gs pos="100000">
                <a:srgbClr val="F3F3F3"/>
              </a:gs>
            </a:gsLst>
            <a:lin ang="16200000" scaled="1"/>
          </a:gradFill>
          <a:ln w="9525">
            <a:no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37" name="Oval 36"/>
          <p:cNvSpPr/>
          <p:nvPr/>
        </p:nvSpPr>
        <p:spPr bwMode="auto">
          <a:xfrm>
            <a:off x="3603010" y="2606723"/>
            <a:ext cx="2057400" cy="2057400"/>
          </a:xfrm>
          <a:prstGeom prst="ellipse">
            <a:avLst/>
          </a:prstGeom>
          <a:solidFill>
            <a:schemeClr val="accent1">
              <a:lumMod val="75000"/>
              <a:alpha val="60000"/>
            </a:schemeClr>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endParaRPr lang="en-US" smtClean="0">
              <a:solidFill>
                <a:srgbClr val="000000"/>
              </a:solidFill>
            </a:endParaRPr>
          </a:p>
        </p:txBody>
      </p:sp>
      <p:sp>
        <p:nvSpPr>
          <p:cNvPr id="2" name="Title 1"/>
          <p:cNvSpPr>
            <a:spLocks noGrp="1"/>
          </p:cNvSpPr>
          <p:nvPr>
            <p:ph type="title"/>
          </p:nvPr>
        </p:nvSpPr>
        <p:spPr/>
        <p:txBody>
          <a:bodyPr/>
          <a:lstStyle/>
          <a:p>
            <a:r>
              <a:rPr lang="en-US" dirty="0" smtClean="0"/>
              <a:t>ConsoleWorks® IT Operations Foundation</a:t>
            </a:r>
            <a:endParaRPr lang="en-US" dirty="0"/>
          </a:p>
        </p:txBody>
      </p:sp>
      <p:sp>
        <p:nvSpPr>
          <p:cNvPr id="4" name="Footer Placeholder 3"/>
          <p:cNvSpPr>
            <a:spLocks noGrp="1"/>
          </p:cNvSpPr>
          <p:nvPr>
            <p:ph type="ftr" sz="quarter" idx="10"/>
          </p:nvPr>
        </p:nvSpPr>
        <p:spPr/>
        <p:txBody>
          <a:bodyPr/>
          <a:lstStyle/>
          <a:p>
            <a:pPr>
              <a:defRPr/>
            </a:pPr>
            <a:r>
              <a:rPr lang="en-US" smtClean="0">
                <a:solidFill>
                  <a:srgbClr val="000000"/>
                </a:solidFill>
              </a:rPr>
              <a:t>TDi Technologies (www.tditechnologies.com)		         Your Business is Built on IT</a:t>
            </a:r>
            <a:endParaRPr lang="de-DE">
              <a:solidFill>
                <a:srgbClr val="000000"/>
              </a:solidFill>
            </a:endParaRPr>
          </a:p>
        </p:txBody>
      </p:sp>
      <p:sp>
        <p:nvSpPr>
          <p:cNvPr id="10" name="Ellipse 22"/>
          <p:cNvSpPr/>
          <p:nvPr/>
        </p:nvSpPr>
        <p:spPr bwMode="auto">
          <a:xfrm>
            <a:off x="3460431" y="5182834"/>
            <a:ext cx="2384511" cy="427943"/>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ndParaRPr>
          </a:p>
        </p:txBody>
      </p:sp>
      <p:sp>
        <p:nvSpPr>
          <p:cNvPr id="11" name="Freeform 181"/>
          <p:cNvSpPr>
            <a:spLocks/>
          </p:cNvSpPr>
          <p:nvPr/>
        </p:nvSpPr>
        <p:spPr bwMode="auto">
          <a:xfrm>
            <a:off x="4635500" y="2182813"/>
            <a:ext cx="1438275" cy="1627187"/>
          </a:xfrm>
          <a:custGeom>
            <a:avLst/>
            <a:gdLst>
              <a:gd name="T0" fmla="*/ 0 w 906"/>
              <a:gd name="T1" fmla="*/ 630038869 h 1025"/>
              <a:gd name="T2" fmla="*/ 161290000 w 906"/>
              <a:gd name="T3" fmla="*/ 640119491 h 1025"/>
              <a:gd name="T4" fmla="*/ 322580000 w 906"/>
              <a:gd name="T5" fmla="*/ 662800096 h 1025"/>
              <a:gd name="T6" fmla="*/ 476310325 w 906"/>
              <a:gd name="T7" fmla="*/ 700603222 h 1025"/>
              <a:gd name="T8" fmla="*/ 627519700 w 906"/>
              <a:gd name="T9" fmla="*/ 758566004 h 1025"/>
              <a:gd name="T10" fmla="*/ 766127500 w 906"/>
              <a:gd name="T11" fmla="*/ 821570685 h 1025"/>
              <a:gd name="T12" fmla="*/ 899696575 w 906"/>
              <a:gd name="T13" fmla="*/ 902215660 h 1025"/>
              <a:gd name="T14" fmla="*/ 1025704388 w 906"/>
              <a:gd name="T15" fmla="*/ 992941257 h 1025"/>
              <a:gd name="T16" fmla="*/ 1139110625 w 906"/>
              <a:gd name="T17" fmla="*/ 1093747476 h 1025"/>
              <a:gd name="T18" fmla="*/ 1247478138 w 906"/>
              <a:gd name="T19" fmla="*/ 1207153679 h 1025"/>
              <a:gd name="T20" fmla="*/ 1340723125 w 906"/>
              <a:gd name="T21" fmla="*/ 1328121142 h 1025"/>
              <a:gd name="T22" fmla="*/ 1426408438 w 906"/>
              <a:gd name="T23" fmla="*/ 1456649865 h 1025"/>
              <a:gd name="T24" fmla="*/ 1499493763 w 906"/>
              <a:gd name="T25" fmla="*/ 1597778572 h 1025"/>
              <a:gd name="T26" fmla="*/ 1557456563 w 906"/>
              <a:gd name="T27" fmla="*/ 1741426640 h 1025"/>
              <a:gd name="T28" fmla="*/ 1600300013 w 906"/>
              <a:gd name="T29" fmla="*/ 1895156918 h 1025"/>
              <a:gd name="T30" fmla="*/ 1633061250 w 906"/>
              <a:gd name="T31" fmla="*/ 2051406557 h 1025"/>
              <a:gd name="T32" fmla="*/ 1648182188 w 906"/>
              <a:gd name="T33" fmla="*/ 2147483647 h 1025"/>
              <a:gd name="T34" fmla="*/ 2147483647 w 906"/>
              <a:gd name="T35" fmla="*/ 2147483647 h 1025"/>
              <a:gd name="T36" fmla="*/ 2147483647 w 906"/>
              <a:gd name="T37" fmla="*/ 2147483647 h 1025"/>
              <a:gd name="T38" fmla="*/ 2147483647 w 906"/>
              <a:gd name="T39" fmla="*/ 1937998767 h 1025"/>
              <a:gd name="T40" fmla="*/ 2147483647 w 906"/>
              <a:gd name="T41" fmla="*/ 1718746034 h 1025"/>
              <a:gd name="T42" fmla="*/ 2142132813 w 906"/>
              <a:gd name="T43" fmla="*/ 1509572336 h 1025"/>
              <a:gd name="T44" fmla="*/ 2061487813 w 906"/>
              <a:gd name="T45" fmla="*/ 1305440536 h 1025"/>
              <a:gd name="T46" fmla="*/ 1955641250 w 906"/>
              <a:gd name="T47" fmla="*/ 1116428082 h 1025"/>
              <a:gd name="T48" fmla="*/ 1839714063 w 906"/>
              <a:gd name="T49" fmla="*/ 937497837 h 1025"/>
              <a:gd name="T50" fmla="*/ 1703625625 w 906"/>
              <a:gd name="T51" fmla="*/ 771167576 h 1025"/>
              <a:gd name="T52" fmla="*/ 1554937200 w 906"/>
              <a:gd name="T53" fmla="*/ 617437298 h 1025"/>
              <a:gd name="T54" fmla="*/ 1391126250 w 906"/>
              <a:gd name="T55" fmla="*/ 476308591 h 1025"/>
              <a:gd name="T56" fmla="*/ 1214715313 w 906"/>
              <a:gd name="T57" fmla="*/ 352821767 h 1025"/>
              <a:gd name="T58" fmla="*/ 1028223750 w 906"/>
              <a:gd name="T59" fmla="*/ 246975237 h 1025"/>
              <a:gd name="T60" fmla="*/ 829132200 w 906"/>
              <a:gd name="T61" fmla="*/ 156249639 h 1025"/>
              <a:gd name="T62" fmla="*/ 619958438 w 906"/>
              <a:gd name="T63" fmla="*/ 88204648 h 1025"/>
              <a:gd name="T64" fmla="*/ 403225000 w 906"/>
              <a:gd name="T65" fmla="*/ 35282177 h 1025"/>
              <a:gd name="T66" fmla="*/ 181451250 w 906"/>
              <a:gd name="T67" fmla="*/ 5040311 h 1025"/>
              <a:gd name="T68" fmla="*/ 375504075 w 906"/>
              <a:gd name="T69" fmla="*/ 325099263 h 102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06"/>
              <a:gd name="T106" fmla="*/ 0 h 1025"/>
              <a:gd name="T107" fmla="*/ 906 w 906"/>
              <a:gd name="T108" fmla="*/ 1025 h 102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06" h="1025">
                <a:moveTo>
                  <a:pt x="0" y="250"/>
                </a:moveTo>
                <a:lnTo>
                  <a:pt x="0" y="250"/>
                </a:lnTo>
                <a:lnTo>
                  <a:pt x="32" y="250"/>
                </a:lnTo>
                <a:lnTo>
                  <a:pt x="64" y="254"/>
                </a:lnTo>
                <a:lnTo>
                  <a:pt x="97" y="258"/>
                </a:lnTo>
                <a:lnTo>
                  <a:pt x="128" y="263"/>
                </a:lnTo>
                <a:lnTo>
                  <a:pt x="159" y="271"/>
                </a:lnTo>
                <a:lnTo>
                  <a:pt x="189" y="278"/>
                </a:lnTo>
                <a:lnTo>
                  <a:pt x="219" y="289"/>
                </a:lnTo>
                <a:lnTo>
                  <a:pt x="249" y="301"/>
                </a:lnTo>
                <a:lnTo>
                  <a:pt x="276" y="312"/>
                </a:lnTo>
                <a:lnTo>
                  <a:pt x="304" y="326"/>
                </a:lnTo>
                <a:lnTo>
                  <a:pt x="330" y="342"/>
                </a:lnTo>
                <a:lnTo>
                  <a:pt x="357" y="358"/>
                </a:lnTo>
                <a:lnTo>
                  <a:pt x="382" y="376"/>
                </a:lnTo>
                <a:lnTo>
                  <a:pt x="407" y="394"/>
                </a:lnTo>
                <a:lnTo>
                  <a:pt x="430" y="413"/>
                </a:lnTo>
                <a:lnTo>
                  <a:pt x="452" y="434"/>
                </a:lnTo>
                <a:lnTo>
                  <a:pt x="474" y="456"/>
                </a:lnTo>
                <a:lnTo>
                  <a:pt x="495" y="479"/>
                </a:lnTo>
                <a:lnTo>
                  <a:pt x="514" y="503"/>
                </a:lnTo>
                <a:lnTo>
                  <a:pt x="532" y="527"/>
                </a:lnTo>
                <a:lnTo>
                  <a:pt x="549" y="552"/>
                </a:lnTo>
                <a:lnTo>
                  <a:pt x="566" y="578"/>
                </a:lnTo>
                <a:lnTo>
                  <a:pt x="580" y="605"/>
                </a:lnTo>
                <a:lnTo>
                  <a:pt x="595" y="634"/>
                </a:lnTo>
                <a:lnTo>
                  <a:pt x="606" y="662"/>
                </a:lnTo>
                <a:lnTo>
                  <a:pt x="618" y="691"/>
                </a:lnTo>
                <a:lnTo>
                  <a:pt x="627" y="721"/>
                </a:lnTo>
                <a:lnTo>
                  <a:pt x="635" y="752"/>
                </a:lnTo>
                <a:lnTo>
                  <a:pt x="643" y="782"/>
                </a:lnTo>
                <a:lnTo>
                  <a:pt x="648" y="814"/>
                </a:lnTo>
                <a:lnTo>
                  <a:pt x="652" y="845"/>
                </a:lnTo>
                <a:lnTo>
                  <a:pt x="654" y="877"/>
                </a:lnTo>
                <a:lnTo>
                  <a:pt x="774" y="1025"/>
                </a:lnTo>
                <a:lnTo>
                  <a:pt x="906" y="903"/>
                </a:lnTo>
                <a:lnTo>
                  <a:pt x="903" y="858"/>
                </a:lnTo>
                <a:lnTo>
                  <a:pt x="901" y="813"/>
                </a:lnTo>
                <a:lnTo>
                  <a:pt x="894" y="769"/>
                </a:lnTo>
                <a:lnTo>
                  <a:pt x="886" y="724"/>
                </a:lnTo>
                <a:lnTo>
                  <a:pt x="876" y="682"/>
                </a:lnTo>
                <a:lnTo>
                  <a:pt x="864" y="639"/>
                </a:lnTo>
                <a:lnTo>
                  <a:pt x="850" y="599"/>
                </a:lnTo>
                <a:lnTo>
                  <a:pt x="835" y="559"/>
                </a:lnTo>
                <a:lnTo>
                  <a:pt x="818" y="518"/>
                </a:lnTo>
                <a:lnTo>
                  <a:pt x="798" y="481"/>
                </a:lnTo>
                <a:lnTo>
                  <a:pt x="776" y="443"/>
                </a:lnTo>
                <a:lnTo>
                  <a:pt x="754" y="407"/>
                </a:lnTo>
                <a:lnTo>
                  <a:pt x="730" y="372"/>
                </a:lnTo>
                <a:lnTo>
                  <a:pt x="704" y="338"/>
                </a:lnTo>
                <a:lnTo>
                  <a:pt x="676" y="306"/>
                </a:lnTo>
                <a:lnTo>
                  <a:pt x="647" y="275"/>
                </a:lnTo>
                <a:lnTo>
                  <a:pt x="617" y="245"/>
                </a:lnTo>
                <a:lnTo>
                  <a:pt x="584" y="216"/>
                </a:lnTo>
                <a:lnTo>
                  <a:pt x="552" y="189"/>
                </a:lnTo>
                <a:lnTo>
                  <a:pt x="517" y="164"/>
                </a:lnTo>
                <a:lnTo>
                  <a:pt x="482" y="140"/>
                </a:lnTo>
                <a:lnTo>
                  <a:pt x="446" y="118"/>
                </a:lnTo>
                <a:lnTo>
                  <a:pt x="408" y="98"/>
                </a:lnTo>
                <a:lnTo>
                  <a:pt x="369" y="79"/>
                </a:lnTo>
                <a:lnTo>
                  <a:pt x="329" y="62"/>
                </a:lnTo>
                <a:lnTo>
                  <a:pt x="289" y="48"/>
                </a:lnTo>
                <a:lnTo>
                  <a:pt x="246" y="35"/>
                </a:lnTo>
                <a:lnTo>
                  <a:pt x="204" y="23"/>
                </a:lnTo>
                <a:lnTo>
                  <a:pt x="160" y="14"/>
                </a:lnTo>
                <a:lnTo>
                  <a:pt x="116" y="8"/>
                </a:lnTo>
                <a:lnTo>
                  <a:pt x="72" y="2"/>
                </a:lnTo>
                <a:lnTo>
                  <a:pt x="27" y="0"/>
                </a:lnTo>
                <a:lnTo>
                  <a:pt x="149" y="129"/>
                </a:lnTo>
                <a:lnTo>
                  <a:pt x="0" y="250"/>
                </a:lnTo>
                <a:close/>
              </a:path>
            </a:pathLst>
          </a:custGeom>
          <a:gradFill rotWithShape="1">
            <a:gsLst>
              <a:gs pos="0">
                <a:srgbClr val="BFBFBF"/>
              </a:gs>
              <a:gs pos="50000">
                <a:srgbClr val="BFBFBF"/>
              </a:gs>
              <a:gs pos="100000">
                <a:srgbClr val="737373"/>
              </a:gs>
            </a:gsLst>
            <a:lin ang="0" scaled="1"/>
          </a:gradFill>
          <a:ln w="25400">
            <a:noFill/>
            <a:miter lim="800000"/>
            <a:headEnd/>
            <a:tailEnd/>
          </a:ln>
        </p:spPr>
        <p:txBody>
          <a:bodyPr anchor="ctr"/>
          <a:lstStyle/>
          <a:p>
            <a:pPr indent="-342900" algn="ctr">
              <a:buFont typeface="Calibri" pitchFamily="34" charset="0"/>
              <a:buAutoNum type="arabicPeriod"/>
            </a:pPr>
            <a:endParaRPr lang="en-US" noProof="1">
              <a:solidFill>
                <a:srgbClr val="FFFFFF"/>
              </a:solidFill>
              <a:latin typeface="Calibri" pitchFamily="34" charset="0"/>
            </a:endParaRPr>
          </a:p>
        </p:txBody>
      </p:sp>
      <p:sp>
        <p:nvSpPr>
          <p:cNvPr id="12" name="Freeform 182"/>
          <p:cNvSpPr>
            <a:spLocks/>
          </p:cNvSpPr>
          <p:nvPr/>
        </p:nvSpPr>
        <p:spPr bwMode="auto">
          <a:xfrm>
            <a:off x="3179763" y="2179638"/>
            <a:ext cx="1633537" cy="1474787"/>
          </a:xfrm>
          <a:custGeom>
            <a:avLst/>
            <a:gdLst>
              <a:gd name="T0" fmla="*/ 630038870 w 1029"/>
              <a:gd name="T1" fmla="*/ 2147483647 h 929"/>
              <a:gd name="T2" fmla="*/ 630038870 w 1029"/>
              <a:gd name="T3" fmla="*/ 2147483647 h 929"/>
              <a:gd name="T4" fmla="*/ 640119492 w 1029"/>
              <a:gd name="T5" fmla="*/ 2134570826 h 929"/>
              <a:gd name="T6" fmla="*/ 662800097 w 1029"/>
              <a:gd name="T7" fmla="*/ 1970761519 h 929"/>
              <a:gd name="T8" fmla="*/ 703122585 w 1029"/>
              <a:gd name="T9" fmla="*/ 1817031246 h 929"/>
              <a:gd name="T10" fmla="*/ 753525694 w 1029"/>
              <a:gd name="T11" fmla="*/ 1668342872 h 929"/>
              <a:gd name="T12" fmla="*/ 819049737 w 1029"/>
              <a:gd name="T13" fmla="*/ 1527214170 h 929"/>
              <a:gd name="T14" fmla="*/ 899694712 w 1029"/>
              <a:gd name="T15" fmla="*/ 1393645140 h 929"/>
              <a:gd name="T16" fmla="*/ 990420309 w 1029"/>
              <a:gd name="T17" fmla="*/ 1265118009 h 929"/>
              <a:gd name="T18" fmla="*/ 1091226528 w 1029"/>
              <a:gd name="T19" fmla="*/ 1149190860 h 929"/>
              <a:gd name="T20" fmla="*/ 1202113370 w 1029"/>
              <a:gd name="T21" fmla="*/ 1043344334 h 929"/>
              <a:gd name="T22" fmla="*/ 1325601782 w 1029"/>
              <a:gd name="T23" fmla="*/ 945057480 h 929"/>
              <a:gd name="T24" fmla="*/ 1454128917 w 1029"/>
              <a:gd name="T25" fmla="*/ 859372196 h 929"/>
              <a:gd name="T26" fmla="*/ 1595257624 w 1029"/>
              <a:gd name="T27" fmla="*/ 788807845 h 929"/>
              <a:gd name="T28" fmla="*/ 1738907280 w 1029"/>
              <a:gd name="T29" fmla="*/ 730845065 h 929"/>
              <a:gd name="T30" fmla="*/ 1892635971 w 1029"/>
              <a:gd name="T31" fmla="*/ 682961318 h 929"/>
              <a:gd name="T32" fmla="*/ 2048885610 w 1029"/>
              <a:gd name="T33" fmla="*/ 650200092 h 929"/>
              <a:gd name="T34" fmla="*/ 2147483647 w 1029"/>
              <a:gd name="T35" fmla="*/ 635079160 h 929"/>
              <a:gd name="T36" fmla="*/ 2147483647 w 1029"/>
              <a:gd name="T37" fmla="*/ 0 h 929"/>
              <a:gd name="T38" fmla="*/ 2147483647 w 1029"/>
              <a:gd name="T39" fmla="*/ 5040311 h 929"/>
              <a:gd name="T40" fmla="*/ 1943039080 w 1029"/>
              <a:gd name="T41" fmla="*/ 27720916 h 929"/>
              <a:gd name="T42" fmla="*/ 1718746036 w 1029"/>
              <a:gd name="T43" fmla="*/ 73083713 h 929"/>
              <a:gd name="T44" fmla="*/ 1502012665 w 1029"/>
              <a:gd name="T45" fmla="*/ 141128702 h 929"/>
              <a:gd name="T46" fmla="*/ 1297879278 w 1029"/>
              <a:gd name="T47" fmla="*/ 229333347 h 929"/>
              <a:gd name="T48" fmla="*/ 1103828100 w 1029"/>
              <a:gd name="T49" fmla="*/ 335179874 h 929"/>
              <a:gd name="T50" fmla="*/ 922376905 w 1029"/>
              <a:gd name="T51" fmla="*/ 458668282 h 929"/>
              <a:gd name="T52" fmla="*/ 751006333 w 1029"/>
              <a:gd name="T53" fmla="*/ 599796984 h 929"/>
              <a:gd name="T54" fmla="*/ 594756693 w 1029"/>
              <a:gd name="T55" fmla="*/ 756046619 h 929"/>
              <a:gd name="T56" fmla="*/ 453627986 w 1029"/>
              <a:gd name="T57" fmla="*/ 924896236 h 929"/>
              <a:gd name="T58" fmla="*/ 330139574 w 1029"/>
              <a:gd name="T59" fmla="*/ 1108868374 h 929"/>
              <a:gd name="T60" fmla="*/ 224293044 w 1029"/>
              <a:gd name="T61" fmla="*/ 1305440495 h 929"/>
              <a:gd name="T62" fmla="*/ 136088396 w 1029"/>
              <a:gd name="T63" fmla="*/ 1509572288 h 929"/>
              <a:gd name="T64" fmla="*/ 73083715 w 1029"/>
              <a:gd name="T65" fmla="*/ 1726305652 h 929"/>
              <a:gd name="T66" fmla="*/ 25201555 w 1029"/>
              <a:gd name="T67" fmla="*/ 1948079327 h 929"/>
              <a:gd name="T68" fmla="*/ 2519362 w 1029"/>
              <a:gd name="T69" fmla="*/ 2147483647 h 929"/>
              <a:gd name="T70" fmla="*/ 0 w 1029"/>
              <a:gd name="T71" fmla="*/ 2147483647 h 929"/>
              <a:gd name="T72" fmla="*/ 297378346 w 1029"/>
              <a:gd name="T73" fmla="*/ 1998482435 h 9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29"/>
              <a:gd name="T112" fmla="*/ 0 h 929"/>
              <a:gd name="T113" fmla="*/ 1029 w 1029"/>
              <a:gd name="T114" fmla="*/ 929 h 92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29" h="929">
                <a:moveTo>
                  <a:pt x="250" y="920"/>
                </a:moveTo>
                <a:lnTo>
                  <a:pt x="250" y="920"/>
                </a:lnTo>
                <a:lnTo>
                  <a:pt x="250" y="912"/>
                </a:lnTo>
                <a:lnTo>
                  <a:pt x="252" y="879"/>
                </a:lnTo>
                <a:lnTo>
                  <a:pt x="254" y="847"/>
                </a:lnTo>
                <a:lnTo>
                  <a:pt x="258" y="815"/>
                </a:lnTo>
                <a:lnTo>
                  <a:pt x="263" y="782"/>
                </a:lnTo>
                <a:lnTo>
                  <a:pt x="270" y="752"/>
                </a:lnTo>
                <a:lnTo>
                  <a:pt x="279" y="721"/>
                </a:lnTo>
                <a:lnTo>
                  <a:pt x="288" y="691"/>
                </a:lnTo>
                <a:lnTo>
                  <a:pt x="299" y="662"/>
                </a:lnTo>
                <a:lnTo>
                  <a:pt x="311" y="633"/>
                </a:lnTo>
                <a:lnTo>
                  <a:pt x="325" y="606"/>
                </a:lnTo>
                <a:lnTo>
                  <a:pt x="341" y="579"/>
                </a:lnTo>
                <a:lnTo>
                  <a:pt x="357" y="553"/>
                </a:lnTo>
                <a:lnTo>
                  <a:pt x="375" y="527"/>
                </a:lnTo>
                <a:lnTo>
                  <a:pt x="393" y="502"/>
                </a:lnTo>
                <a:lnTo>
                  <a:pt x="412" y="479"/>
                </a:lnTo>
                <a:lnTo>
                  <a:pt x="433" y="456"/>
                </a:lnTo>
                <a:lnTo>
                  <a:pt x="455" y="435"/>
                </a:lnTo>
                <a:lnTo>
                  <a:pt x="477" y="414"/>
                </a:lnTo>
                <a:lnTo>
                  <a:pt x="502" y="393"/>
                </a:lnTo>
                <a:lnTo>
                  <a:pt x="526" y="375"/>
                </a:lnTo>
                <a:lnTo>
                  <a:pt x="551" y="358"/>
                </a:lnTo>
                <a:lnTo>
                  <a:pt x="577" y="341"/>
                </a:lnTo>
                <a:lnTo>
                  <a:pt x="604" y="327"/>
                </a:lnTo>
                <a:lnTo>
                  <a:pt x="633" y="313"/>
                </a:lnTo>
                <a:lnTo>
                  <a:pt x="661" y="300"/>
                </a:lnTo>
                <a:lnTo>
                  <a:pt x="690" y="290"/>
                </a:lnTo>
                <a:lnTo>
                  <a:pt x="720" y="279"/>
                </a:lnTo>
                <a:lnTo>
                  <a:pt x="751" y="271"/>
                </a:lnTo>
                <a:lnTo>
                  <a:pt x="782" y="264"/>
                </a:lnTo>
                <a:lnTo>
                  <a:pt x="813" y="258"/>
                </a:lnTo>
                <a:lnTo>
                  <a:pt x="845" y="255"/>
                </a:lnTo>
                <a:lnTo>
                  <a:pt x="878" y="252"/>
                </a:lnTo>
                <a:lnTo>
                  <a:pt x="1029" y="129"/>
                </a:lnTo>
                <a:lnTo>
                  <a:pt x="910" y="0"/>
                </a:lnTo>
                <a:lnTo>
                  <a:pt x="863" y="2"/>
                </a:lnTo>
                <a:lnTo>
                  <a:pt x="817" y="6"/>
                </a:lnTo>
                <a:lnTo>
                  <a:pt x="771" y="11"/>
                </a:lnTo>
                <a:lnTo>
                  <a:pt x="726" y="20"/>
                </a:lnTo>
                <a:lnTo>
                  <a:pt x="682" y="29"/>
                </a:lnTo>
                <a:lnTo>
                  <a:pt x="639" y="42"/>
                </a:lnTo>
                <a:lnTo>
                  <a:pt x="596" y="56"/>
                </a:lnTo>
                <a:lnTo>
                  <a:pt x="555" y="73"/>
                </a:lnTo>
                <a:lnTo>
                  <a:pt x="515" y="91"/>
                </a:lnTo>
                <a:lnTo>
                  <a:pt x="476" y="111"/>
                </a:lnTo>
                <a:lnTo>
                  <a:pt x="438" y="133"/>
                </a:lnTo>
                <a:lnTo>
                  <a:pt x="401" y="156"/>
                </a:lnTo>
                <a:lnTo>
                  <a:pt x="366" y="182"/>
                </a:lnTo>
                <a:lnTo>
                  <a:pt x="331" y="209"/>
                </a:lnTo>
                <a:lnTo>
                  <a:pt x="298" y="238"/>
                </a:lnTo>
                <a:lnTo>
                  <a:pt x="266" y="268"/>
                </a:lnTo>
                <a:lnTo>
                  <a:pt x="236" y="300"/>
                </a:lnTo>
                <a:lnTo>
                  <a:pt x="207" y="332"/>
                </a:lnTo>
                <a:lnTo>
                  <a:pt x="180" y="367"/>
                </a:lnTo>
                <a:lnTo>
                  <a:pt x="156" y="402"/>
                </a:lnTo>
                <a:lnTo>
                  <a:pt x="131" y="440"/>
                </a:lnTo>
                <a:lnTo>
                  <a:pt x="109" y="478"/>
                </a:lnTo>
                <a:lnTo>
                  <a:pt x="89" y="518"/>
                </a:lnTo>
                <a:lnTo>
                  <a:pt x="71" y="558"/>
                </a:lnTo>
                <a:lnTo>
                  <a:pt x="54" y="599"/>
                </a:lnTo>
                <a:lnTo>
                  <a:pt x="40" y="641"/>
                </a:lnTo>
                <a:lnTo>
                  <a:pt x="29" y="685"/>
                </a:lnTo>
                <a:lnTo>
                  <a:pt x="18" y="729"/>
                </a:lnTo>
                <a:lnTo>
                  <a:pt x="10" y="773"/>
                </a:lnTo>
                <a:lnTo>
                  <a:pt x="4" y="819"/>
                </a:lnTo>
                <a:lnTo>
                  <a:pt x="1" y="865"/>
                </a:lnTo>
                <a:lnTo>
                  <a:pt x="0" y="912"/>
                </a:lnTo>
                <a:lnTo>
                  <a:pt x="0" y="929"/>
                </a:lnTo>
                <a:lnTo>
                  <a:pt x="118" y="793"/>
                </a:lnTo>
                <a:lnTo>
                  <a:pt x="250" y="920"/>
                </a:lnTo>
                <a:close/>
              </a:path>
            </a:pathLst>
          </a:custGeom>
          <a:gradFill rotWithShape="1">
            <a:gsLst>
              <a:gs pos="0">
                <a:srgbClr val="BFBFBF"/>
              </a:gs>
              <a:gs pos="50000">
                <a:srgbClr val="BFBFBF"/>
              </a:gs>
              <a:gs pos="100000">
                <a:srgbClr val="737373"/>
              </a:gs>
            </a:gsLst>
            <a:lin ang="0" scaled="1"/>
          </a:gradFill>
          <a:ln w="25400">
            <a:noFill/>
            <a:miter lim="800000"/>
            <a:headEnd/>
            <a:tailEnd/>
          </a:ln>
        </p:spPr>
        <p:txBody>
          <a:bodyPr anchor="ctr"/>
          <a:lstStyle/>
          <a:p>
            <a:pPr indent="-342900" algn="ctr">
              <a:buFont typeface="Calibri" pitchFamily="34" charset="0"/>
              <a:buAutoNum type="arabicPeriod"/>
            </a:pPr>
            <a:endParaRPr lang="en-US" noProof="1">
              <a:solidFill>
                <a:srgbClr val="FFFFFF"/>
              </a:solidFill>
              <a:latin typeface="Calibri" pitchFamily="34" charset="0"/>
            </a:endParaRPr>
          </a:p>
        </p:txBody>
      </p:sp>
      <p:sp>
        <p:nvSpPr>
          <p:cNvPr id="13" name="Freeform 183"/>
          <p:cNvSpPr>
            <a:spLocks/>
          </p:cNvSpPr>
          <p:nvPr/>
        </p:nvSpPr>
        <p:spPr bwMode="auto">
          <a:xfrm>
            <a:off x="3181350" y="3494088"/>
            <a:ext cx="1479550" cy="1579562"/>
          </a:xfrm>
          <a:custGeom>
            <a:avLst/>
            <a:gdLst>
              <a:gd name="T0" fmla="*/ 2147483647 w 932"/>
              <a:gd name="T1" fmla="*/ 1877515018 h 995"/>
              <a:gd name="T2" fmla="*/ 2147483647 w 932"/>
              <a:gd name="T3" fmla="*/ 1877515018 h 995"/>
              <a:gd name="T4" fmla="*/ 2132052188 w 932"/>
              <a:gd name="T5" fmla="*/ 1867434396 h 995"/>
              <a:gd name="T6" fmla="*/ 1970762188 w 932"/>
              <a:gd name="T7" fmla="*/ 1844753791 h 995"/>
              <a:gd name="T8" fmla="*/ 1817033450 w 932"/>
              <a:gd name="T9" fmla="*/ 1809471615 h 995"/>
              <a:gd name="T10" fmla="*/ 1670864388 w 932"/>
              <a:gd name="T11" fmla="*/ 1756547556 h 995"/>
              <a:gd name="T12" fmla="*/ 1527214688 w 932"/>
              <a:gd name="T13" fmla="*/ 1691023515 h 995"/>
              <a:gd name="T14" fmla="*/ 1396166563 w 932"/>
              <a:gd name="T15" fmla="*/ 1612899489 h 995"/>
              <a:gd name="T16" fmla="*/ 1267639388 w 932"/>
              <a:gd name="T17" fmla="*/ 1524693255 h 995"/>
              <a:gd name="T18" fmla="*/ 1154231563 w 932"/>
              <a:gd name="T19" fmla="*/ 1423887037 h 995"/>
              <a:gd name="T20" fmla="*/ 1045865638 w 932"/>
              <a:gd name="T21" fmla="*/ 1315521146 h 995"/>
              <a:gd name="T22" fmla="*/ 947578750 w 932"/>
              <a:gd name="T23" fmla="*/ 1194553684 h 995"/>
              <a:gd name="T24" fmla="*/ 864414388 w 932"/>
              <a:gd name="T25" fmla="*/ 1068545912 h 995"/>
              <a:gd name="T26" fmla="*/ 791329063 w 932"/>
              <a:gd name="T27" fmla="*/ 929936568 h 995"/>
              <a:gd name="T28" fmla="*/ 728325950 w 932"/>
              <a:gd name="T29" fmla="*/ 786288501 h 995"/>
              <a:gd name="T30" fmla="*/ 682963138 w 932"/>
              <a:gd name="T31" fmla="*/ 635079174 h 995"/>
              <a:gd name="T32" fmla="*/ 650200313 w 932"/>
              <a:gd name="T33" fmla="*/ 481348898 h 995"/>
              <a:gd name="T34" fmla="*/ 632560013 w 932"/>
              <a:gd name="T35" fmla="*/ 320058949 h 995"/>
              <a:gd name="T36" fmla="*/ 0 w 932"/>
              <a:gd name="T37" fmla="*/ 345260503 h 995"/>
              <a:gd name="T38" fmla="*/ 10080625 w 932"/>
              <a:gd name="T39" fmla="*/ 456147343 h 995"/>
              <a:gd name="T40" fmla="*/ 42843450 w 932"/>
              <a:gd name="T41" fmla="*/ 677921023 h 995"/>
              <a:gd name="T42" fmla="*/ 98286888 w 932"/>
              <a:gd name="T43" fmla="*/ 892135030 h 995"/>
              <a:gd name="T44" fmla="*/ 171370625 w 932"/>
              <a:gd name="T45" fmla="*/ 1093747466 h 995"/>
              <a:gd name="T46" fmla="*/ 264617200 w 932"/>
              <a:gd name="T47" fmla="*/ 1290319592 h 995"/>
              <a:gd name="T48" fmla="*/ 372983125 w 932"/>
              <a:gd name="T49" fmla="*/ 1471770784 h 995"/>
              <a:gd name="T50" fmla="*/ 496471575 w 932"/>
              <a:gd name="T51" fmla="*/ 1645660717 h 995"/>
              <a:gd name="T52" fmla="*/ 637600325 w 932"/>
              <a:gd name="T53" fmla="*/ 1806950666 h 995"/>
              <a:gd name="T54" fmla="*/ 791329063 w 932"/>
              <a:gd name="T55" fmla="*/ 1950600320 h 995"/>
              <a:gd name="T56" fmla="*/ 960180325 w 932"/>
              <a:gd name="T57" fmla="*/ 2084167765 h 995"/>
              <a:gd name="T58" fmla="*/ 1136591263 w 932"/>
              <a:gd name="T59" fmla="*/ 2147483647 h 995"/>
              <a:gd name="T60" fmla="*/ 1330642500 w 932"/>
              <a:gd name="T61" fmla="*/ 2147483647 h 995"/>
              <a:gd name="T62" fmla="*/ 1529735638 w 932"/>
              <a:gd name="T63" fmla="*/ 2147483647 h 995"/>
              <a:gd name="T64" fmla="*/ 1738907813 w 932"/>
              <a:gd name="T65" fmla="*/ 2147483647 h 995"/>
              <a:gd name="T66" fmla="*/ 1955641250 w 932"/>
              <a:gd name="T67" fmla="*/ 2147483647 h 995"/>
              <a:gd name="T68" fmla="*/ 2147483647 w 932"/>
              <a:gd name="T69" fmla="*/ 2147483647 h 995"/>
              <a:gd name="T70" fmla="*/ 2147483647 w 932"/>
              <a:gd name="T71" fmla="*/ 2147483647 h 995"/>
              <a:gd name="T72" fmla="*/ 2001004063 w 932"/>
              <a:gd name="T73" fmla="*/ 2147483647 h 9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32"/>
              <a:gd name="T112" fmla="*/ 0 h 995"/>
              <a:gd name="T113" fmla="*/ 932 w 932"/>
              <a:gd name="T114" fmla="*/ 995 h 9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32" h="995">
                <a:moveTo>
                  <a:pt x="918" y="745"/>
                </a:moveTo>
                <a:lnTo>
                  <a:pt x="918" y="745"/>
                </a:lnTo>
                <a:lnTo>
                  <a:pt x="910" y="745"/>
                </a:lnTo>
                <a:lnTo>
                  <a:pt x="877" y="744"/>
                </a:lnTo>
                <a:lnTo>
                  <a:pt x="846" y="741"/>
                </a:lnTo>
                <a:lnTo>
                  <a:pt x="813" y="737"/>
                </a:lnTo>
                <a:lnTo>
                  <a:pt x="782" y="732"/>
                </a:lnTo>
                <a:lnTo>
                  <a:pt x="751" y="726"/>
                </a:lnTo>
                <a:lnTo>
                  <a:pt x="721" y="718"/>
                </a:lnTo>
                <a:lnTo>
                  <a:pt x="691" y="707"/>
                </a:lnTo>
                <a:lnTo>
                  <a:pt x="663" y="697"/>
                </a:lnTo>
                <a:lnTo>
                  <a:pt x="634" y="684"/>
                </a:lnTo>
                <a:lnTo>
                  <a:pt x="606" y="671"/>
                </a:lnTo>
                <a:lnTo>
                  <a:pt x="580" y="657"/>
                </a:lnTo>
                <a:lnTo>
                  <a:pt x="554" y="640"/>
                </a:lnTo>
                <a:lnTo>
                  <a:pt x="528" y="623"/>
                </a:lnTo>
                <a:lnTo>
                  <a:pt x="503" y="605"/>
                </a:lnTo>
                <a:lnTo>
                  <a:pt x="480" y="586"/>
                </a:lnTo>
                <a:lnTo>
                  <a:pt x="458" y="565"/>
                </a:lnTo>
                <a:lnTo>
                  <a:pt x="436" y="544"/>
                </a:lnTo>
                <a:lnTo>
                  <a:pt x="415" y="522"/>
                </a:lnTo>
                <a:lnTo>
                  <a:pt x="396" y="499"/>
                </a:lnTo>
                <a:lnTo>
                  <a:pt x="376" y="474"/>
                </a:lnTo>
                <a:lnTo>
                  <a:pt x="359" y="449"/>
                </a:lnTo>
                <a:lnTo>
                  <a:pt x="343" y="424"/>
                </a:lnTo>
                <a:lnTo>
                  <a:pt x="328" y="396"/>
                </a:lnTo>
                <a:lnTo>
                  <a:pt x="314" y="369"/>
                </a:lnTo>
                <a:lnTo>
                  <a:pt x="301" y="341"/>
                </a:lnTo>
                <a:lnTo>
                  <a:pt x="289" y="312"/>
                </a:lnTo>
                <a:lnTo>
                  <a:pt x="280" y="282"/>
                </a:lnTo>
                <a:lnTo>
                  <a:pt x="271" y="252"/>
                </a:lnTo>
                <a:lnTo>
                  <a:pt x="263" y="223"/>
                </a:lnTo>
                <a:lnTo>
                  <a:pt x="258" y="191"/>
                </a:lnTo>
                <a:lnTo>
                  <a:pt x="253" y="159"/>
                </a:lnTo>
                <a:lnTo>
                  <a:pt x="251" y="127"/>
                </a:lnTo>
                <a:lnTo>
                  <a:pt x="118" y="0"/>
                </a:lnTo>
                <a:lnTo>
                  <a:pt x="0" y="137"/>
                </a:lnTo>
                <a:lnTo>
                  <a:pt x="4" y="181"/>
                </a:lnTo>
                <a:lnTo>
                  <a:pt x="9" y="225"/>
                </a:lnTo>
                <a:lnTo>
                  <a:pt x="17" y="269"/>
                </a:lnTo>
                <a:lnTo>
                  <a:pt x="28" y="312"/>
                </a:lnTo>
                <a:lnTo>
                  <a:pt x="39" y="354"/>
                </a:lnTo>
                <a:lnTo>
                  <a:pt x="52" y="394"/>
                </a:lnTo>
                <a:lnTo>
                  <a:pt x="68" y="434"/>
                </a:lnTo>
                <a:lnTo>
                  <a:pt x="86" y="473"/>
                </a:lnTo>
                <a:lnTo>
                  <a:pt x="105" y="512"/>
                </a:lnTo>
                <a:lnTo>
                  <a:pt x="126" y="548"/>
                </a:lnTo>
                <a:lnTo>
                  <a:pt x="148" y="584"/>
                </a:lnTo>
                <a:lnTo>
                  <a:pt x="171" y="619"/>
                </a:lnTo>
                <a:lnTo>
                  <a:pt x="197" y="653"/>
                </a:lnTo>
                <a:lnTo>
                  <a:pt x="225" y="685"/>
                </a:lnTo>
                <a:lnTo>
                  <a:pt x="253" y="717"/>
                </a:lnTo>
                <a:lnTo>
                  <a:pt x="283" y="746"/>
                </a:lnTo>
                <a:lnTo>
                  <a:pt x="314" y="774"/>
                </a:lnTo>
                <a:lnTo>
                  <a:pt x="348" y="801"/>
                </a:lnTo>
                <a:lnTo>
                  <a:pt x="381" y="827"/>
                </a:lnTo>
                <a:lnTo>
                  <a:pt x="416" y="850"/>
                </a:lnTo>
                <a:lnTo>
                  <a:pt x="451" y="872"/>
                </a:lnTo>
                <a:lnTo>
                  <a:pt x="489" y="893"/>
                </a:lnTo>
                <a:lnTo>
                  <a:pt x="528" y="911"/>
                </a:lnTo>
                <a:lnTo>
                  <a:pt x="567" y="929"/>
                </a:lnTo>
                <a:lnTo>
                  <a:pt x="607" y="943"/>
                </a:lnTo>
                <a:lnTo>
                  <a:pt x="649" y="958"/>
                </a:lnTo>
                <a:lnTo>
                  <a:pt x="690" y="968"/>
                </a:lnTo>
                <a:lnTo>
                  <a:pt x="733" y="978"/>
                </a:lnTo>
                <a:lnTo>
                  <a:pt x="776" y="986"/>
                </a:lnTo>
                <a:lnTo>
                  <a:pt x="820" y="991"/>
                </a:lnTo>
                <a:lnTo>
                  <a:pt x="865" y="994"/>
                </a:lnTo>
                <a:lnTo>
                  <a:pt x="910" y="995"/>
                </a:lnTo>
                <a:lnTo>
                  <a:pt x="932" y="995"/>
                </a:lnTo>
                <a:lnTo>
                  <a:pt x="794" y="875"/>
                </a:lnTo>
                <a:lnTo>
                  <a:pt x="918" y="745"/>
                </a:lnTo>
                <a:close/>
              </a:path>
            </a:pathLst>
          </a:custGeom>
          <a:gradFill rotWithShape="1">
            <a:gsLst>
              <a:gs pos="0">
                <a:schemeClr val="bg2">
                  <a:lumMod val="75000"/>
                </a:schemeClr>
              </a:gs>
              <a:gs pos="100000">
                <a:schemeClr val="bg2">
                  <a:lumMod val="40000"/>
                  <a:lumOff val="60000"/>
                </a:schemeClr>
              </a:gs>
            </a:gsLst>
            <a:lin ang="5400000"/>
          </a:gradFill>
          <a:ln w="9525">
            <a:noFill/>
            <a:miter lim="800000"/>
            <a:headEnd/>
            <a:tailEnd/>
          </a:ln>
        </p:spPr>
        <p:txBody>
          <a:bodyPr anchor="ctr"/>
          <a:lstStyle/>
          <a:p>
            <a:pPr indent="-342900" algn="ctr">
              <a:buFont typeface="Calibri" pitchFamily="34" charset="0"/>
              <a:buAutoNum type="arabicPeriod"/>
            </a:pPr>
            <a:endParaRPr lang="en-US" noProof="1">
              <a:solidFill>
                <a:srgbClr val="151616"/>
              </a:solidFill>
              <a:latin typeface="Arial Narrow" pitchFamily="34" charset="0"/>
            </a:endParaRPr>
          </a:p>
        </p:txBody>
      </p:sp>
      <p:sp>
        <p:nvSpPr>
          <p:cNvPr id="14" name="Freeform 184"/>
          <p:cNvSpPr>
            <a:spLocks/>
          </p:cNvSpPr>
          <p:nvPr/>
        </p:nvSpPr>
        <p:spPr bwMode="auto">
          <a:xfrm>
            <a:off x="4497388" y="3636963"/>
            <a:ext cx="1574800" cy="1435100"/>
          </a:xfrm>
          <a:custGeom>
            <a:avLst/>
            <a:gdLst>
              <a:gd name="T0" fmla="*/ 2147483647 w 992"/>
              <a:gd name="T1" fmla="*/ 367942813 h 904"/>
              <a:gd name="T2" fmla="*/ 1867436575 w 992"/>
              <a:gd name="T3" fmla="*/ 0 h 904"/>
              <a:gd name="T4" fmla="*/ 1857355950 w 992"/>
              <a:gd name="T5" fmla="*/ 163810950 h 904"/>
              <a:gd name="T6" fmla="*/ 1834673750 w 992"/>
              <a:gd name="T7" fmla="*/ 320060638 h 904"/>
              <a:gd name="T8" fmla="*/ 1796872200 w 992"/>
              <a:gd name="T9" fmla="*/ 473789375 h 904"/>
              <a:gd name="T10" fmla="*/ 1743948125 w 992"/>
              <a:gd name="T11" fmla="*/ 622479388 h 904"/>
              <a:gd name="T12" fmla="*/ 1678424063 w 992"/>
              <a:gd name="T13" fmla="*/ 758567825 h 904"/>
              <a:gd name="T14" fmla="*/ 1600300013 w 992"/>
              <a:gd name="T15" fmla="*/ 892135313 h 904"/>
              <a:gd name="T16" fmla="*/ 1512093750 w 992"/>
              <a:gd name="T17" fmla="*/ 1018143125 h 904"/>
              <a:gd name="T18" fmla="*/ 1411287500 w 992"/>
              <a:gd name="T19" fmla="*/ 1131550950 h 904"/>
              <a:gd name="T20" fmla="*/ 1300400625 w 992"/>
              <a:gd name="T21" fmla="*/ 1239916875 h 904"/>
              <a:gd name="T22" fmla="*/ 1181954075 w 992"/>
              <a:gd name="T23" fmla="*/ 1333163450 h 904"/>
              <a:gd name="T24" fmla="*/ 1055946263 w 992"/>
              <a:gd name="T25" fmla="*/ 1416327813 h 904"/>
              <a:gd name="T26" fmla="*/ 917336875 w 992"/>
              <a:gd name="T27" fmla="*/ 1491932500 h 904"/>
              <a:gd name="T28" fmla="*/ 776208125 w 992"/>
              <a:gd name="T29" fmla="*/ 1549896888 h 904"/>
              <a:gd name="T30" fmla="*/ 627519700 w 992"/>
              <a:gd name="T31" fmla="*/ 1595259700 h 904"/>
              <a:gd name="T32" fmla="*/ 473789375 w 992"/>
              <a:gd name="T33" fmla="*/ 1628020938 h 904"/>
              <a:gd name="T34" fmla="*/ 312499375 w 992"/>
              <a:gd name="T35" fmla="*/ 1648182188 h 904"/>
              <a:gd name="T36" fmla="*/ 352821875 w 992"/>
              <a:gd name="T37" fmla="*/ 2147483647 h 904"/>
              <a:gd name="T38" fmla="*/ 461189388 w 992"/>
              <a:gd name="T39" fmla="*/ 2147483647 h 904"/>
              <a:gd name="T40" fmla="*/ 675401875 w 992"/>
              <a:gd name="T41" fmla="*/ 2147483647 h 904"/>
              <a:gd name="T42" fmla="*/ 884575638 w 992"/>
              <a:gd name="T43" fmla="*/ 2147483647 h 904"/>
              <a:gd name="T44" fmla="*/ 1083667188 w 992"/>
              <a:gd name="T45" fmla="*/ 2109371575 h 904"/>
              <a:gd name="T46" fmla="*/ 1272679700 w 992"/>
              <a:gd name="T47" fmla="*/ 2016125000 h 904"/>
              <a:gd name="T48" fmla="*/ 1454130950 w 992"/>
              <a:gd name="T49" fmla="*/ 1912799388 h 904"/>
              <a:gd name="T50" fmla="*/ 1622980625 w 992"/>
              <a:gd name="T51" fmla="*/ 1791831888 h 904"/>
              <a:gd name="T52" fmla="*/ 1779230313 w 992"/>
              <a:gd name="T53" fmla="*/ 1653222500 h 904"/>
              <a:gd name="T54" fmla="*/ 1922880013 w 992"/>
              <a:gd name="T55" fmla="*/ 1507053438 h 904"/>
              <a:gd name="T56" fmla="*/ 2053928138 w 992"/>
              <a:gd name="T57" fmla="*/ 1343244075 h 904"/>
              <a:gd name="T58" fmla="*/ 2147483647 w 992"/>
              <a:gd name="T59" fmla="*/ 1169352500 h 904"/>
              <a:gd name="T60" fmla="*/ 2147483647 w 992"/>
              <a:gd name="T61" fmla="*/ 987901250 h 904"/>
              <a:gd name="T62" fmla="*/ 2147483647 w 992"/>
              <a:gd name="T63" fmla="*/ 791329063 h 904"/>
              <a:gd name="T64" fmla="*/ 2147483647 w 992"/>
              <a:gd name="T65" fmla="*/ 589716563 h 904"/>
              <a:gd name="T66" fmla="*/ 2147483647 w 992"/>
              <a:gd name="T67" fmla="*/ 380544388 h 904"/>
              <a:gd name="T68" fmla="*/ 2147483647 w 992"/>
              <a:gd name="T69" fmla="*/ 163810950 h 904"/>
              <a:gd name="T70" fmla="*/ 2147483647 w 992"/>
              <a:gd name="T71" fmla="*/ 52924075 h 9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92"/>
              <a:gd name="T109" fmla="*/ 0 h 904"/>
              <a:gd name="T110" fmla="*/ 992 w 992"/>
              <a:gd name="T111" fmla="*/ 904 h 90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92" h="904">
                <a:moveTo>
                  <a:pt x="992" y="21"/>
                </a:moveTo>
                <a:lnTo>
                  <a:pt x="858" y="146"/>
                </a:lnTo>
                <a:lnTo>
                  <a:pt x="741" y="0"/>
                </a:lnTo>
                <a:lnTo>
                  <a:pt x="740" y="33"/>
                </a:lnTo>
                <a:lnTo>
                  <a:pt x="737" y="65"/>
                </a:lnTo>
                <a:lnTo>
                  <a:pt x="734" y="96"/>
                </a:lnTo>
                <a:lnTo>
                  <a:pt x="728" y="127"/>
                </a:lnTo>
                <a:lnTo>
                  <a:pt x="721" y="159"/>
                </a:lnTo>
                <a:lnTo>
                  <a:pt x="713" y="188"/>
                </a:lnTo>
                <a:lnTo>
                  <a:pt x="702" y="217"/>
                </a:lnTo>
                <a:lnTo>
                  <a:pt x="692" y="247"/>
                </a:lnTo>
                <a:lnTo>
                  <a:pt x="679" y="274"/>
                </a:lnTo>
                <a:lnTo>
                  <a:pt x="666" y="301"/>
                </a:lnTo>
                <a:lnTo>
                  <a:pt x="651" y="328"/>
                </a:lnTo>
                <a:lnTo>
                  <a:pt x="635" y="354"/>
                </a:lnTo>
                <a:lnTo>
                  <a:pt x="618" y="379"/>
                </a:lnTo>
                <a:lnTo>
                  <a:pt x="600" y="404"/>
                </a:lnTo>
                <a:lnTo>
                  <a:pt x="581" y="427"/>
                </a:lnTo>
                <a:lnTo>
                  <a:pt x="560" y="449"/>
                </a:lnTo>
                <a:lnTo>
                  <a:pt x="539" y="471"/>
                </a:lnTo>
                <a:lnTo>
                  <a:pt x="516" y="492"/>
                </a:lnTo>
                <a:lnTo>
                  <a:pt x="494" y="510"/>
                </a:lnTo>
                <a:lnTo>
                  <a:pt x="469" y="529"/>
                </a:lnTo>
                <a:lnTo>
                  <a:pt x="444" y="546"/>
                </a:lnTo>
                <a:lnTo>
                  <a:pt x="419" y="562"/>
                </a:lnTo>
                <a:lnTo>
                  <a:pt x="391" y="577"/>
                </a:lnTo>
                <a:lnTo>
                  <a:pt x="364" y="592"/>
                </a:lnTo>
                <a:lnTo>
                  <a:pt x="337" y="603"/>
                </a:lnTo>
                <a:lnTo>
                  <a:pt x="308" y="615"/>
                </a:lnTo>
                <a:lnTo>
                  <a:pt x="278" y="625"/>
                </a:lnTo>
                <a:lnTo>
                  <a:pt x="249" y="633"/>
                </a:lnTo>
                <a:lnTo>
                  <a:pt x="219" y="641"/>
                </a:lnTo>
                <a:lnTo>
                  <a:pt x="188" y="646"/>
                </a:lnTo>
                <a:lnTo>
                  <a:pt x="155" y="651"/>
                </a:lnTo>
                <a:lnTo>
                  <a:pt x="124" y="654"/>
                </a:lnTo>
                <a:lnTo>
                  <a:pt x="0" y="782"/>
                </a:lnTo>
                <a:lnTo>
                  <a:pt x="140" y="904"/>
                </a:lnTo>
                <a:lnTo>
                  <a:pt x="183" y="900"/>
                </a:lnTo>
                <a:lnTo>
                  <a:pt x="225" y="894"/>
                </a:lnTo>
                <a:lnTo>
                  <a:pt x="268" y="886"/>
                </a:lnTo>
                <a:lnTo>
                  <a:pt x="310" y="877"/>
                </a:lnTo>
                <a:lnTo>
                  <a:pt x="351" y="865"/>
                </a:lnTo>
                <a:lnTo>
                  <a:pt x="390" y="852"/>
                </a:lnTo>
                <a:lnTo>
                  <a:pt x="430" y="837"/>
                </a:lnTo>
                <a:lnTo>
                  <a:pt x="468" y="820"/>
                </a:lnTo>
                <a:lnTo>
                  <a:pt x="505" y="800"/>
                </a:lnTo>
                <a:lnTo>
                  <a:pt x="542" y="781"/>
                </a:lnTo>
                <a:lnTo>
                  <a:pt x="577" y="759"/>
                </a:lnTo>
                <a:lnTo>
                  <a:pt x="610" y="735"/>
                </a:lnTo>
                <a:lnTo>
                  <a:pt x="644" y="711"/>
                </a:lnTo>
                <a:lnTo>
                  <a:pt x="675" y="685"/>
                </a:lnTo>
                <a:lnTo>
                  <a:pt x="706" y="656"/>
                </a:lnTo>
                <a:lnTo>
                  <a:pt x="736" y="628"/>
                </a:lnTo>
                <a:lnTo>
                  <a:pt x="763" y="598"/>
                </a:lnTo>
                <a:lnTo>
                  <a:pt x="791" y="566"/>
                </a:lnTo>
                <a:lnTo>
                  <a:pt x="815" y="533"/>
                </a:lnTo>
                <a:lnTo>
                  <a:pt x="840" y="499"/>
                </a:lnTo>
                <a:lnTo>
                  <a:pt x="862" y="464"/>
                </a:lnTo>
                <a:lnTo>
                  <a:pt x="883" y="428"/>
                </a:lnTo>
                <a:lnTo>
                  <a:pt x="901" y="392"/>
                </a:lnTo>
                <a:lnTo>
                  <a:pt x="919" y="353"/>
                </a:lnTo>
                <a:lnTo>
                  <a:pt x="935" y="314"/>
                </a:lnTo>
                <a:lnTo>
                  <a:pt x="949" y="275"/>
                </a:lnTo>
                <a:lnTo>
                  <a:pt x="960" y="234"/>
                </a:lnTo>
                <a:lnTo>
                  <a:pt x="971" y="194"/>
                </a:lnTo>
                <a:lnTo>
                  <a:pt x="979" y="151"/>
                </a:lnTo>
                <a:lnTo>
                  <a:pt x="985" y="108"/>
                </a:lnTo>
                <a:lnTo>
                  <a:pt x="990" y="65"/>
                </a:lnTo>
                <a:lnTo>
                  <a:pt x="992" y="21"/>
                </a:lnTo>
                <a:close/>
              </a:path>
            </a:pathLst>
          </a:custGeom>
          <a:gradFill rotWithShape="1">
            <a:gsLst>
              <a:gs pos="0">
                <a:schemeClr val="bg2">
                  <a:lumMod val="75000"/>
                </a:schemeClr>
              </a:gs>
              <a:gs pos="100000">
                <a:schemeClr val="bg2">
                  <a:lumMod val="40000"/>
                  <a:lumOff val="60000"/>
                </a:schemeClr>
              </a:gs>
            </a:gsLst>
            <a:lin ang="5400000"/>
          </a:gradFill>
          <a:ln w="9525">
            <a:noFill/>
            <a:miter lim="800000"/>
            <a:headEnd/>
            <a:tailEnd/>
          </a:ln>
        </p:spPr>
        <p:txBody>
          <a:bodyPr anchor="ctr"/>
          <a:lstStyle/>
          <a:p>
            <a:pPr indent="-342900" algn="ctr">
              <a:buFont typeface="Calibri" pitchFamily="34" charset="0"/>
              <a:buAutoNum type="arabicPeriod"/>
            </a:pPr>
            <a:endParaRPr lang="en-US" noProof="1">
              <a:solidFill>
                <a:srgbClr val="FFFFFF"/>
              </a:solidFill>
              <a:latin typeface="Arial Narrow" pitchFamily="34" charset="0"/>
            </a:endParaRPr>
          </a:p>
        </p:txBody>
      </p:sp>
      <p:sp>
        <p:nvSpPr>
          <p:cNvPr id="15" name="WordArt 35"/>
          <p:cNvSpPr>
            <a:spLocks noChangeArrowheads="1" noChangeShapeType="1" noTextEdit="1"/>
          </p:cNvSpPr>
          <p:nvPr>
            <p:custDataLst>
              <p:tags r:id="rId1"/>
            </p:custDataLst>
          </p:nvPr>
        </p:nvSpPr>
        <p:spPr bwMode="gray">
          <a:xfrm rot="3118544">
            <a:off x="4533024" y="2728462"/>
            <a:ext cx="1510601" cy="786703"/>
          </a:xfrm>
          <a:prstGeom prst="rect">
            <a:avLst/>
          </a:prstGeom>
        </p:spPr>
        <p:txBody>
          <a:bodyPr spcFirstLastPara="1" wrap="none" fromWordArt="1">
            <a:prstTxWarp prst="textArchUp">
              <a:avLst>
                <a:gd name="adj" fmla="val 11632716"/>
              </a:avLst>
            </a:prstTxWarp>
          </a:bodyPr>
          <a:lstStyle/>
          <a:p>
            <a:r>
              <a:rPr lang="en-US" sz="2800" kern="10" dirty="0" smtClean="0">
                <a:ln w="9525">
                  <a:noFill/>
                  <a:round/>
                  <a:headEnd/>
                  <a:tailEnd/>
                </a:ln>
                <a:solidFill>
                  <a:srgbClr val="000000"/>
                </a:solidFill>
                <a:effectLst>
                  <a:outerShdw blurRad="38100" dist="25400" dir="2700000" algn="tl">
                    <a:srgbClr val="000000">
                      <a:alpha val="43137"/>
                    </a:srgbClr>
                  </a:outerShdw>
                </a:effectLst>
                <a:latin typeface="Arial"/>
                <a:ea typeface="+mn-lt"/>
                <a:cs typeface="Arial"/>
              </a:rPr>
              <a:t>IT OPERATIONS</a:t>
            </a:r>
            <a:endParaRPr lang="en-US" sz="2800" kern="10" dirty="0">
              <a:ln w="9525">
                <a:noFill/>
                <a:round/>
                <a:headEnd/>
                <a:tailEnd/>
              </a:ln>
              <a:solidFill>
                <a:srgbClr val="000000"/>
              </a:solidFill>
              <a:effectLst>
                <a:outerShdw blurRad="38100" dist="25400" dir="2700000" algn="tl">
                  <a:srgbClr val="000000">
                    <a:alpha val="43137"/>
                  </a:srgbClr>
                </a:outerShdw>
              </a:effectLst>
              <a:latin typeface="Arial"/>
              <a:ea typeface="+mn-lt"/>
              <a:cs typeface="Arial"/>
            </a:endParaRPr>
          </a:p>
        </p:txBody>
      </p:sp>
      <p:sp>
        <p:nvSpPr>
          <p:cNvPr id="17" name="WordArt 20"/>
          <p:cNvSpPr>
            <a:spLocks noChangeArrowheads="1" noChangeShapeType="1" noTextEdit="1"/>
          </p:cNvSpPr>
          <p:nvPr>
            <p:custDataLst>
              <p:tags r:id="rId2"/>
            </p:custDataLst>
          </p:nvPr>
        </p:nvSpPr>
        <p:spPr bwMode="gray">
          <a:xfrm rot="19163237">
            <a:off x="4520241" y="3967603"/>
            <a:ext cx="1463934" cy="714752"/>
          </a:xfrm>
          <a:prstGeom prst="rect">
            <a:avLst/>
          </a:prstGeom>
        </p:spPr>
        <p:txBody>
          <a:bodyPr spcFirstLastPara="1" wrap="none" fromWordArt="1">
            <a:prstTxWarp prst="textArchDown">
              <a:avLst>
                <a:gd name="adj" fmla="val 1114602"/>
              </a:avLst>
            </a:prstTxWarp>
          </a:bodyPr>
          <a:lstStyle/>
          <a:p>
            <a:r>
              <a:rPr lang="en-US" sz="2800" kern="10" dirty="0" smtClean="0">
                <a:ln w="9525">
                  <a:noFill/>
                  <a:round/>
                  <a:headEnd/>
                  <a:tailEnd/>
                </a:ln>
                <a:solidFill>
                  <a:srgbClr val="0061B2">
                    <a:lumMod val="40000"/>
                    <a:lumOff val="60000"/>
                  </a:srgbClr>
                </a:solidFill>
                <a:latin typeface="Arial"/>
                <a:ea typeface="+mn-lt"/>
                <a:cs typeface="Arial"/>
              </a:rPr>
              <a:t>IT SERVICES</a:t>
            </a:r>
            <a:endParaRPr lang="en-US" sz="2800" kern="10" dirty="0">
              <a:ln w="9525">
                <a:noFill/>
                <a:round/>
                <a:headEnd/>
                <a:tailEnd/>
              </a:ln>
              <a:solidFill>
                <a:srgbClr val="0061B2">
                  <a:lumMod val="40000"/>
                  <a:lumOff val="60000"/>
                </a:srgbClr>
              </a:solidFill>
              <a:latin typeface="Arial"/>
              <a:ea typeface="+mn-lt"/>
              <a:cs typeface="Arial"/>
            </a:endParaRPr>
          </a:p>
        </p:txBody>
      </p:sp>
      <p:sp>
        <p:nvSpPr>
          <p:cNvPr id="18" name="WordArt 20"/>
          <p:cNvSpPr>
            <a:spLocks noChangeArrowheads="1" noChangeShapeType="1" noTextEdit="1"/>
          </p:cNvSpPr>
          <p:nvPr>
            <p:custDataLst>
              <p:tags r:id="rId3"/>
            </p:custDataLst>
          </p:nvPr>
        </p:nvSpPr>
        <p:spPr bwMode="gray">
          <a:xfrm rot="2932732">
            <a:off x="3219450" y="3816350"/>
            <a:ext cx="1482725" cy="784225"/>
          </a:xfrm>
          <a:prstGeom prst="rect">
            <a:avLst/>
          </a:prstGeom>
        </p:spPr>
        <p:txBody>
          <a:bodyPr spcFirstLastPara="1" wrap="none" fromWordArt="1">
            <a:prstTxWarp prst="textArchDown">
              <a:avLst>
                <a:gd name="adj" fmla="val 1116400"/>
              </a:avLst>
            </a:prstTxWarp>
          </a:bodyPr>
          <a:lstStyle/>
          <a:p>
            <a:r>
              <a:rPr lang="en-US" sz="2800" kern="10" dirty="0" smtClean="0">
                <a:ln w="9525">
                  <a:noFill/>
                  <a:round/>
                  <a:headEnd/>
                  <a:tailEnd/>
                </a:ln>
                <a:solidFill>
                  <a:srgbClr val="0061B2">
                    <a:lumMod val="40000"/>
                    <a:lumOff val="60000"/>
                  </a:srgbClr>
                </a:solidFill>
                <a:latin typeface="Arial"/>
                <a:ea typeface="+mn-lt"/>
                <a:cs typeface="Arial"/>
              </a:rPr>
              <a:t>COMPLIANCE</a:t>
            </a:r>
            <a:endParaRPr lang="en-US" sz="2800" kern="10" dirty="0">
              <a:ln w="9525">
                <a:noFill/>
                <a:round/>
                <a:headEnd/>
                <a:tailEnd/>
              </a:ln>
              <a:solidFill>
                <a:srgbClr val="0061B2">
                  <a:lumMod val="40000"/>
                  <a:lumOff val="60000"/>
                </a:srgbClr>
              </a:solidFill>
              <a:latin typeface="Arial"/>
              <a:ea typeface="+mn-lt"/>
              <a:cs typeface="Arial"/>
            </a:endParaRPr>
          </a:p>
        </p:txBody>
      </p:sp>
      <p:sp>
        <p:nvSpPr>
          <p:cNvPr id="19" name="WordArt 35"/>
          <p:cNvSpPr>
            <a:spLocks noChangeArrowheads="1" noChangeShapeType="1" noTextEdit="1"/>
          </p:cNvSpPr>
          <p:nvPr>
            <p:custDataLst>
              <p:tags r:id="rId4"/>
            </p:custDataLst>
          </p:nvPr>
        </p:nvSpPr>
        <p:spPr bwMode="gray">
          <a:xfrm rot="19106040">
            <a:off x="3454846" y="2648478"/>
            <a:ext cx="1098550" cy="549972"/>
          </a:xfrm>
          <a:prstGeom prst="rect">
            <a:avLst/>
          </a:prstGeom>
        </p:spPr>
        <p:txBody>
          <a:bodyPr spcFirstLastPara="1" wrap="none" fromWordArt="1">
            <a:prstTxWarp prst="textArchUp">
              <a:avLst>
                <a:gd name="adj" fmla="val 11634564"/>
              </a:avLst>
            </a:prstTxWarp>
          </a:bodyPr>
          <a:lstStyle/>
          <a:p>
            <a:r>
              <a:rPr lang="en-US" sz="2800" kern="10" dirty="0" smtClean="0">
                <a:ln w="9525">
                  <a:noFill/>
                  <a:round/>
                  <a:headEnd/>
                  <a:tailEnd/>
                </a:ln>
                <a:solidFill>
                  <a:srgbClr val="FFFFFF">
                    <a:lumMod val="75000"/>
                  </a:srgbClr>
                </a:solidFill>
                <a:effectLst>
                  <a:outerShdw blurRad="38100" dist="38100" dir="2700000" algn="tl">
                    <a:srgbClr val="000000">
                      <a:alpha val="43137"/>
                    </a:srgbClr>
                  </a:outerShdw>
                </a:effectLst>
                <a:latin typeface="Arial"/>
                <a:ea typeface="+mn-lt"/>
                <a:cs typeface="Arial"/>
              </a:rPr>
              <a:t>DEFENSE</a:t>
            </a:r>
            <a:endParaRPr lang="en-US" sz="2800" kern="10" dirty="0">
              <a:ln w="9525">
                <a:noFill/>
                <a:round/>
                <a:headEnd/>
                <a:tailEnd/>
              </a:ln>
              <a:solidFill>
                <a:srgbClr val="FFFFFF">
                  <a:lumMod val="75000"/>
                </a:srgbClr>
              </a:solidFill>
              <a:effectLst>
                <a:outerShdw blurRad="38100" dist="38100" dir="2700000" algn="tl">
                  <a:srgbClr val="000000">
                    <a:alpha val="43137"/>
                  </a:srgbClr>
                </a:outerShdw>
              </a:effectLst>
              <a:latin typeface="Arial"/>
              <a:ea typeface="+mn-lt"/>
              <a:cs typeface="Arial"/>
            </a:endParaRPr>
          </a:p>
        </p:txBody>
      </p:sp>
      <p:grpSp>
        <p:nvGrpSpPr>
          <p:cNvPr id="3" name="Gruppe 149"/>
          <p:cNvGrpSpPr>
            <a:grpSpLocks/>
          </p:cNvGrpSpPr>
          <p:nvPr/>
        </p:nvGrpSpPr>
        <p:grpSpPr bwMode="auto">
          <a:xfrm>
            <a:off x="6037264" y="1209675"/>
            <a:ext cx="2735262" cy="1533525"/>
            <a:chOff x="5836596" y="1439694"/>
            <a:chExt cx="2700000" cy="1254868"/>
          </a:xfrm>
        </p:grpSpPr>
        <p:sp>
          <p:nvSpPr>
            <p:cNvPr id="102" name="Rektangulær billedforklaring 146"/>
            <p:cNvSpPr>
              <a:spLocks noChangeArrowheads="1"/>
            </p:cNvSpPr>
            <p:nvPr/>
          </p:nvSpPr>
          <p:spPr bwMode="auto">
            <a:xfrm>
              <a:off x="5846120" y="1458755"/>
              <a:ext cx="2685715" cy="1235807"/>
            </a:xfrm>
            <a:prstGeom prst="wedgeRectCallout">
              <a:avLst>
                <a:gd name="adj1" fmla="val -47722"/>
                <a:gd name="adj2" fmla="val 76227"/>
              </a:avLst>
            </a:prstGeom>
            <a:solidFill>
              <a:schemeClr val="bg1"/>
            </a:soli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103" name="Rektangel 148"/>
            <p:cNvSpPr/>
            <p:nvPr/>
          </p:nvSpPr>
          <p:spPr>
            <a:xfrm>
              <a:off x="5836596" y="1439694"/>
              <a:ext cx="2700000" cy="136606"/>
            </a:xfrm>
            <a:prstGeom prst="rect">
              <a:avLst/>
            </a:prstGeom>
            <a:gradFill flip="none" rotWithShape="1">
              <a:gsLst>
                <a:gs pos="50000">
                  <a:schemeClr val="bg1">
                    <a:lumMod val="50000"/>
                  </a:schemeClr>
                </a:gs>
                <a:gs pos="50000">
                  <a:srgbClr val="FFFFFF">
                    <a:lumMod val="75000"/>
                  </a:srgbClr>
                </a:gs>
                <a:gs pos="100000">
                  <a:srgbClr val="E6E6E6">
                    <a:lumMod val="50000"/>
                  </a:srgbClr>
                </a:gs>
              </a:gsLst>
              <a:lin ang="16200000" scaled="1"/>
              <a:tileRect/>
            </a:gradFill>
            <a:ln w="25400" cap="flat" cmpd="sng" algn="ctr">
              <a:noFill/>
              <a:prstDash val="solid"/>
            </a:ln>
            <a:effectLst/>
          </p:spPr>
          <p:txBody>
            <a:bodyPr anchor="ctr"/>
            <a:lstStyle/>
            <a:p>
              <a:pPr indent="-342900" algn="ctr">
                <a:buFont typeface="Calibri" pitchFamily="34" charset="0"/>
                <a:buAutoNum type="arabicPeriod"/>
              </a:pPr>
              <a:endParaRPr lang="en-US" noProof="1">
                <a:solidFill>
                  <a:srgbClr val="FFFFFF"/>
                </a:solidFill>
                <a:latin typeface="Calibri" pitchFamily="34" charset="0"/>
              </a:endParaRPr>
            </a:p>
          </p:txBody>
        </p:sp>
      </p:grpSp>
      <p:grpSp>
        <p:nvGrpSpPr>
          <p:cNvPr id="5" name="Gruppe 171"/>
          <p:cNvGrpSpPr>
            <a:grpSpLocks/>
          </p:cNvGrpSpPr>
          <p:nvPr/>
        </p:nvGrpSpPr>
        <p:grpSpPr bwMode="auto">
          <a:xfrm>
            <a:off x="342900" y="1171575"/>
            <a:ext cx="2874963" cy="1554163"/>
            <a:chOff x="5836596" y="1439694"/>
            <a:chExt cx="2700000" cy="1254868"/>
          </a:xfrm>
        </p:grpSpPr>
        <p:sp>
          <p:nvSpPr>
            <p:cNvPr id="122" name="Rektangulær billedforklaring 172"/>
            <p:cNvSpPr>
              <a:spLocks noChangeArrowheads="1"/>
            </p:cNvSpPr>
            <p:nvPr/>
          </p:nvSpPr>
          <p:spPr bwMode="auto">
            <a:xfrm>
              <a:off x="5846125" y="1458755"/>
              <a:ext cx="2685705" cy="1235807"/>
            </a:xfrm>
            <a:prstGeom prst="wedgeRectCallout">
              <a:avLst>
                <a:gd name="adj1" fmla="val 44667"/>
                <a:gd name="adj2" fmla="val 73866"/>
              </a:avLst>
            </a:prstGeom>
            <a:solidFill>
              <a:schemeClr val="bg1"/>
            </a:soli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123" name="Rektangel 173"/>
            <p:cNvSpPr/>
            <p:nvPr/>
          </p:nvSpPr>
          <p:spPr>
            <a:xfrm>
              <a:off x="5836596" y="1439694"/>
              <a:ext cx="2700000" cy="136606"/>
            </a:xfrm>
            <a:prstGeom prst="rect">
              <a:avLst/>
            </a:prstGeom>
            <a:gradFill flip="none" rotWithShape="1">
              <a:gsLst>
                <a:gs pos="50000">
                  <a:schemeClr val="bg1">
                    <a:lumMod val="50000"/>
                  </a:schemeClr>
                </a:gs>
                <a:gs pos="50000">
                  <a:srgbClr val="FFFFFF">
                    <a:lumMod val="75000"/>
                  </a:srgbClr>
                </a:gs>
                <a:gs pos="100000">
                  <a:srgbClr val="E6E6E6">
                    <a:lumMod val="50000"/>
                  </a:srgbClr>
                </a:gs>
              </a:gsLst>
              <a:lin ang="16200000" scaled="1"/>
              <a:tileRect/>
            </a:gradFill>
            <a:ln w="25400" cap="flat" cmpd="sng" algn="ctr">
              <a:noFill/>
              <a:prstDash val="solid"/>
            </a:ln>
            <a:effectLst/>
          </p:spPr>
          <p:txBody>
            <a:bodyPr anchor="ctr"/>
            <a:lstStyle/>
            <a:p>
              <a:pPr indent="-342900" algn="ctr">
                <a:buFont typeface="Calibri" pitchFamily="34" charset="0"/>
                <a:buAutoNum type="arabicPeriod"/>
              </a:pPr>
              <a:endParaRPr lang="en-US" noProof="1">
                <a:solidFill>
                  <a:srgbClr val="FFFFFF"/>
                </a:solidFill>
                <a:latin typeface="Calibri" pitchFamily="34" charset="0"/>
              </a:endParaRPr>
            </a:p>
          </p:txBody>
        </p:sp>
      </p:grpSp>
      <p:grpSp>
        <p:nvGrpSpPr>
          <p:cNvPr id="6" name="Gruppe 174"/>
          <p:cNvGrpSpPr>
            <a:grpSpLocks/>
          </p:cNvGrpSpPr>
          <p:nvPr/>
        </p:nvGrpSpPr>
        <p:grpSpPr bwMode="auto">
          <a:xfrm>
            <a:off x="6034089" y="4819650"/>
            <a:ext cx="2786061" cy="1549400"/>
            <a:chOff x="5836596" y="1439694"/>
            <a:chExt cx="2700000" cy="1254868"/>
          </a:xfrm>
        </p:grpSpPr>
        <p:sp>
          <p:nvSpPr>
            <p:cNvPr id="125" name="Rektangulær billedforklaring 175"/>
            <p:cNvSpPr>
              <a:spLocks noChangeArrowheads="1"/>
            </p:cNvSpPr>
            <p:nvPr/>
          </p:nvSpPr>
          <p:spPr bwMode="auto">
            <a:xfrm>
              <a:off x="5846120" y="1458731"/>
              <a:ext cx="2685715" cy="1235831"/>
            </a:xfrm>
            <a:prstGeom prst="wedgeRectCallout">
              <a:avLst>
                <a:gd name="adj1" fmla="val -69463"/>
                <a:gd name="adj2" fmla="val -44245"/>
              </a:avLst>
            </a:prstGeom>
            <a:solidFill>
              <a:schemeClr val="bg1"/>
            </a:soli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126" name="Rektangel 176"/>
            <p:cNvSpPr/>
            <p:nvPr/>
          </p:nvSpPr>
          <p:spPr>
            <a:xfrm>
              <a:off x="5836596" y="1439694"/>
              <a:ext cx="2700000" cy="136433"/>
            </a:xfrm>
            <a:prstGeom prst="rect">
              <a:avLst/>
            </a:prstGeom>
            <a:gradFill flip="none" rotWithShape="1">
              <a:gsLst>
                <a:gs pos="50000">
                  <a:schemeClr val="bg1">
                    <a:lumMod val="50000"/>
                  </a:schemeClr>
                </a:gs>
                <a:gs pos="50000">
                  <a:srgbClr val="FFFFFF">
                    <a:lumMod val="75000"/>
                  </a:srgbClr>
                </a:gs>
                <a:gs pos="100000">
                  <a:srgbClr val="E6E6E6">
                    <a:lumMod val="50000"/>
                  </a:srgbClr>
                </a:gs>
              </a:gsLst>
              <a:lin ang="16200000" scaled="1"/>
              <a:tileRect/>
            </a:gradFill>
            <a:ln w="25400" cap="flat" cmpd="sng" algn="ctr">
              <a:noFill/>
              <a:prstDash val="solid"/>
            </a:ln>
            <a:effectLst/>
          </p:spPr>
          <p:txBody>
            <a:bodyPr anchor="ctr"/>
            <a:lstStyle/>
            <a:p>
              <a:pPr indent="-342900" algn="ctr">
                <a:buFont typeface="Calibri" pitchFamily="34" charset="0"/>
                <a:buAutoNum type="arabicPeriod"/>
              </a:pPr>
              <a:endParaRPr lang="en-US" noProof="1">
                <a:solidFill>
                  <a:srgbClr val="FFFFFF"/>
                </a:solidFill>
                <a:latin typeface="Calibri" pitchFamily="34" charset="0"/>
              </a:endParaRPr>
            </a:p>
          </p:txBody>
        </p:sp>
      </p:grpSp>
      <p:grpSp>
        <p:nvGrpSpPr>
          <p:cNvPr id="7" name="Gruppe 177"/>
          <p:cNvGrpSpPr>
            <a:grpSpLocks/>
          </p:cNvGrpSpPr>
          <p:nvPr/>
        </p:nvGrpSpPr>
        <p:grpSpPr bwMode="auto">
          <a:xfrm>
            <a:off x="333375" y="4810126"/>
            <a:ext cx="2881313" cy="1576388"/>
            <a:chOff x="5836596" y="1439694"/>
            <a:chExt cx="2700000" cy="1254868"/>
          </a:xfrm>
        </p:grpSpPr>
        <p:sp>
          <p:nvSpPr>
            <p:cNvPr id="128" name="Rektangulær billedforklaring 178"/>
            <p:cNvSpPr>
              <a:spLocks noChangeArrowheads="1"/>
            </p:cNvSpPr>
            <p:nvPr/>
          </p:nvSpPr>
          <p:spPr bwMode="auto">
            <a:xfrm>
              <a:off x="5846125" y="1458731"/>
              <a:ext cx="2685705" cy="1235831"/>
            </a:xfrm>
            <a:prstGeom prst="wedgeRectCallout">
              <a:avLst>
                <a:gd name="adj1" fmla="val 68336"/>
                <a:gd name="adj2" fmla="val -43704"/>
              </a:avLst>
            </a:prstGeom>
            <a:solidFill>
              <a:schemeClr val="bg1"/>
            </a:soli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129" name="Rektangel 179"/>
            <p:cNvSpPr/>
            <p:nvPr/>
          </p:nvSpPr>
          <p:spPr>
            <a:xfrm>
              <a:off x="5836596" y="1439694"/>
              <a:ext cx="2700000" cy="136433"/>
            </a:xfrm>
            <a:prstGeom prst="rect">
              <a:avLst/>
            </a:prstGeom>
            <a:gradFill flip="none" rotWithShape="1">
              <a:gsLst>
                <a:gs pos="50000">
                  <a:schemeClr val="bg1">
                    <a:lumMod val="50000"/>
                  </a:schemeClr>
                </a:gs>
                <a:gs pos="50000">
                  <a:srgbClr val="FFFFFF">
                    <a:lumMod val="75000"/>
                  </a:srgbClr>
                </a:gs>
                <a:gs pos="100000">
                  <a:srgbClr val="E6E6E6">
                    <a:lumMod val="50000"/>
                  </a:srgbClr>
                </a:gs>
              </a:gsLst>
              <a:lin ang="16200000" scaled="1"/>
              <a:tileRect/>
            </a:gradFill>
            <a:ln w="25400" cap="flat" cmpd="sng" algn="ctr">
              <a:noFill/>
              <a:prstDash val="solid"/>
            </a:ln>
            <a:effectLst/>
          </p:spPr>
          <p:txBody>
            <a:bodyPr anchor="ctr"/>
            <a:lstStyle/>
            <a:p>
              <a:pPr indent="-342900" algn="ctr">
                <a:buFont typeface="Calibri" pitchFamily="34" charset="0"/>
                <a:buAutoNum type="arabicPeriod"/>
              </a:pPr>
              <a:endParaRPr lang="en-US" noProof="1">
                <a:solidFill>
                  <a:srgbClr val="FFFFFF"/>
                </a:solidFill>
                <a:latin typeface="Calibri" pitchFamily="34" charset="0"/>
              </a:endParaRPr>
            </a:p>
          </p:txBody>
        </p:sp>
      </p:grpSp>
      <p:sp>
        <p:nvSpPr>
          <p:cNvPr id="130" name="Rektangel 180"/>
          <p:cNvSpPr>
            <a:spLocks noChangeArrowheads="1"/>
          </p:cNvSpPr>
          <p:nvPr/>
        </p:nvSpPr>
        <p:spPr bwMode="auto">
          <a:xfrm>
            <a:off x="381001" y="1381125"/>
            <a:ext cx="2700338" cy="1061829"/>
          </a:xfrm>
          <a:prstGeom prst="rect">
            <a:avLst/>
          </a:prstGeom>
          <a:noFill/>
          <a:ln w="9525">
            <a:noFill/>
            <a:miter lim="800000"/>
            <a:headEnd/>
            <a:tailEnd/>
          </a:ln>
        </p:spPr>
        <p:txBody>
          <a:bodyPr wrap="square">
            <a:spAutoFit/>
          </a:bodyPr>
          <a:lstStyle/>
          <a:p>
            <a:pPr marL="57150" lvl="1" indent="-57150" defTabSz="355600">
              <a:lnSpc>
                <a:spcPct val="90000"/>
              </a:lnSpc>
              <a:spcAft>
                <a:spcPct val="15000"/>
              </a:spcAft>
            </a:pPr>
            <a:r>
              <a:rPr lang="en-US" sz="1600" dirty="0" smtClean="0">
                <a:solidFill>
                  <a:srgbClr val="FFFFFF">
                    <a:lumMod val="85000"/>
                  </a:srgbClr>
                </a:solidFill>
                <a:latin typeface="Trebuchet MS" pitchFamily="34" charset="0"/>
              </a:rPr>
              <a:t>Defense Foundation</a:t>
            </a:r>
            <a:r>
              <a:rPr lang="en-US" sz="1200" dirty="0" smtClean="0">
                <a:solidFill>
                  <a:srgbClr val="FFFFFF">
                    <a:lumMod val="85000"/>
                  </a:srgbClr>
                </a:solidFill>
                <a:latin typeface="Trebuchet MS" pitchFamily="34" charset="0"/>
              </a:rPr>
              <a:t>			 </a:t>
            </a:r>
            <a:r>
              <a:rPr lang="en-US" sz="1200" i="1" dirty="0" smtClean="0">
                <a:solidFill>
                  <a:srgbClr val="FFFFFF">
                    <a:lumMod val="85000"/>
                  </a:srgbClr>
                </a:solidFill>
                <a:latin typeface="Trebuchet MS" pitchFamily="34" charset="0"/>
              </a:rPr>
              <a:t>Trust is NOT enough</a:t>
            </a:r>
            <a:endParaRPr lang="en-US" sz="1200" dirty="0" smtClean="0">
              <a:solidFill>
                <a:srgbClr val="FFFFFF">
                  <a:lumMod val="85000"/>
                </a:srgbClr>
              </a:solidFill>
              <a:latin typeface="Trebuchet MS" pitchFamily="34" charset="0"/>
            </a:endParaRPr>
          </a:p>
          <a:p>
            <a:pPr marL="114300" lvl="2" indent="-57150" defTabSz="355600">
              <a:lnSpc>
                <a:spcPct val="90000"/>
              </a:lnSpc>
              <a:spcAft>
                <a:spcPct val="15000"/>
              </a:spcAft>
              <a:buFontTx/>
              <a:buChar char="••"/>
            </a:pPr>
            <a:r>
              <a:rPr lang="en-US" sz="1200" dirty="0" smtClean="0">
                <a:solidFill>
                  <a:srgbClr val="FFFFFF">
                    <a:lumMod val="85000"/>
                  </a:srgbClr>
                </a:solidFill>
                <a:latin typeface="Trebuchet MS" pitchFamily="34" charset="0"/>
              </a:rPr>
              <a:t> Secure the Foundation (insiders)</a:t>
            </a:r>
          </a:p>
          <a:p>
            <a:pPr marL="114300" lvl="2" indent="-57150" defTabSz="355600">
              <a:lnSpc>
                <a:spcPct val="90000"/>
              </a:lnSpc>
              <a:spcAft>
                <a:spcPct val="15000"/>
              </a:spcAft>
              <a:buFontTx/>
              <a:buChar char="••"/>
            </a:pPr>
            <a:r>
              <a:rPr lang="en-US" sz="1200" dirty="0" smtClean="0">
                <a:solidFill>
                  <a:srgbClr val="FFFFFF">
                    <a:lumMod val="85000"/>
                  </a:srgbClr>
                </a:solidFill>
                <a:latin typeface="Trebuchet MS" pitchFamily="34" charset="0"/>
              </a:rPr>
              <a:t> Detect, alert, respond</a:t>
            </a:r>
          </a:p>
          <a:p>
            <a:pPr marL="114300" lvl="2" indent="-57150" defTabSz="355600">
              <a:lnSpc>
                <a:spcPct val="90000"/>
              </a:lnSpc>
              <a:spcAft>
                <a:spcPct val="15000"/>
              </a:spcAft>
              <a:buFontTx/>
              <a:buChar char="••"/>
            </a:pPr>
            <a:r>
              <a:rPr lang="en-US" sz="1200" dirty="0" smtClean="0">
                <a:solidFill>
                  <a:srgbClr val="FFFFFF">
                    <a:lumMod val="85000"/>
                  </a:srgbClr>
                </a:solidFill>
                <a:latin typeface="Trebuchet MS" pitchFamily="34" charset="0"/>
              </a:rPr>
              <a:t> Verify with auditable history</a:t>
            </a:r>
            <a:endParaRPr lang="en-US" sz="1200" dirty="0">
              <a:solidFill>
                <a:srgbClr val="FFFFFF">
                  <a:lumMod val="85000"/>
                </a:srgbClr>
              </a:solidFill>
              <a:latin typeface="Trebuchet MS" pitchFamily="34" charset="0"/>
            </a:endParaRPr>
          </a:p>
        </p:txBody>
      </p:sp>
      <p:sp>
        <p:nvSpPr>
          <p:cNvPr id="131" name="Rektangel 181"/>
          <p:cNvSpPr>
            <a:spLocks noChangeArrowheads="1"/>
          </p:cNvSpPr>
          <p:nvPr/>
        </p:nvSpPr>
        <p:spPr bwMode="auto">
          <a:xfrm>
            <a:off x="390526" y="5019676"/>
            <a:ext cx="2687638" cy="1098762"/>
          </a:xfrm>
          <a:prstGeom prst="rect">
            <a:avLst/>
          </a:prstGeom>
          <a:noFill/>
          <a:ln w="9525">
            <a:noFill/>
            <a:miter lim="800000"/>
            <a:headEnd/>
            <a:tailEnd/>
          </a:ln>
        </p:spPr>
        <p:txBody>
          <a:bodyPr wrap="square">
            <a:spAutoFit/>
          </a:bodyPr>
          <a:lstStyle/>
          <a:p>
            <a:pPr marL="57150" lvl="1" indent="-57150" defTabSz="355600">
              <a:lnSpc>
                <a:spcPct val="90000"/>
              </a:lnSpc>
              <a:spcAft>
                <a:spcPct val="15000"/>
              </a:spcAft>
            </a:pPr>
            <a:r>
              <a:rPr lang="en-US" sz="1600" dirty="0" smtClean="0">
                <a:solidFill>
                  <a:srgbClr val="FFFFFF">
                    <a:lumMod val="85000"/>
                  </a:srgbClr>
                </a:solidFill>
                <a:latin typeface="Trebuchet MS" pitchFamily="34" charset="0"/>
              </a:rPr>
              <a:t>Compliance Foundation</a:t>
            </a:r>
          </a:p>
          <a:p>
            <a:pPr marL="57150" lvl="1" indent="-57150" algn="ctr" defTabSz="355600">
              <a:lnSpc>
                <a:spcPct val="90000"/>
              </a:lnSpc>
              <a:spcAft>
                <a:spcPct val="15000"/>
              </a:spcAft>
            </a:pPr>
            <a:r>
              <a:rPr lang="en-US" sz="1200" i="1" dirty="0" smtClean="0">
                <a:solidFill>
                  <a:srgbClr val="FFFFFF">
                    <a:lumMod val="85000"/>
                  </a:srgbClr>
                </a:solidFill>
                <a:latin typeface="Trebuchet MS" pitchFamily="34" charset="0"/>
              </a:rPr>
              <a:t>Meeting Intent &amp; Interpretation</a:t>
            </a:r>
            <a:endParaRPr lang="en-US" sz="1200" dirty="0" smtClean="0">
              <a:solidFill>
                <a:srgbClr val="FFFFFF">
                  <a:lumMod val="85000"/>
                </a:srgbClr>
              </a:solidFill>
              <a:latin typeface="Trebuchet MS" pitchFamily="34" charset="0"/>
            </a:endParaRPr>
          </a:p>
          <a:p>
            <a:pPr marL="114300" lvl="2" indent="-57150" defTabSz="355600">
              <a:lnSpc>
                <a:spcPct val="90000"/>
              </a:lnSpc>
              <a:spcAft>
                <a:spcPct val="15000"/>
              </a:spcAft>
              <a:buFontTx/>
              <a:buChar char="••"/>
            </a:pPr>
            <a:r>
              <a:rPr lang="en-US" sz="1200" dirty="0" smtClean="0">
                <a:solidFill>
                  <a:srgbClr val="FFFFFF">
                    <a:lumMod val="85000"/>
                  </a:srgbClr>
                </a:solidFill>
                <a:latin typeface="Trebuchet MS" pitchFamily="34" charset="0"/>
              </a:rPr>
              <a:t> Control subsystems changes</a:t>
            </a:r>
          </a:p>
          <a:p>
            <a:pPr marL="114300" lvl="2" indent="-57150" defTabSz="355600">
              <a:lnSpc>
                <a:spcPct val="90000"/>
              </a:lnSpc>
              <a:spcAft>
                <a:spcPct val="15000"/>
              </a:spcAft>
              <a:buFontTx/>
              <a:buChar char="••"/>
            </a:pPr>
            <a:r>
              <a:rPr lang="en-US" sz="1200" dirty="0" smtClean="0">
                <a:solidFill>
                  <a:srgbClr val="FFFFFF">
                    <a:lumMod val="85000"/>
                  </a:srgbClr>
                </a:solidFill>
                <a:latin typeface="Trebuchet MS" pitchFamily="34" charset="0"/>
              </a:rPr>
              <a:t> Detect compliance events</a:t>
            </a:r>
          </a:p>
          <a:p>
            <a:pPr marL="114300" lvl="2" indent="-57150" defTabSz="355600">
              <a:lnSpc>
                <a:spcPct val="90000"/>
              </a:lnSpc>
              <a:spcAft>
                <a:spcPct val="15000"/>
              </a:spcAft>
              <a:buFontTx/>
              <a:buChar char="••"/>
            </a:pPr>
            <a:r>
              <a:rPr lang="en-US" sz="1200" dirty="0" smtClean="0">
                <a:solidFill>
                  <a:srgbClr val="FFFFFF">
                    <a:lumMod val="85000"/>
                  </a:srgbClr>
                </a:solidFill>
                <a:latin typeface="Trebuchet MS" pitchFamily="34" charset="0"/>
              </a:rPr>
              <a:t> Build auditable history</a:t>
            </a:r>
          </a:p>
        </p:txBody>
      </p:sp>
      <p:sp>
        <p:nvSpPr>
          <p:cNvPr id="132" name="Rektangel 182"/>
          <p:cNvSpPr>
            <a:spLocks noChangeArrowheads="1"/>
          </p:cNvSpPr>
          <p:nvPr/>
        </p:nvSpPr>
        <p:spPr bwMode="auto">
          <a:xfrm>
            <a:off x="6062663" y="1419226"/>
            <a:ext cx="2681287" cy="1098762"/>
          </a:xfrm>
          <a:prstGeom prst="rect">
            <a:avLst/>
          </a:prstGeom>
          <a:noFill/>
          <a:ln w="9525">
            <a:noFill/>
            <a:miter lim="800000"/>
            <a:headEnd/>
            <a:tailEnd/>
          </a:ln>
        </p:spPr>
        <p:txBody>
          <a:bodyPr wrap="square">
            <a:spAutoFit/>
          </a:bodyPr>
          <a:lstStyle/>
          <a:p>
            <a:pPr marL="57150" lvl="1" indent="-57150" algn="r" defTabSz="355600">
              <a:lnSpc>
                <a:spcPct val="90000"/>
              </a:lnSpc>
              <a:spcAft>
                <a:spcPct val="15000"/>
              </a:spcAft>
            </a:pPr>
            <a:r>
              <a:rPr lang="en-US" sz="1600" dirty="0" smtClean="0">
                <a:solidFill>
                  <a:srgbClr val="000000"/>
                </a:solidFill>
                <a:latin typeface="Trebuchet MS" pitchFamily="34" charset="0"/>
              </a:rPr>
              <a:t>IT Operations Foundation</a:t>
            </a:r>
          </a:p>
          <a:p>
            <a:pPr marL="57150" lvl="1" indent="-57150" algn="r" defTabSz="355600">
              <a:lnSpc>
                <a:spcPct val="90000"/>
              </a:lnSpc>
              <a:spcAft>
                <a:spcPct val="15000"/>
              </a:spcAft>
            </a:pPr>
            <a:r>
              <a:rPr lang="en-US" sz="1200" i="1" dirty="0" smtClean="0">
                <a:solidFill>
                  <a:srgbClr val="000000"/>
                </a:solidFill>
                <a:latin typeface="Trebuchet MS" pitchFamily="34" charset="0"/>
              </a:rPr>
              <a:t>Doing More with less</a:t>
            </a:r>
            <a:endParaRPr lang="en-US" sz="1200" dirty="0" smtClean="0">
              <a:solidFill>
                <a:srgbClr val="000000"/>
              </a:solidFill>
              <a:latin typeface="Trebuchet MS" pitchFamily="34" charset="0"/>
            </a:endParaRPr>
          </a:p>
          <a:p>
            <a:pPr marL="114300" lvl="2" indent="-57150" algn="r" defTabSz="355600">
              <a:lnSpc>
                <a:spcPct val="90000"/>
              </a:lnSpc>
              <a:spcAft>
                <a:spcPct val="15000"/>
              </a:spcAft>
            </a:pPr>
            <a:r>
              <a:rPr lang="en-US" sz="1200" dirty="0" smtClean="0">
                <a:solidFill>
                  <a:srgbClr val="000000"/>
                </a:solidFill>
                <a:latin typeface="Trebuchet MS" pitchFamily="34" charset="0"/>
              </a:rPr>
              <a:t>Universal, integrated environment</a:t>
            </a:r>
            <a:r>
              <a:rPr lang="en-US" sz="1200" dirty="0" smtClean="0">
                <a:solidFill>
                  <a:srgbClr val="000000"/>
                </a:solidFill>
                <a:latin typeface="Trebuchet MS"/>
              </a:rPr>
              <a:t>•</a:t>
            </a:r>
          </a:p>
          <a:p>
            <a:pPr marL="114300" lvl="2" indent="-57150" algn="r" defTabSz="355600">
              <a:lnSpc>
                <a:spcPct val="90000"/>
              </a:lnSpc>
              <a:spcAft>
                <a:spcPct val="15000"/>
              </a:spcAft>
            </a:pPr>
            <a:r>
              <a:rPr lang="en-US" sz="1200" dirty="0" smtClean="0">
                <a:solidFill>
                  <a:srgbClr val="000000"/>
                </a:solidFill>
                <a:latin typeface="Trebuchet MS"/>
              </a:rPr>
              <a:t>Optimized, automated process •</a:t>
            </a:r>
          </a:p>
          <a:p>
            <a:pPr marL="114300" lvl="2" indent="-57150" algn="r" defTabSz="355600">
              <a:lnSpc>
                <a:spcPct val="90000"/>
              </a:lnSpc>
              <a:spcAft>
                <a:spcPct val="15000"/>
              </a:spcAft>
            </a:pPr>
            <a:r>
              <a:rPr lang="en-US" sz="1200" dirty="0" smtClean="0">
                <a:solidFill>
                  <a:srgbClr val="000000"/>
                </a:solidFill>
                <a:latin typeface="Trebuchet MS"/>
              </a:rPr>
              <a:t> Secure, remote management•</a:t>
            </a:r>
            <a:endParaRPr lang="en-US" sz="1200" dirty="0" smtClean="0">
              <a:solidFill>
                <a:srgbClr val="000000"/>
              </a:solidFill>
              <a:latin typeface="Trebuchet MS" pitchFamily="34" charset="0"/>
            </a:endParaRPr>
          </a:p>
        </p:txBody>
      </p:sp>
      <p:sp>
        <p:nvSpPr>
          <p:cNvPr id="133" name="Rektangel 183"/>
          <p:cNvSpPr>
            <a:spLocks noChangeArrowheads="1"/>
          </p:cNvSpPr>
          <p:nvPr/>
        </p:nvSpPr>
        <p:spPr bwMode="auto">
          <a:xfrm>
            <a:off x="6097588" y="5029200"/>
            <a:ext cx="2684462" cy="1098762"/>
          </a:xfrm>
          <a:prstGeom prst="rect">
            <a:avLst/>
          </a:prstGeom>
          <a:noFill/>
          <a:ln w="9525">
            <a:noFill/>
            <a:miter lim="800000"/>
            <a:headEnd/>
            <a:tailEnd/>
          </a:ln>
        </p:spPr>
        <p:txBody>
          <a:bodyPr wrap="square">
            <a:spAutoFit/>
          </a:bodyPr>
          <a:lstStyle/>
          <a:p>
            <a:pPr marL="57150" lvl="1" indent="-57150" algn="r" defTabSz="355600">
              <a:lnSpc>
                <a:spcPct val="90000"/>
              </a:lnSpc>
              <a:spcAft>
                <a:spcPct val="15000"/>
              </a:spcAft>
            </a:pPr>
            <a:r>
              <a:rPr lang="en-US" sz="1600" dirty="0" smtClean="0">
                <a:solidFill>
                  <a:srgbClr val="FFFFFF">
                    <a:lumMod val="85000"/>
                  </a:srgbClr>
                </a:solidFill>
                <a:latin typeface="Trebuchet MS" pitchFamily="34" charset="0"/>
              </a:rPr>
              <a:t>IT Services Foundation</a:t>
            </a:r>
          </a:p>
          <a:p>
            <a:pPr marL="57150" lvl="1" indent="-57150" algn="r" defTabSz="355600">
              <a:lnSpc>
                <a:spcPct val="90000"/>
              </a:lnSpc>
              <a:spcAft>
                <a:spcPct val="15000"/>
              </a:spcAft>
            </a:pPr>
            <a:r>
              <a:rPr lang="en-US" sz="1200" i="1" dirty="0" smtClean="0">
                <a:solidFill>
                  <a:srgbClr val="FFFFFF">
                    <a:lumMod val="85000"/>
                  </a:srgbClr>
                </a:solidFill>
                <a:latin typeface="Trebuchet MS" pitchFamily="34" charset="0"/>
              </a:rPr>
              <a:t>Delivering the Promise</a:t>
            </a:r>
            <a:endParaRPr lang="en-US" sz="1200" dirty="0" smtClean="0">
              <a:solidFill>
                <a:srgbClr val="FFFFFF">
                  <a:lumMod val="85000"/>
                </a:srgbClr>
              </a:solidFill>
              <a:latin typeface="Trebuchet MS" pitchFamily="34" charset="0"/>
            </a:endParaRPr>
          </a:p>
          <a:p>
            <a:pPr marL="114300" lvl="2" indent="-57150" algn="r" defTabSz="355600">
              <a:lnSpc>
                <a:spcPct val="90000"/>
              </a:lnSpc>
              <a:spcAft>
                <a:spcPct val="15000"/>
              </a:spcAft>
            </a:pPr>
            <a:r>
              <a:rPr lang="en-US" sz="1200" dirty="0" smtClean="0">
                <a:solidFill>
                  <a:srgbClr val="FFFFFF">
                    <a:lumMod val="85000"/>
                  </a:srgbClr>
                </a:solidFill>
                <a:latin typeface="Trebuchet MS"/>
              </a:rPr>
              <a:t>Sense and Respond in real-time•</a:t>
            </a:r>
            <a:endParaRPr lang="en-US" sz="1200" dirty="0" smtClean="0">
              <a:solidFill>
                <a:srgbClr val="FFFFFF">
                  <a:lumMod val="85000"/>
                </a:srgbClr>
              </a:solidFill>
              <a:latin typeface="Trebuchet MS" pitchFamily="34" charset="0"/>
            </a:endParaRPr>
          </a:p>
          <a:p>
            <a:pPr marL="114300" lvl="2" indent="-57150" algn="r" defTabSz="355600">
              <a:lnSpc>
                <a:spcPct val="90000"/>
              </a:lnSpc>
              <a:spcAft>
                <a:spcPct val="15000"/>
              </a:spcAft>
            </a:pPr>
            <a:r>
              <a:rPr lang="en-US" sz="1200" dirty="0" smtClean="0">
                <a:solidFill>
                  <a:srgbClr val="FFFFFF">
                    <a:lumMod val="85000"/>
                  </a:srgbClr>
                </a:solidFill>
                <a:latin typeface="Trebuchet MS"/>
              </a:rPr>
              <a:t> Correlate across the architecture•</a:t>
            </a:r>
          </a:p>
          <a:p>
            <a:pPr marL="114300" lvl="2" indent="-57150" algn="r" defTabSz="355600">
              <a:lnSpc>
                <a:spcPct val="90000"/>
              </a:lnSpc>
              <a:spcAft>
                <a:spcPct val="15000"/>
              </a:spcAft>
            </a:pPr>
            <a:r>
              <a:rPr lang="en-US" sz="1200" dirty="0" smtClean="0">
                <a:solidFill>
                  <a:srgbClr val="FFFFFF">
                    <a:lumMod val="85000"/>
                  </a:srgbClr>
                </a:solidFill>
                <a:latin typeface="Trebuchet MS"/>
              </a:rPr>
              <a:t> Proactively manage and protect•</a:t>
            </a:r>
            <a:endParaRPr lang="en-US" sz="1200" dirty="0" smtClean="0">
              <a:solidFill>
                <a:srgbClr val="FFFFFF">
                  <a:lumMod val="85000"/>
                </a:srgbClr>
              </a:solidFill>
              <a:latin typeface="Trebuchet MS" pitchFamily="34" charset="0"/>
            </a:endParaRPr>
          </a:p>
        </p:txBody>
      </p:sp>
      <p:grpSp>
        <p:nvGrpSpPr>
          <p:cNvPr id="8" name="Group 141"/>
          <p:cNvGrpSpPr/>
          <p:nvPr/>
        </p:nvGrpSpPr>
        <p:grpSpPr>
          <a:xfrm>
            <a:off x="3381375" y="2873473"/>
            <a:ext cx="2523426" cy="1748591"/>
            <a:chOff x="0" y="3035398"/>
            <a:chExt cx="2523426" cy="1748591"/>
          </a:xfrm>
        </p:grpSpPr>
        <p:sp>
          <p:nvSpPr>
            <p:cNvPr id="136" name="Ellipse 10"/>
            <p:cNvSpPr/>
            <p:nvPr/>
          </p:nvSpPr>
          <p:spPr bwMode="auto">
            <a:xfrm>
              <a:off x="0" y="4274103"/>
              <a:ext cx="2523426" cy="509886"/>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ndParaRPr>
            </a:p>
          </p:txBody>
        </p:sp>
        <p:sp>
          <p:nvSpPr>
            <p:cNvPr id="138" name="Ellipse 44"/>
            <p:cNvSpPr/>
            <p:nvPr/>
          </p:nvSpPr>
          <p:spPr bwMode="auto">
            <a:xfrm rot="21052097">
              <a:off x="462730" y="3035398"/>
              <a:ext cx="1560686" cy="1560787"/>
            </a:xfrm>
            <a:prstGeom prst="ellipse">
              <a:avLst/>
            </a:prstGeom>
            <a:gradFill flip="none" rotWithShape="1">
              <a:gsLst>
                <a:gs pos="0">
                  <a:schemeClr val="bg2">
                    <a:lumMod val="60000"/>
                    <a:lumOff val="40000"/>
                  </a:schemeClr>
                </a:gs>
                <a:gs pos="100000">
                  <a:schemeClr val="bg2">
                    <a:lumMod val="75000"/>
                  </a:schemeClr>
                </a:gs>
              </a:gsLst>
              <a:path path="shape">
                <a:fillToRect l="50000" t="50000" r="50000" b="50000"/>
              </a:path>
              <a:tileRect/>
            </a:gradFill>
            <a:ln w="9525" cap="flat" cmpd="sng" algn="ctr">
              <a:solidFill>
                <a:srgbClr val="0081BE">
                  <a:lumMod val="75000"/>
                </a:srgbClr>
              </a:solidFill>
              <a:prstDash val="solid"/>
            </a:ln>
            <a:effectLst>
              <a:innerShdw blurRad="190500" dist="114300" dir="5640000">
                <a:srgbClr val="000000">
                  <a:alpha val="37000"/>
                </a:srgbClr>
              </a:innerShdw>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139" name="Ellipse 45"/>
            <p:cNvSpPr/>
            <p:nvPr/>
          </p:nvSpPr>
          <p:spPr bwMode="auto">
            <a:xfrm>
              <a:off x="684053" y="3068641"/>
              <a:ext cx="1133475" cy="847727"/>
            </a:xfrm>
            <a:prstGeom prst="ellipse">
              <a:avLst/>
            </a:prstGeom>
            <a:gradFill flip="none" rotWithShape="1">
              <a:gsLst>
                <a:gs pos="0">
                  <a:schemeClr val="bg2">
                    <a:lumMod val="60000"/>
                    <a:lumOff val="40000"/>
                    <a:alpha val="0"/>
                  </a:schemeClr>
                </a:gs>
                <a:gs pos="100000">
                  <a:schemeClr val="bg2">
                    <a:lumMod val="20000"/>
                    <a:lumOff val="80000"/>
                    <a:alpha val="10000"/>
                  </a:schemeClr>
                </a:gs>
              </a:gsLst>
              <a:lin ang="16200000" scaled="0"/>
              <a:tileRect/>
            </a:gradFill>
            <a:ln w="9525" cap="flat" cmpd="sng" algn="ctr">
              <a:noFill/>
              <a:prstDash val="solid"/>
            </a:ln>
            <a:effectLst/>
          </p:spPr>
          <p:txBody>
            <a:bodyPr anchor="ctr"/>
            <a:lstStyle/>
            <a:p>
              <a:pPr algn="ctr" fontAlgn="auto">
                <a:spcBef>
                  <a:spcPts val="0"/>
                </a:spcBef>
                <a:spcAft>
                  <a:spcPts val="0"/>
                </a:spcAft>
                <a:defRPr/>
              </a:pPr>
              <a:endParaRPr lang="da-DK" kern="0" dirty="0">
                <a:solidFill>
                  <a:sysClr val="window" lastClr="FFFFFF"/>
                </a:solidFill>
                <a:latin typeface="Calibri"/>
              </a:endParaRPr>
            </a:p>
          </p:txBody>
        </p:sp>
        <p:sp>
          <p:nvSpPr>
            <p:cNvPr id="140" name="Måne 14"/>
            <p:cNvSpPr/>
            <p:nvPr/>
          </p:nvSpPr>
          <p:spPr bwMode="auto">
            <a:xfrm rot="16552097">
              <a:off x="861332" y="3463993"/>
              <a:ext cx="687112" cy="1515051"/>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ndParaRPr>
            </a:p>
          </p:txBody>
        </p:sp>
      </p:grpSp>
      <p:sp>
        <p:nvSpPr>
          <p:cNvPr id="36" name="Text Box 52"/>
          <p:cNvSpPr txBox="1">
            <a:spLocks noChangeArrowheads="1"/>
          </p:cNvSpPr>
          <p:nvPr/>
        </p:nvSpPr>
        <p:spPr bwMode="gray">
          <a:xfrm>
            <a:off x="3755136" y="3427413"/>
            <a:ext cx="1767839" cy="584775"/>
          </a:xfrm>
          <a:prstGeom prst="rect">
            <a:avLst/>
          </a:prstGeom>
          <a:noFill/>
          <a:ln w="9525">
            <a:noFill/>
            <a:miter lim="800000"/>
            <a:headEnd/>
            <a:tailEnd/>
          </a:ln>
        </p:spPr>
        <p:txBody>
          <a:bodyPr wrap="square">
            <a:spAutoFit/>
          </a:bodyPr>
          <a:lstStyle/>
          <a:p>
            <a:pPr algn="ctr" defTabSz="801688" fontAlgn="auto">
              <a:spcBef>
                <a:spcPct val="20000"/>
              </a:spcBef>
              <a:spcAft>
                <a:spcPts val="0"/>
              </a:spcAft>
              <a:defRPr/>
            </a:pPr>
            <a:r>
              <a:rPr lang="da-DK" sz="1600" b="1" kern="0" noProof="1" smtClean="0">
                <a:solidFill>
                  <a:srgbClr val="FEA501">
                    <a:lumMod val="60000"/>
                    <a:lumOff val="40000"/>
                  </a:srgbClr>
                </a:solidFill>
                <a:effectLst>
                  <a:outerShdw blurRad="38100" dist="38100" dir="2700000" algn="tl">
                    <a:srgbClr val="000000">
                      <a:alpha val="43137"/>
                    </a:srgbClr>
                  </a:outerShdw>
                </a:effectLst>
                <a:latin typeface="Corbel" pitchFamily="34" charset="0"/>
              </a:rPr>
              <a:t>ConsoleWorks® ITFM Suite</a:t>
            </a:r>
            <a:endParaRPr lang="da-DK" sz="1600" b="1" kern="0" noProof="1">
              <a:solidFill>
                <a:srgbClr val="FEA501">
                  <a:lumMod val="60000"/>
                  <a:lumOff val="40000"/>
                </a:srgbClr>
              </a:solidFill>
              <a:effectLst>
                <a:outerShdw blurRad="38100" dist="38100" dir="2700000" algn="tl">
                  <a:srgbClr val="000000">
                    <a:alpha val="43137"/>
                  </a:srgbClr>
                </a:outerShdw>
              </a:effectLst>
              <a:latin typeface="Corbel" pitchFamily="34" charset="0"/>
            </a:endParaRPr>
          </a:p>
        </p:txBody>
      </p:sp>
      <p:sp>
        <p:nvSpPr>
          <p:cNvPr id="38" name="WordArt 35"/>
          <p:cNvSpPr>
            <a:spLocks noChangeArrowheads="1" noChangeShapeType="1" noTextEdit="1"/>
          </p:cNvSpPr>
          <p:nvPr>
            <p:custDataLst>
              <p:tags r:id="rId5"/>
            </p:custDataLst>
          </p:nvPr>
        </p:nvSpPr>
        <p:spPr bwMode="gray">
          <a:xfrm rot="60000">
            <a:off x="3985062" y="2787433"/>
            <a:ext cx="1308089" cy="786703"/>
          </a:xfrm>
          <a:prstGeom prst="rect">
            <a:avLst/>
          </a:prstGeom>
        </p:spPr>
        <p:txBody>
          <a:bodyPr spcFirstLastPara="1" wrap="none" fromWordArt="1">
            <a:prstTxWarp prst="textArchUp">
              <a:avLst>
                <a:gd name="adj" fmla="val 11377749"/>
              </a:avLst>
            </a:prstTxWarp>
          </a:bodyPr>
          <a:lstStyle/>
          <a:p>
            <a:r>
              <a:rPr lang="en-US" sz="2800" kern="10" dirty="0" smtClean="0">
                <a:ln w="9525">
                  <a:noFill/>
                  <a:round/>
                  <a:headEnd/>
                  <a:tailEnd/>
                </a:ln>
                <a:solidFill>
                  <a:srgbClr val="000000"/>
                </a:solidFill>
                <a:effectLst>
                  <a:outerShdw blurRad="38100" dist="25400" dir="2700000" algn="tl">
                    <a:srgbClr val="000000">
                      <a:alpha val="43137"/>
                    </a:srgbClr>
                  </a:outerShdw>
                </a:effectLst>
                <a:latin typeface="Arial"/>
                <a:ea typeface="+mn-lt"/>
                <a:cs typeface="Arial"/>
              </a:rPr>
              <a:t>VIRTUALIZATION</a:t>
            </a:r>
            <a:endParaRPr lang="en-US" sz="2800" kern="10" dirty="0">
              <a:ln w="9525">
                <a:noFill/>
                <a:round/>
                <a:headEnd/>
                <a:tailEnd/>
              </a:ln>
              <a:solidFill>
                <a:srgbClr val="000000"/>
              </a:solidFill>
              <a:effectLst>
                <a:outerShdw blurRad="38100" dist="25400" dir="2700000" algn="tl">
                  <a:srgbClr val="000000">
                    <a:alpha val="43137"/>
                  </a:srgbClr>
                </a:outerShdw>
              </a:effectLst>
              <a:latin typeface="Arial"/>
              <a:ea typeface="+mn-lt"/>
              <a:cs typeface="Arial"/>
            </a:endParaRPr>
          </a:p>
        </p:txBody>
      </p:sp>
      <p:sp>
        <p:nvSpPr>
          <p:cNvPr id="39" name="WordArt 20"/>
          <p:cNvSpPr>
            <a:spLocks noChangeArrowheads="1" noChangeShapeType="1" noTextEdit="1"/>
          </p:cNvSpPr>
          <p:nvPr>
            <p:custDataLst>
              <p:tags r:id="rId6"/>
            </p:custDataLst>
          </p:nvPr>
        </p:nvSpPr>
        <p:spPr bwMode="gray">
          <a:xfrm rot="21397867">
            <a:off x="4039738" y="3874339"/>
            <a:ext cx="1255595" cy="714752"/>
          </a:xfrm>
          <a:prstGeom prst="rect">
            <a:avLst/>
          </a:prstGeom>
        </p:spPr>
        <p:txBody>
          <a:bodyPr spcFirstLastPara="1" wrap="none" fromWordArt="1">
            <a:prstTxWarp prst="textArchDown">
              <a:avLst>
                <a:gd name="adj" fmla="val 1044384"/>
              </a:avLst>
            </a:prstTxWarp>
          </a:bodyPr>
          <a:lstStyle/>
          <a:p>
            <a:r>
              <a:rPr lang="en-US" sz="2800" kern="10" dirty="0" smtClean="0">
                <a:ln w="9525">
                  <a:noFill/>
                  <a:round/>
                  <a:headEnd/>
                  <a:tailEnd/>
                </a:ln>
                <a:solidFill>
                  <a:srgbClr val="000000"/>
                </a:solidFill>
                <a:effectLst>
                  <a:outerShdw blurRad="38100" dist="25400" dir="2700000" algn="tl">
                    <a:srgbClr val="000000">
                      <a:alpha val="43137"/>
                    </a:srgbClr>
                  </a:outerShdw>
                </a:effectLst>
                <a:latin typeface="Arial"/>
                <a:ea typeface="+mn-lt"/>
                <a:cs typeface="Arial"/>
              </a:rPr>
              <a:t>FOUNDATION</a:t>
            </a:r>
            <a:endParaRPr lang="en-US" sz="2800" kern="10" dirty="0">
              <a:ln w="9525">
                <a:noFill/>
                <a:round/>
                <a:headEnd/>
                <a:tailEnd/>
              </a:ln>
              <a:solidFill>
                <a:srgbClr val="000000"/>
              </a:solidFill>
              <a:effectLst>
                <a:outerShdw blurRad="38100" dist="25400" dir="2700000" algn="tl">
                  <a:srgbClr val="000000">
                    <a:alpha val="43137"/>
                  </a:srgbClr>
                </a:outerShdw>
              </a:effectLst>
              <a:latin typeface="Arial"/>
              <a:ea typeface="+mn-lt"/>
              <a:cs typeface="Arial"/>
            </a:endParaRPr>
          </a:p>
        </p:txBody>
      </p:sp>
    </p:spTree>
    <p:extLst>
      <p:ext uri="{BB962C8B-B14F-4D97-AF65-F5344CB8AC3E}">
        <p14:creationId xmlns:p14="http://schemas.microsoft.com/office/powerpoint/2010/main" xmlns="" val="2509505496"/>
      </p:ext>
    </p:extLst>
  </p:cSld>
  <p:clrMapOvr>
    <a:masterClrMapping/>
  </p:clrMapOvr>
  <p:transition spd="slow" advClick="0">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Line 1"/>
          <p:cNvSpPr>
            <a:spLocks noChangeShapeType="1"/>
          </p:cNvSpPr>
          <p:nvPr/>
        </p:nvSpPr>
        <p:spPr bwMode="auto">
          <a:xfrm>
            <a:off x="5638800" y="1468438"/>
            <a:ext cx="1588" cy="5105400"/>
          </a:xfrm>
          <a:prstGeom prst="line">
            <a:avLst/>
          </a:prstGeom>
          <a:noFill/>
          <a:ln w="38100" cap="flat">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de-DE"/>
          </a:p>
        </p:txBody>
      </p:sp>
      <p:sp>
        <p:nvSpPr>
          <p:cNvPr id="8194" name="Rectangle 2"/>
          <p:cNvSpPr>
            <a:spLocks/>
          </p:cNvSpPr>
          <p:nvPr/>
        </p:nvSpPr>
        <p:spPr bwMode="auto">
          <a:xfrm>
            <a:off x="5791200" y="1544638"/>
            <a:ext cx="2908300" cy="231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40639" bIns="0"/>
          <a:lstStyle/>
          <a:p>
            <a:pPr marL="39688">
              <a:spcBef>
                <a:spcPts val="1200"/>
              </a:spcBef>
            </a:pPr>
            <a:r>
              <a:rPr lang="en-US" sz="2000" b="1">
                <a:solidFill>
                  <a:schemeClr val="tx1"/>
                </a:solidFill>
                <a:latin typeface="Lucida Grande" charset="0"/>
                <a:ea typeface="Lucida Grande" charset="0"/>
                <a:cs typeface="Lucida Grande" charset="0"/>
                <a:sym typeface="Lucida Grande" charset="0"/>
              </a:rPr>
              <a:t>Assets not available </a:t>
            </a:r>
            <a:br>
              <a:rPr lang="en-US" sz="2000" b="1">
                <a:solidFill>
                  <a:schemeClr val="tx1"/>
                </a:solidFill>
                <a:latin typeface="Lucida Grande" charset="0"/>
                <a:ea typeface="Lucida Grande" charset="0"/>
                <a:cs typeface="Lucida Grande" charset="0"/>
                <a:sym typeface="Lucida Grande" charset="0"/>
              </a:rPr>
            </a:br>
            <a:r>
              <a:rPr lang="en-US" sz="2000" b="1">
                <a:solidFill>
                  <a:schemeClr val="tx1"/>
                </a:solidFill>
                <a:latin typeface="Lucida Grande" charset="0"/>
                <a:ea typeface="Lucida Grande" charset="0"/>
                <a:cs typeface="Lucida Grande" charset="0"/>
                <a:sym typeface="Lucida Grande" charset="0"/>
              </a:rPr>
              <a:t>due to:</a:t>
            </a:r>
          </a:p>
          <a:p>
            <a:pPr marL="39688">
              <a:spcBef>
                <a:spcPts val="1100"/>
              </a:spcBef>
              <a:buClr>
                <a:srgbClr val="000000"/>
              </a:buClr>
              <a:buSzPct val="100000"/>
              <a:buFont typeface="Helvetica" charset="0"/>
              <a:buChar char="-"/>
            </a:pPr>
            <a:r>
              <a:rPr lang="en-US">
                <a:solidFill>
                  <a:schemeClr val="tx1"/>
                </a:solidFill>
                <a:latin typeface="Lucida Grande" charset="0"/>
                <a:ea typeface="Lucida Grande" charset="0"/>
                <a:cs typeface="Lucida Grande" charset="0"/>
                <a:sym typeface="Lucida Grande" charset="0"/>
              </a:rPr>
              <a:t> OS failure</a:t>
            </a:r>
          </a:p>
          <a:p>
            <a:pPr marL="39688">
              <a:spcBef>
                <a:spcPts val="1100"/>
              </a:spcBef>
              <a:buClr>
                <a:srgbClr val="000000"/>
              </a:buClr>
              <a:buSzPct val="100000"/>
              <a:buFont typeface="Helvetica" charset="0"/>
              <a:buChar char="-"/>
            </a:pPr>
            <a:r>
              <a:rPr lang="en-US">
                <a:solidFill>
                  <a:schemeClr val="tx1"/>
                </a:solidFill>
                <a:latin typeface="Lucida Grande" charset="0"/>
                <a:ea typeface="Lucida Grande" charset="0"/>
                <a:cs typeface="Lucida Grande" charset="0"/>
                <a:sym typeface="Lucida Grande" charset="0"/>
              </a:rPr>
              <a:t> Configuration error</a:t>
            </a:r>
          </a:p>
          <a:p>
            <a:pPr marL="39688">
              <a:spcBef>
                <a:spcPts val="1100"/>
              </a:spcBef>
              <a:buClr>
                <a:srgbClr val="000000"/>
              </a:buClr>
              <a:buSzPct val="100000"/>
              <a:buFont typeface="Helvetica" charset="0"/>
              <a:buChar char="-"/>
            </a:pPr>
            <a:r>
              <a:rPr lang="en-US">
                <a:solidFill>
                  <a:schemeClr val="tx1"/>
                </a:solidFill>
                <a:latin typeface="Lucida Grande" charset="0"/>
                <a:ea typeface="Lucida Grande" charset="0"/>
                <a:cs typeface="Lucida Grande" charset="0"/>
                <a:sym typeface="Lucida Grande" charset="0"/>
              </a:rPr>
              <a:t> Hardware problem</a:t>
            </a:r>
          </a:p>
          <a:p>
            <a:pPr marL="39688">
              <a:spcBef>
                <a:spcPts val="1100"/>
              </a:spcBef>
              <a:buClr>
                <a:srgbClr val="000000"/>
              </a:buClr>
              <a:buSzPct val="100000"/>
              <a:buFont typeface="Helvetica" charset="0"/>
              <a:buChar char="-"/>
            </a:pPr>
            <a:r>
              <a:rPr lang="en-US">
                <a:solidFill>
                  <a:schemeClr val="tx1"/>
                </a:solidFill>
                <a:latin typeface="Lucida Grande" charset="0"/>
                <a:ea typeface="Lucida Grande" charset="0"/>
                <a:cs typeface="Lucida Grande" charset="0"/>
                <a:sym typeface="Lucida Grande" charset="0"/>
              </a:rPr>
              <a:t> Other problem</a:t>
            </a:r>
          </a:p>
        </p:txBody>
      </p:sp>
      <p:sp>
        <p:nvSpPr>
          <p:cNvPr id="8195" name="Rectangle 3"/>
          <p:cNvSpPr>
            <a:spLocks/>
          </p:cNvSpPr>
          <p:nvPr/>
        </p:nvSpPr>
        <p:spPr bwMode="auto">
          <a:xfrm>
            <a:off x="5791200" y="4038600"/>
            <a:ext cx="2908300" cy="2501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40639" bIns="0"/>
          <a:lstStyle/>
          <a:p>
            <a:pPr marL="39688">
              <a:spcBef>
                <a:spcPts val="1700"/>
              </a:spcBef>
            </a:pPr>
            <a:r>
              <a:rPr lang="en-US" sz="2800" b="1" dirty="0">
                <a:solidFill>
                  <a:schemeClr val="tx1"/>
                </a:solidFill>
                <a:latin typeface="Lucida Grande" charset="0"/>
                <a:ea typeface="Lucida Grande" charset="0"/>
                <a:cs typeface="Lucida Grande" charset="0"/>
                <a:sym typeface="Lucida Grande" charset="0"/>
              </a:rPr>
              <a:t>To fix: </a:t>
            </a:r>
            <a:r>
              <a:rPr lang="en-US" sz="2400" b="1" dirty="0">
                <a:solidFill>
                  <a:schemeClr val="tx1"/>
                </a:solidFill>
                <a:latin typeface="Lucida Grande" charset="0"/>
                <a:ea typeface="Lucida Grande" charset="0"/>
                <a:cs typeface="Lucida Grande" charset="0"/>
                <a:sym typeface="Lucida Grande" charset="0"/>
              </a:rPr>
              <a:t>Local     Administration</a:t>
            </a:r>
          </a:p>
          <a:p>
            <a:pPr marL="39688">
              <a:spcBef>
                <a:spcPts val="1100"/>
              </a:spcBef>
            </a:pPr>
            <a:r>
              <a:rPr lang="en-US" dirty="0" smtClean="0">
                <a:solidFill>
                  <a:schemeClr val="tx1"/>
                </a:solidFill>
                <a:latin typeface="Lucida Grande" charset="0"/>
                <a:ea typeface="Lucida Grande" charset="0"/>
                <a:cs typeface="Lucida Grande" charset="0"/>
                <a:sym typeface="Lucida Grande" charset="0"/>
              </a:rPr>
              <a:t>- Walk</a:t>
            </a:r>
            <a:endParaRPr lang="en-US" dirty="0">
              <a:solidFill>
                <a:schemeClr val="tx1"/>
              </a:solidFill>
              <a:latin typeface="Lucida Grande" charset="0"/>
              <a:ea typeface="Lucida Grande" charset="0"/>
              <a:cs typeface="Lucida Grande" charset="0"/>
              <a:sym typeface="Lucida Grande" charset="0"/>
            </a:endParaRPr>
          </a:p>
          <a:p>
            <a:pPr marL="39688">
              <a:spcBef>
                <a:spcPts val="1100"/>
              </a:spcBef>
              <a:buClr>
                <a:srgbClr val="000000"/>
              </a:buClr>
              <a:buSzPct val="100000"/>
              <a:buFont typeface="Helvetica" charset="0"/>
              <a:buChar char="-"/>
            </a:pPr>
            <a:r>
              <a:rPr lang="en-US" dirty="0">
                <a:solidFill>
                  <a:schemeClr val="tx1"/>
                </a:solidFill>
                <a:latin typeface="Lucida Grande" charset="0"/>
                <a:ea typeface="Lucida Grande" charset="0"/>
                <a:cs typeface="Lucida Grande" charset="0"/>
                <a:sym typeface="Lucida Grande" charset="0"/>
              </a:rPr>
              <a:t> Drive</a:t>
            </a:r>
          </a:p>
          <a:p>
            <a:pPr marL="39688">
              <a:spcBef>
                <a:spcPts val="1100"/>
              </a:spcBef>
              <a:buClr>
                <a:srgbClr val="000000"/>
              </a:buClr>
              <a:buSzPct val="100000"/>
              <a:buFont typeface="Helvetica" charset="0"/>
              <a:buChar char="-"/>
            </a:pPr>
            <a:r>
              <a:rPr lang="en-US" dirty="0">
                <a:solidFill>
                  <a:schemeClr val="tx1"/>
                </a:solidFill>
                <a:latin typeface="Lucida Grande" charset="0"/>
                <a:ea typeface="Lucida Grande" charset="0"/>
                <a:cs typeface="Lucida Grande" charset="0"/>
                <a:sym typeface="Lucida Grande" charset="0"/>
              </a:rPr>
              <a:t> Fly</a:t>
            </a:r>
          </a:p>
          <a:p>
            <a:pPr marL="39688">
              <a:spcBef>
                <a:spcPts val="1100"/>
              </a:spcBef>
              <a:buClr>
                <a:srgbClr val="000000"/>
              </a:buClr>
              <a:buSzPct val="100000"/>
              <a:buFont typeface="Helvetica" charset="0"/>
              <a:buChar char="-"/>
            </a:pPr>
            <a:r>
              <a:rPr lang="en-US" dirty="0">
                <a:solidFill>
                  <a:schemeClr val="tx1"/>
                </a:solidFill>
                <a:latin typeface="Lucida Grande" charset="0"/>
                <a:ea typeface="Lucida Grande" charset="0"/>
                <a:cs typeface="Lucida Grande" charset="0"/>
                <a:sym typeface="Lucida Grande" charset="0"/>
              </a:rPr>
              <a:t> 3</a:t>
            </a:r>
            <a:r>
              <a:rPr lang="en-US" baseline="30000" dirty="0">
                <a:solidFill>
                  <a:schemeClr val="tx1"/>
                </a:solidFill>
                <a:latin typeface="Lucida Grande" charset="0"/>
                <a:ea typeface="Lucida Grande" charset="0"/>
                <a:cs typeface="Lucida Grande" charset="0"/>
                <a:sym typeface="Lucida Grande" charset="0"/>
              </a:rPr>
              <a:t>rd</a:t>
            </a:r>
            <a:r>
              <a:rPr lang="en-US" dirty="0">
                <a:solidFill>
                  <a:schemeClr val="tx1"/>
                </a:solidFill>
                <a:latin typeface="Lucida Grande" charset="0"/>
                <a:ea typeface="Lucida Grande" charset="0"/>
                <a:cs typeface="Lucida Grande" charset="0"/>
                <a:sym typeface="Lucida Grande" charset="0"/>
              </a:rPr>
              <a:t> party</a:t>
            </a:r>
          </a:p>
        </p:txBody>
      </p:sp>
      <p:pic>
        <p:nvPicPr>
          <p:cNvPr id="8196" name="Picture 4"/>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1589088"/>
            <a:ext cx="4706938" cy="4984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a:tailEnd/>
              </a14:hiddenLine>
            </a:ext>
          </a:extLst>
        </p:spPr>
      </p:pic>
      <p:sp>
        <p:nvSpPr>
          <p:cNvPr id="8197" name="Rectangle 5"/>
          <p:cNvSpPr>
            <a:spLocks/>
          </p:cNvSpPr>
          <p:nvPr/>
        </p:nvSpPr>
        <p:spPr bwMode="auto">
          <a:xfrm>
            <a:off x="4648200" y="2992438"/>
            <a:ext cx="10795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40639" bIns="0"/>
          <a:lstStyle/>
          <a:p>
            <a:pPr marL="382588" indent="-342900" algn="ctr"/>
            <a:r>
              <a:rPr lang="en-US" sz="1400" b="1">
                <a:solidFill>
                  <a:srgbClr val="CC0000"/>
                </a:solidFill>
                <a:latin typeface="Lucida Grande" charset="0"/>
                <a:ea typeface="Lucida Grande" charset="0"/>
                <a:cs typeface="Lucida Grande" charset="0"/>
                <a:sym typeface="Lucida Grande" charset="0"/>
              </a:rPr>
              <a:t>IT Asset </a:t>
            </a:r>
          </a:p>
          <a:p>
            <a:pPr marL="382588" indent="-342900" algn="ctr"/>
            <a:r>
              <a:rPr lang="en-US" sz="1400" b="1">
                <a:solidFill>
                  <a:srgbClr val="CC0000"/>
                </a:solidFill>
                <a:latin typeface="Lucida Grande" charset="0"/>
                <a:ea typeface="Lucida Grande" charset="0"/>
                <a:cs typeface="Lucida Grande" charset="0"/>
                <a:sym typeface="Lucida Grande" charset="0"/>
              </a:rPr>
              <a:t>Outage</a:t>
            </a:r>
          </a:p>
        </p:txBody>
      </p:sp>
      <p:sp>
        <p:nvSpPr>
          <p:cNvPr id="8198" name="Line 6"/>
          <p:cNvSpPr>
            <a:spLocks noChangeShapeType="1"/>
          </p:cNvSpPr>
          <p:nvPr/>
        </p:nvSpPr>
        <p:spPr bwMode="auto">
          <a:xfrm flipH="1">
            <a:off x="4648200" y="3602038"/>
            <a:ext cx="457200" cy="228600"/>
          </a:xfrm>
          <a:prstGeom prst="line">
            <a:avLst/>
          </a:prstGeom>
          <a:noFill/>
          <a:ln w="9525" cap="flat">
            <a:solidFill>
              <a:srgbClr val="CC0000"/>
            </a:solidFill>
            <a:prstDash val="solid"/>
            <a:round/>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de-DE"/>
          </a:p>
        </p:txBody>
      </p:sp>
      <p:sp>
        <p:nvSpPr>
          <p:cNvPr id="8199" name="Rectangle 7"/>
          <p:cNvSpPr>
            <a:spLocks/>
          </p:cNvSpPr>
          <p:nvPr/>
        </p:nvSpPr>
        <p:spPr bwMode="auto">
          <a:xfrm>
            <a:off x="1524000" y="2459038"/>
            <a:ext cx="1231900" cy="55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40639" bIns="0"/>
          <a:lstStyle/>
          <a:p>
            <a:pPr marL="39688">
              <a:spcBef>
                <a:spcPts val="950"/>
              </a:spcBef>
            </a:pPr>
            <a:r>
              <a:rPr lang="en-US" sz="1600" b="1">
                <a:solidFill>
                  <a:schemeClr val="tx1"/>
                </a:solidFill>
                <a:latin typeface="Lucida Grande" charset="0"/>
                <a:ea typeface="Lucida Grande" charset="0"/>
                <a:cs typeface="Lucida Grande" charset="0"/>
                <a:sym typeface="Lucida Grande" charset="0"/>
              </a:rPr>
              <a:t>Monitor &amp; Control</a:t>
            </a:r>
          </a:p>
        </p:txBody>
      </p:sp>
      <p:sp>
        <p:nvSpPr>
          <p:cNvPr id="8200" name="Rectangle 8"/>
          <p:cNvSpPr>
            <a:spLocks/>
          </p:cNvSpPr>
          <p:nvPr/>
        </p:nvSpPr>
        <p:spPr bwMode="auto">
          <a:xfrm>
            <a:off x="1252538" y="1468438"/>
            <a:ext cx="3425825" cy="33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40639" bIns="0">
            <a:spAutoFit/>
          </a:bodyPr>
          <a:lstStyle/>
          <a:p>
            <a:pPr marL="382588" indent="-342900" algn="ctr">
              <a:spcBef>
                <a:spcPts val="950"/>
              </a:spcBef>
            </a:pPr>
            <a:r>
              <a:rPr lang="en-US" sz="1600" b="1" dirty="0">
                <a:solidFill>
                  <a:schemeClr val="tx1"/>
                </a:solidFill>
                <a:latin typeface="Lucida Grande" charset="0"/>
                <a:ea typeface="Lucida Grande" charset="0"/>
                <a:cs typeface="Lucida Grande" charset="0"/>
                <a:sym typeface="Lucida Grande" charset="0"/>
              </a:rPr>
              <a:t>Systems/Network Management</a:t>
            </a:r>
          </a:p>
        </p:txBody>
      </p:sp>
      <p:sp>
        <p:nvSpPr>
          <p:cNvPr id="8201" name="Rectangle 9"/>
          <p:cNvSpPr>
            <a:spLocks/>
          </p:cNvSpPr>
          <p:nvPr/>
        </p:nvSpPr>
        <p:spPr bwMode="auto">
          <a:xfrm>
            <a:off x="166923" y="194553"/>
            <a:ext cx="635000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40639" bIns="0"/>
          <a:lstStyle/>
          <a:p>
            <a:pPr marL="39688"/>
            <a:r>
              <a:rPr lang="en-US" dirty="0">
                <a:solidFill>
                  <a:schemeClr val="bg1"/>
                </a:solidFill>
                <a:latin typeface="Arial Narrow Bold Italic" charset="0"/>
                <a:ea typeface="Arial Narrow Bold Italic" charset="0"/>
                <a:cs typeface="Arial Narrow Bold Italic" charset="0"/>
                <a:sym typeface="Arial Narrow Bold Italic" charset="0"/>
              </a:rPr>
              <a:t>Typical Infrastructure Outage</a:t>
            </a:r>
          </a:p>
        </p:txBody>
      </p:sp>
    </p:spTree>
    <p:extLst>
      <p:ext uri="{BB962C8B-B14F-4D97-AF65-F5344CB8AC3E}">
        <p14:creationId xmlns:p14="http://schemas.microsoft.com/office/powerpoint/2010/main" xmlns="" val="3044497700"/>
      </p:ext>
    </p:extLst>
  </p:cSld>
  <p:clrMapOvr>
    <a:masterClrMapping/>
  </p:clrMapOvr>
  <p:transition spd="slow" advClick="0">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ConsoleWorks® IT Operations Foundation – Would you benefit from…</a:t>
            </a:r>
            <a:endParaRPr lang="en-US" dirty="0"/>
          </a:p>
        </p:txBody>
      </p:sp>
      <p:sp>
        <p:nvSpPr>
          <p:cNvPr id="4" name="Footer Placeholder 3"/>
          <p:cNvSpPr>
            <a:spLocks noGrp="1"/>
          </p:cNvSpPr>
          <p:nvPr>
            <p:ph type="ftr" sz="quarter" idx="10"/>
          </p:nvPr>
        </p:nvSpPr>
        <p:spPr/>
        <p:txBody>
          <a:bodyPr/>
          <a:lstStyle/>
          <a:p>
            <a:pPr>
              <a:defRPr/>
            </a:pPr>
            <a:r>
              <a:rPr lang="en-US" smtClean="0">
                <a:solidFill>
                  <a:srgbClr val="000000"/>
                </a:solidFill>
              </a:rPr>
              <a:t>TDi Technologies (www.tditechnologies.com)		         Your Business is Built on IT</a:t>
            </a:r>
            <a:endParaRPr lang="de-DE">
              <a:solidFill>
                <a:srgbClr val="000000"/>
              </a:solidFill>
            </a:endParaRPr>
          </a:p>
        </p:txBody>
      </p:sp>
      <p:sp>
        <p:nvSpPr>
          <p:cNvPr id="5" name="TextBox 4"/>
          <p:cNvSpPr txBox="1"/>
          <p:nvPr/>
        </p:nvSpPr>
        <p:spPr>
          <a:xfrm>
            <a:off x="942975" y="2266950"/>
            <a:ext cx="2438400" cy="1015663"/>
          </a:xfrm>
          <a:prstGeom prst="rect">
            <a:avLst/>
          </a:prstGeom>
          <a:noFill/>
        </p:spPr>
        <p:txBody>
          <a:bodyPr wrap="square" rtlCol="0">
            <a:spAutoFit/>
          </a:bodyPr>
          <a:lstStyle/>
          <a:p>
            <a:pPr algn="ctr"/>
            <a:r>
              <a:rPr lang="en-US" i="1" dirty="0" smtClean="0">
                <a:solidFill>
                  <a:srgbClr val="000000"/>
                </a:solidFill>
                <a:effectLst>
                  <a:outerShdw blurRad="38100" dist="38100" dir="2700000" algn="tl">
                    <a:srgbClr val="000000">
                      <a:alpha val="43137"/>
                    </a:srgbClr>
                  </a:outerShdw>
                </a:effectLst>
              </a:rPr>
              <a:t>Reducing IT support costs by 50% +?</a:t>
            </a:r>
            <a:endParaRPr lang="en-US" i="1" dirty="0">
              <a:solidFill>
                <a:srgbClr val="000000"/>
              </a:solidFill>
              <a:effectLst>
                <a:outerShdw blurRad="38100" dist="38100" dir="2700000" algn="tl">
                  <a:srgbClr val="000000">
                    <a:alpha val="43137"/>
                  </a:srgbClr>
                </a:outerShdw>
              </a:effectLst>
            </a:endParaRPr>
          </a:p>
        </p:txBody>
      </p:sp>
      <p:sp>
        <p:nvSpPr>
          <p:cNvPr id="6" name="TextBox 5"/>
          <p:cNvSpPr txBox="1"/>
          <p:nvPr/>
        </p:nvSpPr>
        <p:spPr>
          <a:xfrm>
            <a:off x="276225" y="3486150"/>
            <a:ext cx="2438400" cy="1015663"/>
          </a:xfrm>
          <a:prstGeom prst="rect">
            <a:avLst/>
          </a:prstGeom>
          <a:noFill/>
        </p:spPr>
        <p:txBody>
          <a:bodyPr wrap="square" rtlCol="0">
            <a:spAutoFit/>
          </a:bodyPr>
          <a:lstStyle/>
          <a:p>
            <a:pPr algn="ctr"/>
            <a:r>
              <a:rPr lang="en-US" i="1" dirty="0" smtClean="0">
                <a:solidFill>
                  <a:srgbClr val="000000"/>
                </a:solidFill>
                <a:effectLst>
                  <a:outerShdw blurRad="38100" dist="38100" dir="2700000" algn="tl">
                    <a:srgbClr val="000000">
                      <a:alpha val="43137"/>
                    </a:srgbClr>
                  </a:outerShdw>
                </a:effectLst>
              </a:rPr>
              <a:t>Improving efficiency by an order of magnitude?</a:t>
            </a:r>
            <a:endParaRPr lang="en-US" i="1" dirty="0">
              <a:solidFill>
                <a:srgbClr val="000000"/>
              </a:solidFill>
              <a:effectLst>
                <a:outerShdw blurRad="38100" dist="38100" dir="2700000" algn="tl">
                  <a:srgbClr val="000000">
                    <a:alpha val="43137"/>
                  </a:srgbClr>
                </a:outerShdw>
              </a:effectLst>
            </a:endParaRPr>
          </a:p>
        </p:txBody>
      </p:sp>
      <p:sp>
        <p:nvSpPr>
          <p:cNvPr id="7" name="TextBox 6"/>
          <p:cNvSpPr txBox="1"/>
          <p:nvPr/>
        </p:nvSpPr>
        <p:spPr>
          <a:xfrm>
            <a:off x="762000" y="4953000"/>
            <a:ext cx="2438400" cy="707886"/>
          </a:xfrm>
          <a:prstGeom prst="rect">
            <a:avLst/>
          </a:prstGeom>
          <a:noFill/>
        </p:spPr>
        <p:txBody>
          <a:bodyPr wrap="square" rtlCol="0">
            <a:spAutoFit/>
          </a:bodyPr>
          <a:lstStyle/>
          <a:p>
            <a:pPr algn="ctr"/>
            <a:r>
              <a:rPr lang="en-US" i="1" dirty="0" smtClean="0">
                <a:solidFill>
                  <a:srgbClr val="000000"/>
                </a:solidFill>
                <a:effectLst>
                  <a:outerShdw blurRad="38100" dist="38100" dir="2700000" algn="tl">
                    <a:srgbClr val="000000">
                      <a:alpha val="43137"/>
                    </a:srgbClr>
                  </a:outerShdw>
                </a:effectLst>
              </a:rPr>
              <a:t>Providing greater systems reliability?</a:t>
            </a:r>
            <a:endParaRPr lang="en-US" i="1" dirty="0">
              <a:solidFill>
                <a:srgbClr val="000000"/>
              </a:solidFill>
              <a:effectLst>
                <a:outerShdw blurRad="38100" dist="38100" dir="2700000" algn="tl">
                  <a:srgbClr val="000000">
                    <a:alpha val="43137"/>
                  </a:srgbClr>
                </a:outerShdw>
              </a:effectLst>
            </a:endParaRPr>
          </a:p>
        </p:txBody>
      </p:sp>
      <p:sp>
        <p:nvSpPr>
          <p:cNvPr id="8" name="TextBox 7"/>
          <p:cNvSpPr txBox="1"/>
          <p:nvPr/>
        </p:nvSpPr>
        <p:spPr>
          <a:xfrm>
            <a:off x="5715000" y="4876800"/>
            <a:ext cx="2438400" cy="1015663"/>
          </a:xfrm>
          <a:prstGeom prst="rect">
            <a:avLst/>
          </a:prstGeom>
          <a:noFill/>
        </p:spPr>
        <p:txBody>
          <a:bodyPr wrap="square" rtlCol="0">
            <a:spAutoFit/>
          </a:bodyPr>
          <a:lstStyle/>
          <a:p>
            <a:pPr algn="ctr"/>
            <a:r>
              <a:rPr lang="en-US" i="1" dirty="0" smtClean="0">
                <a:solidFill>
                  <a:srgbClr val="000000"/>
                </a:solidFill>
                <a:effectLst>
                  <a:outerShdw blurRad="38100" dist="38100" dir="2700000" algn="tl">
                    <a:srgbClr val="000000">
                      <a:alpha val="43137"/>
                    </a:srgbClr>
                  </a:outerShdw>
                </a:effectLst>
              </a:rPr>
              <a:t>Leveraging the domain knowledge of your experts?</a:t>
            </a:r>
            <a:endParaRPr lang="en-US" i="1" dirty="0">
              <a:solidFill>
                <a:srgbClr val="000000"/>
              </a:solidFill>
              <a:effectLst>
                <a:outerShdw blurRad="38100" dist="38100" dir="2700000" algn="tl">
                  <a:srgbClr val="000000">
                    <a:alpha val="43137"/>
                  </a:srgbClr>
                </a:outerShdw>
              </a:effectLst>
            </a:endParaRPr>
          </a:p>
        </p:txBody>
      </p:sp>
      <p:sp>
        <p:nvSpPr>
          <p:cNvPr id="9" name="TextBox 8"/>
          <p:cNvSpPr txBox="1"/>
          <p:nvPr/>
        </p:nvSpPr>
        <p:spPr>
          <a:xfrm>
            <a:off x="3276600" y="5667375"/>
            <a:ext cx="2438400" cy="707886"/>
          </a:xfrm>
          <a:prstGeom prst="rect">
            <a:avLst/>
          </a:prstGeom>
          <a:noFill/>
        </p:spPr>
        <p:txBody>
          <a:bodyPr wrap="square" rtlCol="0">
            <a:spAutoFit/>
          </a:bodyPr>
          <a:lstStyle/>
          <a:p>
            <a:pPr algn="ctr"/>
            <a:r>
              <a:rPr lang="en-US" i="1" dirty="0" smtClean="0">
                <a:solidFill>
                  <a:srgbClr val="000000"/>
                </a:solidFill>
                <a:effectLst>
                  <a:outerShdw blurRad="38100" dist="38100" dir="2700000" algn="tl">
                    <a:srgbClr val="000000">
                      <a:alpha val="43137"/>
                    </a:srgbClr>
                  </a:outerShdw>
                </a:effectLst>
              </a:rPr>
              <a:t>Fixing things right – the first time?</a:t>
            </a:r>
            <a:endParaRPr lang="en-US" i="1" dirty="0">
              <a:solidFill>
                <a:srgbClr val="000000"/>
              </a:solidFill>
              <a:effectLst>
                <a:outerShdw blurRad="38100" dist="38100" dir="2700000" algn="tl">
                  <a:srgbClr val="000000">
                    <a:alpha val="43137"/>
                  </a:srgbClr>
                </a:outerShdw>
              </a:effectLst>
            </a:endParaRPr>
          </a:p>
        </p:txBody>
      </p:sp>
      <p:sp>
        <p:nvSpPr>
          <p:cNvPr id="10" name="TextBox 9"/>
          <p:cNvSpPr txBox="1"/>
          <p:nvPr/>
        </p:nvSpPr>
        <p:spPr>
          <a:xfrm>
            <a:off x="2828925" y="1143000"/>
            <a:ext cx="3457575" cy="1200329"/>
          </a:xfrm>
          <a:prstGeom prst="rect">
            <a:avLst/>
          </a:prstGeom>
          <a:noFill/>
        </p:spPr>
        <p:txBody>
          <a:bodyPr wrap="square" rtlCol="0">
            <a:spAutoFit/>
          </a:bodyPr>
          <a:lstStyle/>
          <a:p>
            <a:pPr algn="ctr"/>
            <a:r>
              <a:rPr lang="en-US" sz="3600" i="1" dirty="0" smtClean="0">
                <a:solidFill>
                  <a:srgbClr val="000000"/>
                </a:solidFill>
                <a:effectLst>
                  <a:outerShdw blurRad="38100" dist="38100" dir="2700000" algn="tl">
                    <a:srgbClr val="000000">
                      <a:alpha val="43137"/>
                    </a:srgbClr>
                  </a:outerShdw>
                </a:effectLst>
              </a:rPr>
              <a:t>DOING MORE WITH LESS?</a:t>
            </a:r>
            <a:endParaRPr lang="en-US" sz="3600" i="1" dirty="0">
              <a:solidFill>
                <a:srgbClr val="000000"/>
              </a:solidFill>
              <a:effectLst>
                <a:outerShdw blurRad="38100" dist="38100" dir="2700000" algn="tl">
                  <a:srgbClr val="000000">
                    <a:alpha val="43137"/>
                  </a:srgbClr>
                </a:outerShdw>
              </a:effectLst>
            </a:endParaRPr>
          </a:p>
        </p:txBody>
      </p:sp>
      <p:sp>
        <p:nvSpPr>
          <p:cNvPr id="11" name="TextBox 10"/>
          <p:cNvSpPr txBox="1"/>
          <p:nvPr/>
        </p:nvSpPr>
        <p:spPr>
          <a:xfrm>
            <a:off x="5943600" y="2457450"/>
            <a:ext cx="2057400" cy="707886"/>
          </a:xfrm>
          <a:prstGeom prst="rect">
            <a:avLst/>
          </a:prstGeom>
          <a:noFill/>
        </p:spPr>
        <p:txBody>
          <a:bodyPr wrap="square" rtlCol="0">
            <a:spAutoFit/>
          </a:bodyPr>
          <a:lstStyle/>
          <a:p>
            <a:pPr algn="ctr"/>
            <a:r>
              <a:rPr lang="en-US" i="1" dirty="0" smtClean="0">
                <a:solidFill>
                  <a:srgbClr val="000000"/>
                </a:solidFill>
                <a:effectLst>
                  <a:outerShdw blurRad="38100" dist="38100" dir="2700000" algn="tl">
                    <a:srgbClr val="000000">
                      <a:alpha val="43137"/>
                    </a:srgbClr>
                  </a:outerShdw>
                </a:effectLst>
              </a:rPr>
              <a:t>Decreasing complexity?</a:t>
            </a:r>
            <a:endParaRPr lang="en-US" i="1" dirty="0">
              <a:solidFill>
                <a:srgbClr val="000000"/>
              </a:solidFill>
              <a:effectLst>
                <a:outerShdw blurRad="38100" dist="38100" dir="2700000" algn="tl">
                  <a:srgbClr val="000000">
                    <a:alpha val="43137"/>
                  </a:srgbClr>
                </a:outerShdw>
              </a:effectLst>
            </a:endParaRPr>
          </a:p>
        </p:txBody>
      </p:sp>
      <p:sp>
        <p:nvSpPr>
          <p:cNvPr id="12" name="TextBox 11"/>
          <p:cNvSpPr txBox="1"/>
          <p:nvPr/>
        </p:nvSpPr>
        <p:spPr>
          <a:xfrm>
            <a:off x="6534150" y="3506569"/>
            <a:ext cx="2438400" cy="1015663"/>
          </a:xfrm>
          <a:prstGeom prst="rect">
            <a:avLst/>
          </a:prstGeom>
          <a:noFill/>
        </p:spPr>
        <p:txBody>
          <a:bodyPr wrap="square" rtlCol="0">
            <a:spAutoFit/>
          </a:bodyPr>
          <a:lstStyle/>
          <a:p>
            <a:pPr algn="ctr"/>
            <a:r>
              <a:rPr lang="en-US" i="1" dirty="0" smtClean="0">
                <a:solidFill>
                  <a:srgbClr val="000000"/>
                </a:solidFill>
                <a:effectLst>
                  <a:outerShdw blurRad="38100" dist="38100" dir="2700000" algn="tl">
                    <a:srgbClr val="000000">
                      <a:alpha val="43137"/>
                    </a:srgbClr>
                  </a:outerShdw>
                </a:effectLst>
              </a:rPr>
              <a:t>Increasing your agility and flexibility?</a:t>
            </a:r>
            <a:endParaRPr lang="en-US" i="1" dirty="0">
              <a:solidFill>
                <a:srgbClr val="000000"/>
              </a:solidFill>
              <a:effectLst>
                <a:outerShdw blurRad="38100" dist="38100" dir="2700000" algn="tl">
                  <a:srgbClr val="000000">
                    <a:alpha val="43137"/>
                  </a:srgbClr>
                </a:outerShdw>
              </a:effectLst>
            </a:endParaRPr>
          </a:p>
        </p:txBody>
      </p:sp>
      <p:pic>
        <p:nvPicPr>
          <p:cNvPr id="13" name="Picture 5" descr="C:\Documents and Settings\schruter\Desktop\TDI Collateral\StockPhotos\Handshake.jpg"/>
          <p:cNvPicPr>
            <a:picLocks noChangeAspect="1" noChangeArrowheads="1"/>
          </p:cNvPicPr>
          <p:nvPr/>
        </p:nvPicPr>
        <p:blipFill>
          <a:blip r:embed="rId3" cstate="print"/>
          <a:srcRect/>
          <a:stretch>
            <a:fillRect/>
          </a:stretch>
        </p:blipFill>
        <p:spPr bwMode="auto">
          <a:xfrm>
            <a:off x="3733800" y="2733675"/>
            <a:ext cx="1705749" cy="2555875"/>
          </a:xfrm>
          <a:prstGeom prst="rect">
            <a:avLst/>
          </a:prstGeom>
          <a:noFill/>
        </p:spPr>
      </p:pic>
    </p:spTree>
    <p:extLst>
      <p:ext uri="{BB962C8B-B14F-4D97-AF65-F5344CB8AC3E}">
        <p14:creationId xmlns:p14="http://schemas.microsoft.com/office/powerpoint/2010/main" xmlns="" val="2610640871"/>
      </p:ext>
    </p:extLst>
  </p:cSld>
  <p:clrMapOvr>
    <a:masterClrMapping/>
  </p:clrMapOvr>
  <p:transition spd="slow" advClick="0">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3"/>
          <p:cNvSpPr>
            <a:spLocks noChangeArrowheads="1"/>
          </p:cNvSpPr>
          <p:nvPr/>
        </p:nvSpPr>
        <p:spPr bwMode="gray">
          <a:xfrm>
            <a:off x="1588" y="4386262"/>
            <a:ext cx="9144000" cy="2090737"/>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rgbClr val="FFFFFF"/>
              </a:solidFill>
            </a:endParaRPr>
          </a:p>
        </p:txBody>
      </p:sp>
      <p:sp>
        <p:nvSpPr>
          <p:cNvPr id="2" name="Title 1"/>
          <p:cNvSpPr>
            <a:spLocks noGrp="1"/>
          </p:cNvSpPr>
          <p:nvPr>
            <p:ph type="title"/>
          </p:nvPr>
        </p:nvSpPr>
        <p:spPr/>
        <p:txBody>
          <a:bodyPr/>
          <a:lstStyle/>
          <a:p>
            <a:r>
              <a:rPr lang="en-US" dirty="0" smtClean="0"/>
              <a:t>Why does the ConsoleWorks® IT Operations Foundation reduce cost?</a:t>
            </a:r>
            <a:endParaRPr lang="en-US" dirty="0"/>
          </a:p>
        </p:txBody>
      </p:sp>
      <p:sp>
        <p:nvSpPr>
          <p:cNvPr id="4" name="Footer Placeholder 3"/>
          <p:cNvSpPr>
            <a:spLocks noGrp="1"/>
          </p:cNvSpPr>
          <p:nvPr>
            <p:ph type="ftr" sz="quarter" idx="10"/>
          </p:nvPr>
        </p:nvSpPr>
        <p:spPr/>
        <p:txBody>
          <a:bodyPr/>
          <a:lstStyle/>
          <a:p>
            <a:pPr>
              <a:defRPr/>
            </a:pPr>
            <a:r>
              <a:rPr lang="en-US" dirty="0" smtClean="0">
                <a:solidFill>
                  <a:srgbClr val="000000"/>
                </a:solidFill>
              </a:rPr>
              <a:t>TDi Technologies (www.tditechnologies.com)		         Your Business is Built on IT</a:t>
            </a:r>
            <a:endParaRPr lang="de-DE" dirty="0">
              <a:solidFill>
                <a:srgbClr val="000000"/>
              </a:solidFill>
            </a:endParaRPr>
          </a:p>
        </p:txBody>
      </p:sp>
      <p:pic>
        <p:nvPicPr>
          <p:cNvPr id="5" name="Picture 74"/>
          <p:cNvPicPr>
            <a:picLocks noChangeAspect="1" noChangeArrowheads="1"/>
          </p:cNvPicPr>
          <p:nvPr/>
        </p:nvPicPr>
        <p:blipFill>
          <a:blip r:embed="rId3" cstate="print">
            <a:lum bright="24000"/>
          </a:blip>
          <a:srcRect/>
          <a:stretch>
            <a:fillRect/>
          </a:stretch>
        </p:blipFill>
        <p:spPr bwMode="auto">
          <a:xfrm>
            <a:off x="7156450" y="5299075"/>
            <a:ext cx="892175" cy="1184275"/>
          </a:xfrm>
          <a:prstGeom prst="rect">
            <a:avLst/>
          </a:prstGeom>
          <a:noFill/>
          <a:ln w="9525">
            <a:noFill/>
            <a:miter lim="800000"/>
            <a:headEnd/>
            <a:tailEnd/>
          </a:ln>
        </p:spPr>
      </p:pic>
      <p:grpSp>
        <p:nvGrpSpPr>
          <p:cNvPr id="8" name="Group 28"/>
          <p:cNvGrpSpPr>
            <a:grpSpLocks/>
          </p:cNvGrpSpPr>
          <p:nvPr/>
        </p:nvGrpSpPr>
        <p:grpSpPr bwMode="auto">
          <a:xfrm>
            <a:off x="180975" y="2143125"/>
            <a:ext cx="2284751" cy="4234852"/>
            <a:chOff x="6408" y="661"/>
            <a:chExt cx="1718" cy="3327"/>
          </a:xfrm>
        </p:grpSpPr>
        <p:sp>
          <p:nvSpPr>
            <p:cNvPr id="9" name="Freeform 29"/>
            <p:cNvSpPr>
              <a:spLocks/>
            </p:cNvSpPr>
            <p:nvPr/>
          </p:nvSpPr>
          <p:spPr bwMode="auto">
            <a:xfrm flipH="1">
              <a:off x="6408" y="661"/>
              <a:ext cx="1718" cy="3327"/>
            </a:xfrm>
            <a:custGeom>
              <a:avLst/>
              <a:gdLst>
                <a:gd name="T0" fmla="*/ 7664 w 859"/>
                <a:gd name="T1" fmla="*/ 3715 h 1663"/>
                <a:gd name="T2" fmla="*/ 5408 w 859"/>
                <a:gd name="T3" fmla="*/ 4547 h 1663"/>
                <a:gd name="T4" fmla="*/ 5248 w 859"/>
                <a:gd name="T5" fmla="*/ 5476 h 1663"/>
                <a:gd name="T6" fmla="*/ 3952 w 859"/>
                <a:gd name="T7" fmla="*/ 7800 h 1663"/>
                <a:gd name="T8" fmla="*/ 2416 w 859"/>
                <a:gd name="T9" fmla="*/ 10779 h 1663"/>
                <a:gd name="T10" fmla="*/ 864 w 859"/>
                <a:gd name="T11" fmla="*/ 11868 h 1663"/>
                <a:gd name="T12" fmla="*/ 0 w 859"/>
                <a:gd name="T13" fmla="*/ 12284 h 1663"/>
                <a:gd name="T14" fmla="*/ 2736 w 859"/>
                <a:gd name="T15" fmla="*/ 12348 h 1663"/>
                <a:gd name="T16" fmla="*/ 5712 w 859"/>
                <a:gd name="T17" fmla="*/ 8345 h 1663"/>
                <a:gd name="T18" fmla="*/ 5568 w 859"/>
                <a:gd name="T19" fmla="*/ 12604 h 1663"/>
                <a:gd name="T20" fmla="*/ 5632 w 859"/>
                <a:gd name="T21" fmla="*/ 15045 h 1663"/>
                <a:gd name="T22" fmla="*/ 7504 w 859"/>
                <a:gd name="T23" fmla="*/ 14436 h 1663"/>
                <a:gd name="T24" fmla="*/ 9088 w 859"/>
                <a:gd name="T25" fmla="*/ 18840 h 1663"/>
                <a:gd name="T26" fmla="*/ 10096 w 859"/>
                <a:gd name="T27" fmla="*/ 22445 h 1663"/>
                <a:gd name="T28" fmla="*/ 9568 w 859"/>
                <a:gd name="T29" fmla="*/ 23487 h 1663"/>
                <a:gd name="T30" fmla="*/ 9936 w 859"/>
                <a:gd name="T31" fmla="*/ 24992 h 1663"/>
                <a:gd name="T32" fmla="*/ 10672 w 859"/>
                <a:gd name="T33" fmla="*/ 26272 h 1663"/>
                <a:gd name="T34" fmla="*/ 11104 w 859"/>
                <a:gd name="T35" fmla="*/ 25056 h 1663"/>
                <a:gd name="T36" fmla="*/ 11968 w 859"/>
                <a:gd name="T37" fmla="*/ 25792 h 1663"/>
                <a:gd name="T38" fmla="*/ 13296 w 859"/>
                <a:gd name="T39" fmla="*/ 25600 h 1663"/>
                <a:gd name="T40" fmla="*/ 13120 w 859"/>
                <a:gd name="T41" fmla="*/ 24479 h 1663"/>
                <a:gd name="T42" fmla="*/ 12224 w 859"/>
                <a:gd name="T43" fmla="*/ 21645 h 1663"/>
                <a:gd name="T44" fmla="*/ 12736 w 859"/>
                <a:gd name="T45" fmla="*/ 15957 h 1663"/>
                <a:gd name="T46" fmla="*/ 13520 w 859"/>
                <a:gd name="T47" fmla="*/ 15061 h 1663"/>
                <a:gd name="T48" fmla="*/ 13520 w 859"/>
                <a:gd name="T49" fmla="*/ 13924 h 1663"/>
                <a:gd name="T50" fmla="*/ 12672 w 859"/>
                <a:gd name="T51" fmla="*/ 5028 h 1663"/>
                <a:gd name="T52" fmla="*/ 10160 w 859"/>
                <a:gd name="T53" fmla="*/ 3955 h 1663"/>
                <a:gd name="T54" fmla="*/ 9856 w 859"/>
                <a:gd name="T55" fmla="*/ 3185 h 1663"/>
                <a:gd name="T56" fmla="*/ 10176 w 859"/>
                <a:gd name="T57" fmla="*/ 2241 h 1663"/>
                <a:gd name="T58" fmla="*/ 8560 w 859"/>
                <a:gd name="T59" fmla="*/ 368 h 1663"/>
                <a:gd name="T60" fmla="*/ 7744 w 859"/>
                <a:gd name="T61" fmla="*/ 2033 h 1663"/>
                <a:gd name="T62" fmla="*/ 7840 w 859"/>
                <a:gd name="T63" fmla="*/ 2913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close/>
                </a:path>
              </a:pathLst>
            </a:custGeom>
            <a:gradFill rotWithShape="1">
              <a:gsLst>
                <a:gs pos="0">
                  <a:srgbClr val="808080">
                    <a:gamma/>
                    <a:shade val="26275"/>
                    <a:invGamma/>
                  </a:srgbClr>
                </a:gs>
                <a:gs pos="100000">
                  <a:srgbClr val="808080"/>
                </a:gs>
              </a:gsLst>
              <a:lin ang="5400000" scaled="1"/>
            </a:gradFill>
            <a:ln w="9525">
              <a:solidFill>
                <a:schemeClr val="bg1"/>
              </a:solidFill>
              <a:round/>
              <a:headEnd/>
              <a:tailEnd/>
            </a:ln>
          </p:spPr>
          <p:txBody>
            <a:bodyPr/>
            <a:lstStyle/>
            <a:p>
              <a:endParaRPr lang="en-US">
                <a:solidFill>
                  <a:srgbClr val="000000"/>
                </a:solidFill>
              </a:endParaRPr>
            </a:p>
          </p:txBody>
        </p:sp>
        <p:sp>
          <p:nvSpPr>
            <p:cNvPr id="10" name="Freeform 30"/>
            <p:cNvSpPr>
              <a:spLocks/>
            </p:cNvSpPr>
            <p:nvPr/>
          </p:nvSpPr>
          <p:spPr bwMode="auto">
            <a:xfrm flipH="1">
              <a:off x="6884" y="1101"/>
              <a:ext cx="248" cy="932"/>
            </a:xfrm>
            <a:custGeom>
              <a:avLst/>
              <a:gdLst>
                <a:gd name="T0" fmla="*/ 32 w 124"/>
                <a:gd name="T1" fmla="*/ 16 h 466"/>
                <a:gd name="T2" fmla="*/ 736 w 124"/>
                <a:gd name="T3" fmla="*/ 880 h 466"/>
                <a:gd name="T4" fmla="*/ 976 w 124"/>
                <a:gd name="T5" fmla="*/ 896 h 466"/>
                <a:gd name="T6" fmla="*/ 1248 w 124"/>
                <a:gd name="T7" fmla="*/ 816 h 466"/>
                <a:gd name="T8" fmla="*/ 1904 w 124"/>
                <a:gd name="T9" fmla="*/ 64 h 466"/>
                <a:gd name="T10" fmla="*/ 1920 w 124"/>
                <a:gd name="T11" fmla="*/ 0 h 466"/>
                <a:gd name="T12" fmla="*/ 1984 w 124"/>
                <a:gd name="T13" fmla="*/ 112 h 466"/>
                <a:gd name="T14" fmla="*/ 1712 w 124"/>
                <a:gd name="T15" fmla="*/ 5232 h 466"/>
                <a:gd name="T16" fmla="*/ 1872 w 124"/>
                <a:gd name="T17" fmla="*/ 6880 h 466"/>
                <a:gd name="T18" fmla="*/ 320 w 124"/>
                <a:gd name="T19" fmla="*/ 7296 h 466"/>
                <a:gd name="T20" fmla="*/ 0 w 124"/>
                <a:gd name="T21" fmla="*/ 80 h 466"/>
                <a:gd name="T22" fmla="*/ 32 w 124"/>
                <a:gd name="T23" fmla="*/ 16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en-US">
                <a:solidFill>
                  <a:srgbClr val="000000"/>
                </a:solidFill>
              </a:endParaRPr>
            </a:p>
          </p:txBody>
        </p:sp>
        <p:sp>
          <p:nvSpPr>
            <p:cNvPr id="11" name="Freeform 31"/>
            <p:cNvSpPr>
              <a:spLocks/>
            </p:cNvSpPr>
            <p:nvPr/>
          </p:nvSpPr>
          <p:spPr bwMode="auto">
            <a:xfrm flipH="1">
              <a:off x="6932" y="1211"/>
              <a:ext cx="126" cy="776"/>
            </a:xfrm>
            <a:custGeom>
              <a:avLst/>
              <a:gdLst>
                <a:gd name="T0" fmla="*/ 144 w 63"/>
                <a:gd name="T1" fmla="*/ 0 h 388"/>
                <a:gd name="T2" fmla="*/ 576 w 63"/>
                <a:gd name="T3" fmla="*/ 0 h 388"/>
                <a:gd name="T4" fmla="*/ 752 w 63"/>
                <a:gd name="T5" fmla="*/ 256 h 388"/>
                <a:gd name="T6" fmla="*/ 640 w 63"/>
                <a:gd name="T7" fmla="*/ 544 h 388"/>
                <a:gd name="T8" fmla="*/ 928 w 63"/>
                <a:gd name="T9" fmla="*/ 5792 h 388"/>
                <a:gd name="T10" fmla="*/ 528 w 63"/>
                <a:gd name="T11" fmla="*/ 6208 h 388"/>
                <a:gd name="T12" fmla="*/ 0 w 63"/>
                <a:gd name="T13" fmla="*/ 5920 h 388"/>
                <a:gd name="T14" fmla="*/ 272 w 63"/>
                <a:gd name="T15" fmla="*/ 608 h 388"/>
                <a:gd name="T16" fmla="*/ 48 w 63"/>
                <a:gd name="T17" fmla="*/ 304 h 388"/>
                <a:gd name="T18" fmla="*/ 144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close/>
                </a:path>
              </a:pathLst>
            </a:custGeom>
            <a:solidFill>
              <a:srgbClr val="99141B"/>
            </a:solidFill>
            <a:ln w="9525">
              <a:solidFill>
                <a:schemeClr val="bg1"/>
              </a:solidFill>
              <a:round/>
              <a:headEnd/>
              <a:tailEnd/>
            </a:ln>
          </p:spPr>
          <p:txBody>
            <a:bodyPr/>
            <a:lstStyle/>
            <a:p>
              <a:endParaRPr lang="en-US">
                <a:solidFill>
                  <a:srgbClr val="000000"/>
                </a:solidFill>
              </a:endParaRPr>
            </a:p>
          </p:txBody>
        </p:sp>
        <p:sp>
          <p:nvSpPr>
            <p:cNvPr id="12"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en-US">
                <a:solidFill>
                  <a:srgbClr val="000000"/>
                </a:solidFill>
              </a:endParaRPr>
            </a:p>
          </p:txBody>
        </p:sp>
        <p:sp>
          <p:nvSpPr>
            <p:cNvPr id="13"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en-US">
                <a:solidFill>
                  <a:srgbClr val="000000"/>
                </a:solidFill>
              </a:endParaRPr>
            </a:p>
          </p:txBody>
        </p:sp>
      </p:grpSp>
      <p:sp>
        <p:nvSpPr>
          <p:cNvPr id="14" name="AutoShape 35" descr="Bild20"/>
          <p:cNvSpPr>
            <a:spLocks noChangeArrowheads="1"/>
          </p:cNvSpPr>
          <p:nvPr/>
        </p:nvSpPr>
        <p:spPr bwMode="gray">
          <a:xfrm>
            <a:off x="1933575" y="4127500"/>
            <a:ext cx="5254625" cy="2336800"/>
          </a:xfrm>
          <a:prstGeom prst="roundRect">
            <a:avLst>
              <a:gd name="adj" fmla="val 5556"/>
            </a:avLst>
          </a:prstGeom>
          <a:blipFill dpi="0" rotWithShape="1">
            <a:blip r:embed="rId4" cstate="print"/>
            <a:srcRect/>
            <a:stretch>
              <a:fillRect/>
            </a:stretch>
          </a:blipFill>
          <a:ln w="25400">
            <a:solidFill>
              <a:srgbClr val="EAEAEA"/>
            </a:solidFill>
            <a:round/>
            <a:headEnd/>
            <a:tailEnd/>
          </a:ln>
        </p:spPr>
        <p:txBody>
          <a:bodyPr lIns="108000" tIns="108000" rIns="36000" bIns="36000"/>
          <a:lstStyle/>
          <a:p>
            <a:endParaRPr lang="en-US">
              <a:solidFill>
                <a:srgbClr val="000000"/>
              </a:solidFill>
            </a:endParaRPr>
          </a:p>
        </p:txBody>
      </p:sp>
      <p:sp>
        <p:nvSpPr>
          <p:cNvPr id="15" name="Rectangle 18"/>
          <p:cNvSpPr>
            <a:spLocks noChangeArrowheads="1"/>
          </p:cNvSpPr>
          <p:nvPr/>
        </p:nvSpPr>
        <p:spPr bwMode="auto">
          <a:xfrm>
            <a:off x="2124075" y="4483100"/>
            <a:ext cx="444500" cy="455613"/>
          </a:xfrm>
          <a:prstGeom prst="rect">
            <a:avLst/>
          </a:prstGeom>
          <a:gradFill rotWithShape="1">
            <a:gsLst>
              <a:gs pos="0">
                <a:srgbClr val="000000"/>
              </a:gs>
              <a:gs pos="100000">
                <a:srgbClr val="333333"/>
              </a:gs>
            </a:gsLst>
            <a:lin ang="5400000" scaled="1"/>
          </a:gradFill>
          <a:ln w="9525">
            <a:solidFill>
              <a:schemeClr val="bg1"/>
            </a:solidFill>
            <a:miter lim="800000"/>
            <a:headEnd/>
            <a:tailEnd/>
          </a:ln>
        </p:spPr>
        <p:txBody>
          <a:bodyPr wrap="none" anchor="ctr"/>
          <a:lstStyle/>
          <a:p>
            <a:pPr algn="ctr"/>
            <a:r>
              <a:rPr lang="en-US" b="1" noProof="1">
                <a:solidFill>
                  <a:srgbClr val="FFFFFF"/>
                </a:solidFill>
              </a:rPr>
              <a:t>1</a:t>
            </a:r>
          </a:p>
        </p:txBody>
      </p:sp>
      <p:sp>
        <p:nvSpPr>
          <p:cNvPr id="16" name="Rectangle 19"/>
          <p:cNvSpPr>
            <a:spLocks noChangeArrowheads="1"/>
          </p:cNvSpPr>
          <p:nvPr/>
        </p:nvSpPr>
        <p:spPr bwMode="auto">
          <a:xfrm>
            <a:off x="2124075" y="5083175"/>
            <a:ext cx="444500" cy="455613"/>
          </a:xfrm>
          <a:prstGeom prst="rect">
            <a:avLst/>
          </a:prstGeom>
          <a:gradFill rotWithShape="1">
            <a:gsLst>
              <a:gs pos="0">
                <a:srgbClr val="000000"/>
              </a:gs>
              <a:gs pos="100000">
                <a:srgbClr val="333333"/>
              </a:gs>
            </a:gsLst>
            <a:lin ang="5400000" scaled="1"/>
          </a:gradFill>
          <a:ln w="9525">
            <a:solidFill>
              <a:schemeClr val="bg1"/>
            </a:solidFill>
            <a:miter lim="800000"/>
            <a:headEnd/>
            <a:tailEnd/>
          </a:ln>
        </p:spPr>
        <p:txBody>
          <a:bodyPr wrap="none" anchor="ctr"/>
          <a:lstStyle/>
          <a:p>
            <a:pPr algn="ctr"/>
            <a:r>
              <a:rPr lang="en-US" b="1" noProof="1">
                <a:solidFill>
                  <a:srgbClr val="FFFFFF"/>
                </a:solidFill>
              </a:rPr>
              <a:t>2</a:t>
            </a:r>
          </a:p>
        </p:txBody>
      </p:sp>
      <p:sp>
        <p:nvSpPr>
          <p:cNvPr id="17" name="Rectangle 20"/>
          <p:cNvSpPr>
            <a:spLocks noChangeArrowheads="1"/>
          </p:cNvSpPr>
          <p:nvPr/>
        </p:nvSpPr>
        <p:spPr bwMode="auto">
          <a:xfrm>
            <a:off x="2124075" y="5670550"/>
            <a:ext cx="444500" cy="455613"/>
          </a:xfrm>
          <a:prstGeom prst="rect">
            <a:avLst/>
          </a:prstGeom>
          <a:gradFill rotWithShape="1">
            <a:gsLst>
              <a:gs pos="0">
                <a:srgbClr val="000000"/>
              </a:gs>
              <a:gs pos="100000">
                <a:srgbClr val="333333"/>
              </a:gs>
            </a:gsLst>
            <a:lin ang="5400000" scaled="1"/>
          </a:gradFill>
          <a:ln w="9525">
            <a:solidFill>
              <a:schemeClr val="bg1"/>
            </a:solidFill>
            <a:miter lim="800000"/>
            <a:headEnd/>
            <a:tailEnd/>
          </a:ln>
        </p:spPr>
        <p:txBody>
          <a:bodyPr wrap="none" anchor="ctr"/>
          <a:lstStyle/>
          <a:p>
            <a:pPr algn="ctr"/>
            <a:r>
              <a:rPr lang="en-US" b="1" noProof="1">
                <a:solidFill>
                  <a:srgbClr val="FFFFFF"/>
                </a:solidFill>
              </a:rPr>
              <a:t>3</a:t>
            </a:r>
          </a:p>
        </p:txBody>
      </p:sp>
      <p:sp>
        <p:nvSpPr>
          <p:cNvPr id="18" name="Rectangle 27"/>
          <p:cNvSpPr>
            <a:spLocks noChangeArrowheads="1"/>
          </p:cNvSpPr>
          <p:nvPr/>
        </p:nvSpPr>
        <p:spPr bwMode="auto">
          <a:xfrm>
            <a:off x="2652713" y="4483100"/>
            <a:ext cx="4256087" cy="455613"/>
          </a:xfrm>
          <a:prstGeom prst="rect">
            <a:avLst/>
          </a:prstGeom>
          <a:solidFill>
            <a:schemeClr val="tx1">
              <a:alpha val="50195"/>
            </a:schemeClr>
          </a:solidFill>
          <a:ln w="9525">
            <a:solidFill>
              <a:schemeClr val="bg1"/>
            </a:solidFill>
            <a:miter lim="800000"/>
            <a:headEnd/>
            <a:tailEnd/>
          </a:ln>
        </p:spPr>
        <p:txBody>
          <a:bodyPr wrap="none" anchor="ctr"/>
          <a:lstStyle/>
          <a:p>
            <a:pPr algn="ctr"/>
            <a:r>
              <a:rPr lang="en-US" b="1" noProof="1" smtClean="0">
                <a:solidFill>
                  <a:srgbClr val="FFC000"/>
                </a:solidFill>
                <a:effectLst>
                  <a:outerShdw blurRad="38100" dist="38100" dir="2700000" algn="tl">
                    <a:srgbClr val="000000">
                      <a:alpha val="43137"/>
                    </a:srgbClr>
                  </a:outerShdw>
                </a:effectLst>
                <a:latin typeface="Corbel" pitchFamily="34" charset="0"/>
              </a:rPr>
              <a:t>With « on change »  detection and</a:t>
            </a:r>
            <a:endParaRPr lang="en-US" b="1" noProof="1">
              <a:solidFill>
                <a:srgbClr val="FFC000"/>
              </a:solidFill>
              <a:effectLst>
                <a:outerShdw blurRad="38100" dist="38100" dir="2700000" algn="tl">
                  <a:srgbClr val="000000">
                    <a:alpha val="43137"/>
                  </a:srgbClr>
                </a:outerShdw>
              </a:effectLst>
              <a:latin typeface="Corbel" pitchFamily="34" charset="0"/>
            </a:endParaRPr>
          </a:p>
        </p:txBody>
      </p:sp>
      <p:sp>
        <p:nvSpPr>
          <p:cNvPr id="19" name="Rectangle 28"/>
          <p:cNvSpPr>
            <a:spLocks noChangeArrowheads="1"/>
          </p:cNvSpPr>
          <p:nvPr/>
        </p:nvSpPr>
        <p:spPr bwMode="auto">
          <a:xfrm>
            <a:off x="2652713" y="5083175"/>
            <a:ext cx="4256087" cy="455613"/>
          </a:xfrm>
          <a:prstGeom prst="rect">
            <a:avLst/>
          </a:prstGeom>
          <a:solidFill>
            <a:schemeClr val="tx1">
              <a:alpha val="50195"/>
            </a:schemeClr>
          </a:solidFill>
          <a:ln w="9525">
            <a:solidFill>
              <a:schemeClr val="bg1"/>
            </a:solidFill>
            <a:miter lim="800000"/>
            <a:headEnd/>
            <a:tailEnd/>
          </a:ln>
        </p:spPr>
        <p:txBody>
          <a:bodyPr wrap="none" anchor="ctr"/>
          <a:lstStyle/>
          <a:p>
            <a:pPr algn="ctr"/>
            <a:r>
              <a:rPr lang="en-US" b="1" noProof="1" smtClean="0">
                <a:solidFill>
                  <a:srgbClr val="FFC000"/>
                </a:solidFill>
                <a:effectLst>
                  <a:outerShdw blurRad="38100" dist="38100" dir="2700000" algn="tl">
                    <a:srgbClr val="000000">
                      <a:alpha val="43137"/>
                    </a:srgbClr>
                  </a:outerShdw>
                </a:effectLst>
                <a:latin typeface="Corbel" pitchFamily="34" charset="0"/>
              </a:rPr>
              <a:t>Intelligent Prioritization + Diagnosis</a:t>
            </a:r>
            <a:endParaRPr lang="en-US" b="1" noProof="1">
              <a:solidFill>
                <a:srgbClr val="FFC000"/>
              </a:solidFill>
              <a:effectLst>
                <a:outerShdw blurRad="38100" dist="38100" dir="2700000" algn="tl">
                  <a:srgbClr val="000000">
                    <a:alpha val="43137"/>
                  </a:srgbClr>
                </a:outerShdw>
              </a:effectLst>
              <a:latin typeface="Corbel" pitchFamily="34" charset="0"/>
            </a:endParaRPr>
          </a:p>
        </p:txBody>
      </p:sp>
      <p:sp>
        <p:nvSpPr>
          <p:cNvPr id="20" name="Rectangle 29"/>
          <p:cNvSpPr>
            <a:spLocks noChangeArrowheads="1"/>
          </p:cNvSpPr>
          <p:nvPr/>
        </p:nvSpPr>
        <p:spPr bwMode="auto">
          <a:xfrm>
            <a:off x="2652713" y="5670550"/>
            <a:ext cx="4256087" cy="455613"/>
          </a:xfrm>
          <a:prstGeom prst="rect">
            <a:avLst/>
          </a:prstGeom>
          <a:solidFill>
            <a:schemeClr val="tx1">
              <a:alpha val="50195"/>
            </a:schemeClr>
          </a:solidFill>
          <a:ln w="9525">
            <a:solidFill>
              <a:schemeClr val="bg1"/>
            </a:solidFill>
            <a:miter lim="800000"/>
            <a:headEnd/>
            <a:tailEnd/>
          </a:ln>
        </p:spPr>
        <p:txBody>
          <a:bodyPr wrap="none" anchor="ctr"/>
          <a:lstStyle/>
          <a:p>
            <a:pPr algn="ctr"/>
            <a:r>
              <a:rPr lang="en-US" b="1" noProof="1" smtClean="0">
                <a:solidFill>
                  <a:srgbClr val="FFC000"/>
                </a:solidFill>
                <a:effectLst>
                  <a:outerShdw blurRad="38100" dist="38100" dir="2700000" algn="tl">
                    <a:srgbClr val="000000">
                      <a:alpha val="43137"/>
                    </a:srgbClr>
                  </a:outerShdw>
                </a:effectLst>
                <a:latin typeface="Corbel" pitchFamily="34" charset="0"/>
              </a:rPr>
              <a:t>my productivity is </a:t>
            </a:r>
            <a:r>
              <a:rPr lang="en-US" b="1" u="sng" noProof="1" smtClean="0">
                <a:solidFill>
                  <a:srgbClr val="FFC000"/>
                </a:solidFill>
                <a:effectLst>
                  <a:outerShdw blurRad="38100" dist="38100" dir="2700000" algn="tl">
                    <a:srgbClr val="000000">
                      <a:alpha val="43137"/>
                    </a:srgbClr>
                  </a:outerShdw>
                </a:effectLst>
                <a:latin typeface="Corbel" pitchFamily="34" charset="0"/>
              </a:rPr>
              <a:t>quadrupled</a:t>
            </a:r>
            <a:r>
              <a:rPr lang="en-US" b="1" noProof="1" smtClean="0">
                <a:solidFill>
                  <a:srgbClr val="FFC000"/>
                </a:solidFill>
                <a:effectLst>
                  <a:outerShdw blurRad="38100" dist="38100" dir="2700000" algn="tl">
                    <a:srgbClr val="000000">
                      <a:alpha val="43137"/>
                    </a:srgbClr>
                  </a:outerShdw>
                </a:effectLst>
                <a:latin typeface="Corbel" pitchFamily="34" charset="0"/>
              </a:rPr>
              <a:t>.</a:t>
            </a:r>
            <a:endParaRPr lang="en-US" b="1" noProof="1">
              <a:solidFill>
                <a:srgbClr val="FFC000"/>
              </a:solidFill>
              <a:effectLst>
                <a:outerShdw blurRad="38100" dist="38100" dir="2700000" algn="tl">
                  <a:srgbClr val="000000">
                    <a:alpha val="43137"/>
                  </a:srgbClr>
                </a:outerShdw>
              </a:effectLst>
              <a:latin typeface="Corbel" pitchFamily="34" charset="0"/>
            </a:endParaRPr>
          </a:p>
        </p:txBody>
      </p:sp>
      <p:sp>
        <p:nvSpPr>
          <p:cNvPr id="21"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a:effectLst/>
        </p:spPr>
        <p:txBody>
          <a:bodyPr wrap="none" anchor="ctr"/>
          <a:lstStyle/>
          <a:p>
            <a:endParaRPr lang="en-US">
              <a:solidFill>
                <a:srgbClr val="000000"/>
              </a:solidFill>
            </a:endParaRPr>
          </a:p>
        </p:txBody>
      </p:sp>
      <p:sp>
        <p:nvSpPr>
          <p:cNvPr id="32" name="Content Placeholder 2"/>
          <p:cNvSpPr txBox="1">
            <a:spLocks/>
          </p:cNvSpPr>
          <p:nvPr/>
        </p:nvSpPr>
        <p:spPr bwMode="auto">
          <a:xfrm>
            <a:off x="2533651" y="1047750"/>
            <a:ext cx="6324600" cy="2914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spcBef>
                <a:spcPct val="20000"/>
              </a:spcBef>
              <a:buFontTx/>
              <a:buChar char="•"/>
              <a:defRPr/>
            </a:pPr>
            <a:r>
              <a:rPr lang="en-US" sz="1400" kern="0" dirty="0" smtClean="0">
                <a:solidFill>
                  <a:srgbClr val="000000"/>
                </a:solidFill>
                <a:latin typeface="+mn-lt"/>
                <a:cs typeface="Arial"/>
              </a:rPr>
              <a:t>Detect</a:t>
            </a:r>
          </a:p>
          <a:p>
            <a:pPr marL="742950" lvl="1" indent="-285750">
              <a:spcBef>
                <a:spcPct val="20000"/>
              </a:spcBef>
              <a:buFontTx/>
              <a:buChar char="–"/>
              <a:defRPr/>
            </a:pPr>
            <a:r>
              <a:rPr lang="en-US" sz="1400" kern="0" dirty="0" smtClean="0">
                <a:solidFill>
                  <a:srgbClr val="000000"/>
                </a:solidFill>
                <a:latin typeface="+mn-lt"/>
              </a:rPr>
              <a:t>Data «on change» from serial interfaces AND log files</a:t>
            </a:r>
          </a:p>
          <a:p>
            <a:pPr marL="742950" lvl="1" indent="-285750">
              <a:spcBef>
                <a:spcPct val="20000"/>
              </a:spcBef>
              <a:buFontTx/>
              <a:buChar char="–"/>
              <a:defRPr/>
            </a:pPr>
            <a:r>
              <a:rPr lang="en-US" sz="1400" kern="0" dirty="0" smtClean="0">
                <a:solidFill>
                  <a:srgbClr val="000000"/>
                </a:solidFill>
                <a:latin typeface="+mn-lt"/>
              </a:rPr>
              <a:t>Automatic processing and prioritization</a:t>
            </a:r>
          </a:p>
          <a:p>
            <a:pPr marL="342900" indent="-342900">
              <a:spcBef>
                <a:spcPct val="20000"/>
              </a:spcBef>
              <a:buFontTx/>
              <a:buChar char="•"/>
              <a:defRPr/>
            </a:pPr>
            <a:r>
              <a:rPr lang="en-US" sz="1400" kern="0" dirty="0" smtClean="0">
                <a:solidFill>
                  <a:srgbClr val="000000"/>
                </a:solidFill>
                <a:latin typeface="+mn-lt"/>
                <a:cs typeface="Arial"/>
              </a:rPr>
              <a:t>Diagnose</a:t>
            </a:r>
          </a:p>
          <a:p>
            <a:pPr marL="742950" lvl="1" indent="-285750">
              <a:spcBef>
                <a:spcPct val="20000"/>
              </a:spcBef>
              <a:buFontTx/>
              <a:buChar char="–"/>
              <a:defRPr/>
            </a:pPr>
            <a:r>
              <a:rPr lang="en-US" sz="1400" kern="0" dirty="0" smtClean="0">
                <a:solidFill>
                  <a:srgbClr val="000000"/>
                </a:solidFill>
                <a:latin typeface="+mn-lt"/>
              </a:rPr>
              <a:t>Vendor descriptions via Intelligent Event Modules</a:t>
            </a:r>
          </a:p>
          <a:p>
            <a:pPr marL="742950" lvl="1" indent="-285750">
              <a:spcBef>
                <a:spcPct val="20000"/>
              </a:spcBef>
              <a:buFontTx/>
              <a:buChar char="–"/>
              <a:defRPr/>
            </a:pPr>
            <a:r>
              <a:rPr lang="en-US" sz="1400" kern="0" dirty="0" smtClean="0">
                <a:solidFill>
                  <a:srgbClr val="000000"/>
                </a:solidFill>
                <a:latin typeface="+mn-lt"/>
              </a:rPr>
              <a:t>Correlation across infrastructure levels</a:t>
            </a:r>
          </a:p>
          <a:p>
            <a:pPr marL="342900" indent="-342900">
              <a:spcBef>
                <a:spcPct val="20000"/>
              </a:spcBef>
              <a:buFontTx/>
              <a:buChar char="•"/>
              <a:defRPr/>
            </a:pPr>
            <a:r>
              <a:rPr lang="en-US" sz="1400" kern="0" dirty="0" smtClean="0">
                <a:solidFill>
                  <a:srgbClr val="000000"/>
                </a:solidFill>
                <a:latin typeface="+mn-lt"/>
                <a:cs typeface="Arial"/>
              </a:rPr>
              <a:t>Remediate</a:t>
            </a:r>
          </a:p>
          <a:p>
            <a:pPr marL="742950" lvl="1" indent="-285750">
              <a:spcBef>
                <a:spcPct val="20000"/>
              </a:spcBef>
              <a:buFontTx/>
              <a:buChar char="–"/>
              <a:defRPr/>
            </a:pPr>
            <a:r>
              <a:rPr lang="en-US" sz="1400" kern="0" dirty="0" smtClean="0">
                <a:solidFill>
                  <a:srgbClr val="000000"/>
                </a:solidFill>
                <a:latin typeface="+mn-lt"/>
              </a:rPr>
              <a:t>One-click  opening of consoles for remediation</a:t>
            </a:r>
          </a:p>
          <a:p>
            <a:pPr marL="742950" lvl="1" indent="-285750">
              <a:spcBef>
                <a:spcPct val="20000"/>
              </a:spcBef>
              <a:defRPr/>
            </a:pPr>
            <a:endParaRPr lang="en-US" sz="1400" kern="0" dirty="0" smtClean="0">
              <a:solidFill>
                <a:srgbClr val="000000"/>
              </a:solidFill>
              <a:latin typeface="+mn-lt"/>
            </a:endParaRPr>
          </a:p>
          <a:p>
            <a:pPr marL="342900" indent="-342900">
              <a:spcBef>
                <a:spcPct val="20000"/>
              </a:spcBef>
              <a:defRPr/>
            </a:pPr>
            <a:r>
              <a:rPr lang="en-US" sz="1400" kern="0" dirty="0" smtClean="0">
                <a:solidFill>
                  <a:srgbClr val="000000"/>
                </a:solidFill>
                <a:latin typeface="+mn-lt"/>
              </a:rPr>
              <a:t>      Universal, secure, remote access</a:t>
            </a:r>
          </a:p>
          <a:p>
            <a:pPr marL="742950" lvl="1" indent="-285750">
              <a:spcBef>
                <a:spcPct val="20000"/>
              </a:spcBef>
              <a:buFontTx/>
              <a:buChar char="–"/>
              <a:defRPr/>
            </a:pPr>
            <a:r>
              <a:rPr lang="en-US" sz="1400" kern="0" dirty="0" smtClean="0">
                <a:solidFill>
                  <a:srgbClr val="000000"/>
                </a:solidFill>
                <a:latin typeface="+mn-lt"/>
              </a:rPr>
              <a:t>Spans device/ people locations seamlessly with real-time collaboration</a:t>
            </a:r>
          </a:p>
          <a:p>
            <a:pPr marL="285750" indent="-285750">
              <a:spcBef>
                <a:spcPct val="20000"/>
              </a:spcBef>
              <a:defRPr/>
            </a:pPr>
            <a:endParaRPr lang="en-US" sz="1400" kern="0" dirty="0">
              <a:solidFill>
                <a:srgbClr val="000000"/>
              </a:solidFill>
              <a:effectLst>
                <a:outerShdw blurRad="38100" dist="38100" dir="2700000" algn="tl">
                  <a:srgbClr val="000000">
                    <a:alpha val="43137"/>
                  </a:srgbClr>
                </a:outerShdw>
              </a:effectLst>
              <a:latin typeface="Corbel" pitchFamily="34" charset="0"/>
            </a:endParaRPr>
          </a:p>
        </p:txBody>
      </p:sp>
    </p:spTree>
    <p:extLst>
      <p:ext uri="{BB962C8B-B14F-4D97-AF65-F5344CB8AC3E}">
        <p14:creationId xmlns:p14="http://schemas.microsoft.com/office/powerpoint/2010/main" xmlns="" val="3340774952"/>
      </p:ext>
    </p:extLst>
  </p:cSld>
  <p:clrMapOvr>
    <a:masterClrMapping/>
  </p:clrMapOvr>
  <p:transition spd="slow" advClick="0">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150" y="246063"/>
            <a:ext cx="8832849" cy="647700"/>
          </a:xfrm>
        </p:spPr>
        <p:txBody>
          <a:bodyPr/>
          <a:lstStyle/>
          <a:p>
            <a:r>
              <a:rPr lang="en-US" dirty="0" smtClean="0"/>
              <a:t>Example –Client Cost Savings with the ConsoleWorks® IT Operations Foundation</a:t>
            </a:r>
            <a:endParaRPr lang="en-US" dirty="0"/>
          </a:p>
        </p:txBody>
      </p:sp>
      <p:sp>
        <p:nvSpPr>
          <p:cNvPr id="4" name="Footer Placeholder 3"/>
          <p:cNvSpPr>
            <a:spLocks noGrp="1"/>
          </p:cNvSpPr>
          <p:nvPr>
            <p:ph type="ftr" sz="quarter" idx="10"/>
          </p:nvPr>
        </p:nvSpPr>
        <p:spPr/>
        <p:txBody>
          <a:bodyPr/>
          <a:lstStyle/>
          <a:p>
            <a:pPr>
              <a:defRPr/>
            </a:pPr>
            <a:r>
              <a:rPr lang="en-US" smtClean="0">
                <a:solidFill>
                  <a:srgbClr val="000000"/>
                </a:solidFill>
              </a:rPr>
              <a:t>TDi Technologies (www.tditechnologies.com)		         Your Business is Built on IT</a:t>
            </a:r>
            <a:endParaRPr lang="de-DE">
              <a:solidFill>
                <a:srgbClr val="000000"/>
              </a:solidFill>
            </a:endParaRPr>
          </a:p>
        </p:txBody>
      </p:sp>
      <p:grpSp>
        <p:nvGrpSpPr>
          <p:cNvPr id="11" name="Group 10"/>
          <p:cNvGrpSpPr/>
          <p:nvPr/>
        </p:nvGrpSpPr>
        <p:grpSpPr>
          <a:xfrm>
            <a:off x="4704126" y="2366467"/>
            <a:ext cx="4297404" cy="4073649"/>
            <a:chOff x="372990" y="1336551"/>
            <a:chExt cx="4723828" cy="4626099"/>
          </a:xfrm>
        </p:grpSpPr>
        <p:grpSp>
          <p:nvGrpSpPr>
            <p:cNvPr id="8" name="Gruppe 53"/>
            <p:cNvGrpSpPr>
              <a:grpSpLocks/>
            </p:cNvGrpSpPr>
            <p:nvPr/>
          </p:nvGrpSpPr>
          <p:grpSpPr bwMode="auto">
            <a:xfrm>
              <a:off x="372990" y="1336551"/>
              <a:ext cx="4723828" cy="4626099"/>
              <a:chOff x="350660" y="1228859"/>
              <a:chExt cx="1793265" cy="4813860"/>
            </a:xfrm>
          </p:grpSpPr>
          <p:sp>
            <p:nvSpPr>
              <p:cNvPr id="9" name="Rektangel med enkelt afrundet hjørne 54"/>
              <p:cNvSpPr/>
              <p:nvPr/>
            </p:nvSpPr>
            <p:spPr>
              <a:xfrm flipV="1">
                <a:off x="350660" y="1324800"/>
                <a:ext cx="1789291" cy="4717919"/>
              </a:xfrm>
              <a:prstGeom prst="round1Rect">
                <a:avLst/>
              </a:prstGeom>
              <a:gradFill flip="none" rotWithShape="1">
                <a:gsLst>
                  <a:gs pos="0">
                    <a:srgbClr val="E6E6E6">
                      <a:tint val="100000"/>
                      <a:shade val="100000"/>
                      <a:satMod val="130000"/>
                    </a:srgbClr>
                  </a:gs>
                  <a:gs pos="100000">
                    <a:srgbClr val="E6E6E6">
                      <a:tint val="50000"/>
                      <a:shade val="100000"/>
                      <a:satMod val="350000"/>
                    </a:srgbClr>
                  </a:gs>
                </a:gsLst>
                <a:lin ang="5400000" scaled="1"/>
                <a:tileRect/>
              </a:gradFill>
              <a:ln w="9525" cap="flat" cmpd="sng" algn="ctr">
                <a:solidFill>
                  <a:sysClr val="window" lastClr="FFFFFF">
                    <a:lumMod val="85000"/>
                  </a:sysClr>
                </a:solid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10" name="Rektangel 55"/>
              <p:cNvSpPr/>
              <p:nvPr/>
            </p:nvSpPr>
            <p:spPr>
              <a:xfrm>
                <a:off x="351488" y="1228859"/>
                <a:ext cx="1792437" cy="142633"/>
              </a:xfrm>
              <a:prstGeom prst="rect">
                <a:avLst/>
              </a:prstGeom>
              <a:gradFill flip="none" rotWithShape="1">
                <a:gsLst>
                  <a:gs pos="44000">
                    <a:schemeClr val="bg2">
                      <a:lumMod val="75000"/>
                    </a:schemeClr>
                  </a:gs>
                  <a:gs pos="100000">
                    <a:schemeClr val="bg2">
                      <a:lumMod val="40000"/>
                      <a:lumOff val="60000"/>
                    </a:schemeClr>
                  </a:gs>
                </a:gsLst>
                <a:lin ang="16200000" scaled="1"/>
                <a:tileRect/>
              </a:gradFill>
              <a:ln w="9525" cap="flat" cmpd="sng" algn="ctr">
                <a:solidFill>
                  <a:schemeClr val="bg2">
                    <a:lumMod val="60000"/>
                    <a:lumOff val="40000"/>
                  </a:schemeClr>
                </a:soli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grpSp>
        <p:sp>
          <p:nvSpPr>
            <p:cNvPr id="7" name="TextBox 6"/>
            <p:cNvSpPr txBox="1"/>
            <p:nvPr/>
          </p:nvSpPr>
          <p:spPr>
            <a:xfrm>
              <a:off x="409574" y="1581150"/>
              <a:ext cx="4550686" cy="4229141"/>
            </a:xfrm>
            <a:prstGeom prst="rect">
              <a:avLst/>
            </a:prstGeom>
            <a:noFill/>
          </p:spPr>
          <p:txBody>
            <a:bodyPr wrap="square" rtlCol="0">
              <a:spAutoFit/>
            </a:bodyPr>
            <a:lstStyle/>
            <a:p>
              <a:r>
                <a:rPr lang="en-US" sz="1600" b="1" dirty="0" smtClean="0">
                  <a:solidFill>
                    <a:srgbClr val="000000"/>
                  </a:solidFill>
                  <a:latin typeface="Trebuchet MS" pitchFamily="34" charset="0"/>
                </a:rPr>
                <a:t>Actual Data – Devices being managed</a:t>
              </a:r>
            </a:p>
            <a:p>
              <a:pPr marL="342900" indent="-342900">
                <a:buFont typeface="+mj-lt"/>
                <a:buAutoNum type="arabicPeriod"/>
              </a:pPr>
              <a:r>
                <a:rPr lang="en-US" sz="1200" dirty="0" smtClean="0">
                  <a:solidFill>
                    <a:srgbClr val="000000"/>
                  </a:solidFill>
                  <a:latin typeface="Trebuchet MS" pitchFamily="34" charset="0"/>
                </a:rPr>
                <a:t>Servers  = 3000+</a:t>
              </a:r>
            </a:p>
            <a:p>
              <a:pPr marL="342900" indent="-342900">
                <a:buFont typeface="+mj-lt"/>
                <a:buAutoNum type="arabicPeriod"/>
              </a:pPr>
              <a:r>
                <a:rPr lang="en-US" sz="1200" dirty="0" smtClean="0">
                  <a:solidFill>
                    <a:srgbClr val="000000"/>
                  </a:solidFill>
                  <a:latin typeface="Trebuchet MS" pitchFamily="34" charset="0"/>
                </a:rPr>
                <a:t>Storage Devices = 200+</a:t>
              </a:r>
            </a:p>
            <a:p>
              <a:pPr marL="342900" indent="-342900"/>
              <a:endParaRPr lang="en-US" sz="1400" dirty="0" smtClean="0">
                <a:solidFill>
                  <a:srgbClr val="000000"/>
                </a:solidFill>
                <a:latin typeface="Trebuchet MS" pitchFamily="34" charset="0"/>
              </a:endParaRPr>
            </a:p>
            <a:p>
              <a:pPr marL="342900" indent="-342900"/>
              <a:r>
                <a:rPr lang="en-US" sz="1600" b="1" dirty="0" smtClean="0">
                  <a:solidFill>
                    <a:srgbClr val="000000"/>
                  </a:solidFill>
                  <a:latin typeface="Trebuchet MS" pitchFamily="34" charset="0"/>
                </a:rPr>
                <a:t>Actual Data – Engineers to devices</a:t>
              </a:r>
            </a:p>
            <a:p>
              <a:pPr marL="342900" indent="-342900">
                <a:buFont typeface="+mj-lt"/>
                <a:buAutoNum type="arabicPeriod"/>
              </a:pPr>
              <a:endParaRPr lang="en-US" sz="1400" dirty="0" smtClean="0">
                <a:solidFill>
                  <a:srgbClr val="000000"/>
                </a:solidFill>
                <a:latin typeface="Trebuchet MS" pitchFamily="34" charset="0"/>
              </a:endParaRPr>
            </a:p>
            <a:p>
              <a:pPr marL="342900" indent="-342900">
                <a:buFont typeface="+mj-lt"/>
                <a:buAutoNum type="arabicPeriod"/>
              </a:pPr>
              <a:r>
                <a:rPr lang="en-US" sz="1200" dirty="0" smtClean="0">
                  <a:solidFill>
                    <a:srgbClr val="000000"/>
                  </a:solidFill>
                  <a:latin typeface="Trebuchet MS" pitchFamily="34" charset="0"/>
                </a:rPr>
                <a:t>BEFORE: 1 engineer per 25 devices</a:t>
              </a:r>
            </a:p>
            <a:p>
              <a:pPr marL="342900" indent="-342900">
                <a:buFont typeface="+mj-lt"/>
                <a:buAutoNum type="arabicPeriod"/>
              </a:pPr>
              <a:r>
                <a:rPr lang="en-US" sz="1200" dirty="0" smtClean="0">
                  <a:solidFill>
                    <a:srgbClr val="000000"/>
                  </a:solidFill>
                  <a:latin typeface="Trebuchet MS" pitchFamily="34" charset="0"/>
                </a:rPr>
                <a:t>AFTER: 1 engineer per 200 devices</a:t>
              </a:r>
            </a:p>
            <a:p>
              <a:endParaRPr lang="en-US" sz="1600" b="1" dirty="0" smtClean="0">
                <a:solidFill>
                  <a:srgbClr val="000000"/>
                </a:solidFill>
                <a:latin typeface="Trebuchet MS" pitchFamily="34" charset="0"/>
              </a:endParaRPr>
            </a:p>
            <a:p>
              <a:r>
                <a:rPr lang="en-US" sz="1600" b="1" dirty="0" smtClean="0">
                  <a:solidFill>
                    <a:srgbClr val="000000"/>
                  </a:solidFill>
                  <a:latin typeface="Trebuchet MS" pitchFamily="34" charset="0"/>
                </a:rPr>
                <a:t>Financial Variables</a:t>
              </a:r>
            </a:p>
            <a:p>
              <a:pPr marL="342900" indent="-342900">
                <a:buFont typeface="+mj-lt"/>
                <a:buAutoNum type="arabicPeriod"/>
              </a:pPr>
              <a:r>
                <a:rPr lang="en-US" sz="1200" dirty="0" smtClean="0">
                  <a:solidFill>
                    <a:srgbClr val="000000"/>
                  </a:solidFill>
                  <a:latin typeface="Trebuchet MS" pitchFamily="34" charset="0"/>
                </a:rPr>
                <a:t>Average admin salary (5 yrs exp.) = $78,000</a:t>
              </a:r>
            </a:p>
            <a:p>
              <a:pPr marL="342900" indent="-342900"/>
              <a:r>
                <a:rPr lang="en-US" sz="1200" dirty="0" smtClean="0">
                  <a:solidFill>
                    <a:srgbClr val="000000"/>
                  </a:solidFill>
                  <a:latin typeface="Trebuchet MS" pitchFamily="34" charset="0"/>
                </a:rPr>
                <a:t>			       (SANS Institute 2008)</a:t>
              </a:r>
            </a:p>
            <a:p>
              <a:pPr marL="342900" indent="-342900">
                <a:buFont typeface="+mj-lt"/>
                <a:buAutoNum type="arabicPeriod"/>
              </a:pPr>
              <a:r>
                <a:rPr lang="en-US" sz="1200" dirty="0" smtClean="0">
                  <a:solidFill>
                    <a:srgbClr val="000000"/>
                  </a:solidFill>
                  <a:latin typeface="Trebuchet MS" pitchFamily="34" charset="0"/>
                </a:rPr>
                <a:t>Burden rate: 20%</a:t>
              </a:r>
            </a:p>
            <a:p>
              <a:pPr marL="342900" indent="-342900">
                <a:buFont typeface="+mj-lt"/>
                <a:buAutoNum type="arabicPeriod"/>
              </a:pPr>
              <a:r>
                <a:rPr lang="en-US" sz="1200" dirty="0" smtClean="0">
                  <a:solidFill>
                    <a:srgbClr val="000000"/>
                  </a:solidFill>
                  <a:latin typeface="Trebuchet MS" pitchFamily="34" charset="0"/>
                </a:rPr>
                <a:t>Discount rate: 20%</a:t>
              </a:r>
            </a:p>
            <a:p>
              <a:pPr marL="342900" indent="-342900">
                <a:buFont typeface="+mj-lt"/>
                <a:buAutoNum type="arabicPeriod"/>
              </a:pPr>
              <a:r>
                <a:rPr lang="en-US" sz="1200" dirty="0" smtClean="0">
                  <a:solidFill>
                    <a:srgbClr val="000000"/>
                  </a:solidFill>
                  <a:latin typeface="Trebuchet MS" pitchFamily="34" charset="0"/>
                </a:rPr>
                <a:t>Phased-in headcount reduction:</a:t>
              </a:r>
            </a:p>
            <a:p>
              <a:pPr marL="800100" lvl="1" indent="-342900">
                <a:buFont typeface="+mj-lt"/>
                <a:buAutoNum type="arabicPeriod"/>
              </a:pPr>
              <a:r>
                <a:rPr lang="en-US" sz="1200" dirty="0" smtClean="0">
                  <a:solidFill>
                    <a:srgbClr val="000000"/>
                  </a:solidFill>
                  <a:latin typeface="Trebuchet MS" pitchFamily="34" charset="0"/>
                </a:rPr>
                <a:t>Y1 = 25%</a:t>
              </a:r>
            </a:p>
            <a:p>
              <a:pPr marL="800100" lvl="1" indent="-342900">
                <a:buFont typeface="+mj-lt"/>
                <a:buAutoNum type="arabicPeriod"/>
              </a:pPr>
              <a:r>
                <a:rPr lang="en-US" sz="1200" dirty="0" smtClean="0">
                  <a:solidFill>
                    <a:srgbClr val="000000"/>
                  </a:solidFill>
                  <a:latin typeface="Trebuchet MS" pitchFamily="34" charset="0"/>
                </a:rPr>
                <a:t>Y2 = 75%</a:t>
              </a:r>
            </a:p>
            <a:p>
              <a:pPr marL="800100" lvl="1" indent="-342900">
                <a:buFont typeface="+mj-lt"/>
                <a:buAutoNum type="arabicPeriod"/>
              </a:pPr>
              <a:r>
                <a:rPr lang="en-US" sz="1200" dirty="0" smtClean="0">
                  <a:solidFill>
                    <a:srgbClr val="000000"/>
                  </a:solidFill>
                  <a:latin typeface="Trebuchet MS" pitchFamily="34" charset="0"/>
                </a:rPr>
                <a:t>Y3 = 100%</a:t>
              </a:r>
            </a:p>
          </p:txBody>
        </p:sp>
      </p:grpSp>
      <p:grpSp>
        <p:nvGrpSpPr>
          <p:cNvPr id="12" name="Gruppe 25"/>
          <p:cNvGrpSpPr>
            <a:grpSpLocks noChangeAspect="1"/>
          </p:cNvGrpSpPr>
          <p:nvPr/>
        </p:nvGrpSpPr>
        <p:grpSpPr bwMode="auto">
          <a:xfrm>
            <a:off x="185738" y="4007161"/>
            <a:ext cx="1557337" cy="2436502"/>
            <a:chOff x="676275" y="1066800"/>
            <a:chExt cx="3517900" cy="5503863"/>
          </a:xfrm>
        </p:grpSpPr>
        <p:grpSp>
          <p:nvGrpSpPr>
            <p:cNvPr id="13" name="Gruppe 34"/>
            <p:cNvGrpSpPr>
              <a:grpSpLocks/>
            </p:cNvGrpSpPr>
            <p:nvPr/>
          </p:nvGrpSpPr>
          <p:grpSpPr bwMode="auto">
            <a:xfrm>
              <a:off x="676275" y="1066801"/>
              <a:ext cx="3517903" cy="5503862"/>
              <a:chOff x="676251" y="1066801"/>
              <a:chExt cx="3518238" cy="5503862"/>
            </a:xfrm>
          </p:grpSpPr>
          <p:sp>
            <p:nvSpPr>
              <p:cNvPr id="15" name="Ellipse 83"/>
              <p:cNvSpPr/>
              <p:nvPr/>
            </p:nvSpPr>
            <p:spPr bwMode="auto">
              <a:xfrm>
                <a:off x="1381073" y="5823297"/>
                <a:ext cx="2467000" cy="442566"/>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ndParaRPr>
              </a:p>
            </p:txBody>
          </p:sp>
          <p:sp>
            <p:nvSpPr>
              <p:cNvPr id="16" name="Ellipse 84"/>
              <p:cNvSpPr/>
              <p:nvPr/>
            </p:nvSpPr>
            <p:spPr bwMode="auto">
              <a:xfrm>
                <a:off x="676251" y="6128097"/>
                <a:ext cx="2467000" cy="442566"/>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ndParaRPr>
              </a:p>
            </p:txBody>
          </p:sp>
          <p:grpSp>
            <p:nvGrpSpPr>
              <p:cNvPr id="17" name="Gruppe 33"/>
              <p:cNvGrpSpPr>
                <a:grpSpLocks/>
              </p:cNvGrpSpPr>
              <p:nvPr/>
            </p:nvGrpSpPr>
            <p:grpSpPr bwMode="auto">
              <a:xfrm>
                <a:off x="1238285" y="1066801"/>
                <a:ext cx="2956204" cy="5465758"/>
                <a:chOff x="1238285" y="1066801"/>
                <a:chExt cx="2956204" cy="5465758"/>
              </a:xfrm>
            </p:grpSpPr>
            <p:sp>
              <p:nvSpPr>
                <p:cNvPr id="18" name="Kombinationstegning 86"/>
                <p:cNvSpPr/>
                <p:nvPr/>
              </p:nvSpPr>
              <p:spPr bwMode="auto">
                <a:xfrm flipH="1">
                  <a:off x="1811421" y="1711325"/>
                  <a:ext cx="836693" cy="796925"/>
                </a:xfrm>
                <a:custGeom>
                  <a:avLst/>
                  <a:gdLst>
                    <a:gd name="connsiteX0" fmla="*/ 276225 w 352425"/>
                    <a:gd name="connsiteY0" fmla="*/ 0 h 495300"/>
                    <a:gd name="connsiteX1" fmla="*/ 352425 w 352425"/>
                    <a:gd name="connsiteY1" fmla="*/ 114300 h 495300"/>
                    <a:gd name="connsiteX2" fmla="*/ 266700 w 352425"/>
                    <a:gd name="connsiteY2" fmla="*/ 314325 h 495300"/>
                    <a:gd name="connsiteX3" fmla="*/ 114300 w 352425"/>
                    <a:gd name="connsiteY3" fmla="*/ 495300 h 495300"/>
                    <a:gd name="connsiteX4" fmla="*/ 0 w 352425"/>
                    <a:gd name="connsiteY4" fmla="*/ 438150 h 495300"/>
                    <a:gd name="connsiteX5" fmla="*/ 76200 w 352425"/>
                    <a:gd name="connsiteY5" fmla="*/ 219075 h 495300"/>
                    <a:gd name="connsiteX6" fmla="*/ 104775 w 352425"/>
                    <a:gd name="connsiteY6" fmla="*/ 104775 h 495300"/>
                    <a:gd name="connsiteX7" fmla="*/ 209550 w 352425"/>
                    <a:gd name="connsiteY7" fmla="*/ 38100 h 495300"/>
                    <a:gd name="connsiteX8" fmla="*/ 276225 w 352425"/>
                    <a:gd name="connsiteY8" fmla="*/ 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425" h="495300">
                      <a:moveTo>
                        <a:pt x="276225" y="0"/>
                      </a:moveTo>
                      <a:lnTo>
                        <a:pt x="352425" y="114300"/>
                      </a:lnTo>
                      <a:lnTo>
                        <a:pt x="266700" y="314325"/>
                      </a:lnTo>
                      <a:lnTo>
                        <a:pt x="114300" y="495300"/>
                      </a:lnTo>
                      <a:lnTo>
                        <a:pt x="0" y="438150"/>
                      </a:lnTo>
                      <a:lnTo>
                        <a:pt x="76200" y="219075"/>
                      </a:lnTo>
                      <a:lnTo>
                        <a:pt x="104775" y="104775"/>
                      </a:lnTo>
                      <a:lnTo>
                        <a:pt x="209550" y="38100"/>
                      </a:lnTo>
                      <a:lnTo>
                        <a:pt x="276225" y="0"/>
                      </a:lnTo>
                      <a:close/>
                    </a:path>
                  </a:pathLst>
                </a:custGeom>
                <a:gradFill rotWithShape="1">
                  <a:gsLst>
                    <a:gs pos="0">
                      <a:srgbClr val="E6E6E6">
                        <a:tint val="100000"/>
                        <a:shade val="100000"/>
                        <a:satMod val="130000"/>
                      </a:srgbClr>
                    </a:gs>
                    <a:gs pos="100000">
                      <a:srgbClr val="E6E6E6">
                        <a:tint val="50000"/>
                        <a:shade val="100000"/>
                        <a:satMod val="350000"/>
                      </a:srgbClr>
                    </a:gs>
                  </a:gsLst>
                  <a:lin ang="16200000" scaled="0"/>
                </a:gradFill>
                <a:ln w="9525" cap="flat" cmpd="sng" algn="ctr">
                  <a:solidFill>
                    <a:srgbClr val="E6E6E6">
                      <a:shade val="95000"/>
                      <a:satMod val="105000"/>
                    </a:srgbClr>
                  </a:soli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grpSp>
              <p:nvGrpSpPr>
                <p:cNvPr id="19" name="Gruppe 20"/>
                <p:cNvGrpSpPr>
                  <a:grpSpLocks/>
                </p:cNvGrpSpPr>
                <p:nvPr/>
              </p:nvGrpSpPr>
              <p:grpSpPr bwMode="auto">
                <a:xfrm flipH="1">
                  <a:off x="1238285" y="1066801"/>
                  <a:ext cx="2956204" cy="5465758"/>
                  <a:chOff x="9717099" y="-1250954"/>
                  <a:chExt cx="3905213" cy="7099317"/>
                </a:xfrm>
              </p:grpSpPr>
              <p:sp>
                <p:nvSpPr>
                  <p:cNvPr id="20" name="Freeform 69"/>
                  <p:cNvSpPr>
                    <a:spLocks/>
                  </p:cNvSpPr>
                  <p:nvPr/>
                </p:nvSpPr>
                <p:spPr bwMode="auto">
                  <a:xfrm>
                    <a:off x="9717099" y="66637"/>
                    <a:ext cx="740355" cy="307231"/>
                  </a:xfrm>
                  <a:custGeom>
                    <a:avLst/>
                    <a:gdLst>
                      <a:gd name="T0" fmla="*/ 739775 w 466"/>
                      <a:gd name="T1" fmla="*/ 174625 h 194"/>
                      <a:gd name="T2" fmla="*/ 723900 w 466"/>
                      <a:gd name="T3" fmla="*/ 225425 h 194"/>
                      <a:gd name="T4" fmla="*/ 682625 w 466"/>
                      <a:gd name="T5" fmla="*/ 254000 h 194"/>
                      <a:gd name="T6" fmla="*/ 660400 w 466"/>
                      <a:gd name="T7" fmla="*/ 273050 h 194"/>
                      <a:gd name="T8" fmla="*/ 622300 w 466"/>
                      <a:gd name="T9" fmla="*/ 292100 h 194"/>
                      <a:gd name="T10" fmla="*/ 587375 w 466"/>
                      <a:gd name="T11" fmla="*/ 307975 h 194"/>
                      <a:gd name="T12" fmla="*/ 546100 w 466"/>
                      <a:gd name="T13" fmla="*/ 292100 h 194"/>
                      <a:gd name="T14" fmla="*/ 444500 w 466"/>
                      <a:gd name="T15" fmla="*/ 263525 h 194"/>
                      <a:gd name="T16" fmla="*/ 377825 w 466"/>
                      <a:gd name="T17" fmla="*/ 247650 h 194"/>
                      <a:gd name="T18" fmla="*/ 276225 w 466"/>
                      <a:gd name="T19" fmla="*/ 234950 h 194"/>
                      <a:gd name="T20" fmla="*/ 219075 w 466"/>
                      <a:gd name="T21" fmla="*/ 222250 h 194"/>
                      <a:gd name="T22" fmla="*/ 168275 w 466"/>
                      <a:gd name="T23" fmla="*/ 206375 h 194"/>
                      <a:gd name="T24" fmla="*/ 130175 w 466"/>
                      <a:gd name="T25" fmla="*/ 196850 h 194"/>
                      <a:gd name="T26" fmla="*/ 88900 w 466"/>
                      <a:gd name="T27" fmla="*/ 187325 h 194"/>
                      <a:gd name="T28" fmla="*/ 50800 w 466"/>
                      <a:gd name="T29" fmla="*/ 180975 h 194"/>
                      <a:gd name="T30" fmla="*/ 19050 w 466"/>
                      <a:gd name="T31" fmla="*/ 168275 h 194"/>
                      <a:gd name="T32" fmla="*/ 0 w 466"/>
                      <a:gd name="T33" fmla="*/ 152400 h 194"/>
                      <a:gd name="T34" fmla="*/ 3175 w 466"/>
                      <a:gd name="T35" fmla="*/ 130175 h 194"/>
                      <a:gd name="T36" fmla="*/ 19050 w 466"/>
                      <a:gd name="T37" fmla="*/ 114300 h 194"/>
                      <a:gd name="T38" fmla="*/ 63500 w 466"/>
                      <a:gd name="T39" fmla="*/ 111125 h 194"/>
                      <a:gd name="T40" fmla="*/ 114300 w 466"/>
                      <a:gd name="T41" fmla="*/ 123825 h 194"/>
                      <a:gd name="T42" fmla="*/ 152400 w 466"/>
                      <a:gd name="T43" fmla="*/ 133350 h 194"/>
                      <a:gd name="T44" fmla="*/ 171450 w 466"/>
                      <a:gd name="T45" fmla="*/ 133350 h 194"/>
                      <a:gd name="T46" fmla="*/ 187325 w 466"/>
                      <a:gd name="T47" fmla="*/ 133350 h 194"/>
                      <a:gd name="T48" fmla="*/ 219075 w 466"/>
                      <a:gd name="T49" fmla="*/ 133350 h 194"/>
                      <a:gd name="T50" fmla="*/ 241300 w 466"/>
                      <a:gd name="T51" fmla="*/ 133350 h 194"/>
                      <a:gd name="T52" fmla="*/ 260350 w 466"/>
                      <a:gd name="T53" fmla="*/ 133350 h 194"/>
                      <a:gd name="T54" fmla="*/ 292100 w 466"/>
                      <a:gd name="T55" fmla="*/ 133350 h 194"/>
                      <a:gd name="T56" fmla="*/ 342900 w 466"/>
                      <a:gd name="T57" fmla="*/ 133350 h 194"/>
                      <a:gd name="T58" fmla="*/ 355600 w 466"/>
                      <a:gd name="T59" fmla="*/ 133350 h 194"/>
                      <a:gd name="T60" fmla="*/ 390525 w 466"/>
                      <a:gd name="T61" fmla="*/ 127000 h 194"/>
                      <a:gd name="T62" fmla="*/ 403225 w 466"/>
                      <a:gd name="T63" fmla="*/ 123825 h 194"/>
                      <a:gd name="T64" fmla="*/ 422275 w 466"/>
                      <a:gd name="T65" fmla="*/ 117475 h 194"/>
                      <a:gd name="T66" fmla="*/ 447675 w 466"/>
                      <a:gd name="T67" fmla="*/ 107950 h 194"/>
                      <a:gd name="T68" fmla="*/ 406400 w 466"/>
                      <a:gd name="T69" fmla="*/ 88900 h 194"/>
                      <a:gd name="T70" fmla="*/ 390525 w 466"/>
                      <a:gd name="T71" fmla="*/ 76200 h 194"/>
                      <a:gd name="T72" fmla="*/ 361950 w 466"/>
                      <a:gd name="T73" fmla="*/ 50800 h 194"/>
                      <a:gd name="T74" fmla="*/ 355600 w 466"/>
                      <a:gd name="T75" fmla="*/ 9525 h 194"/>
                      <a:gd name="T76" fmla="*/ 387350 w 466"/>
                      <a:gd name="T77" fmla="*/ 0 h 194"/>
                      <a:gd name="T78" fmla="*/ 422275 w 466"/>
                      <a:gd name="T79" fmla="*/ 15875 h 194"/>
                      <a:gd name="T80" fmla="*/ 438150 w 466"/>
                      <a:gd name="T81" fmla="*/ 22225 h 194"/>
                      <a:gd name="T82" fmla="*/ 466725 w 466"/>
                      <a:gd name="T83" fmla="*/ 41275 h 194"/>
                      <a:gd name="T84" fmla="*/ 482600 w 466"/>
                      <a:gd name="T85" fmla="*/ 50800 h 194"/>
                      <a:gd name="T86" fmla="*/ 501650 w 466"/>
                      <a:gd name="T87" fmla="*/ 53975 h 194"/>
                      <a:gd name="T88" fmla="*/ 568325 w 466"/>
                      <a:gd name="T89" fmla="*/ 60325 h 194"/>
                      <a:gd name="T90" fmla="*/ 600075 w 466"/>
                      <a:gd name="T91" fmla="*/ 66675 h 194"/>
                      <a:gd name="T92" fmla="*/ 628650 w 466"/>
                      <a:gd name="T93" fmla="*/ 76200 h 194"/>
                      <a:gd name="T94" fmla="*/ 660400 w 466"/>
                      <a:gd name="T95" fmla="*/ 92075 h 194"/>
                      <a:gd name="T96" fmla="*/ 676275 w 466"/>
                      <a:gd name="T97" fmla="*/ 104775 h 194"/>
                      <a:gd name="T98" fmla="*/ 685800 w 466"/>
                      <a:gd name="T99" fmla="*/ 120650 h 194"/>
                      <a:gd name="T100" fmla="*/ 708025 w 466"/>
                      <a:gd name="T101" fmla="*/ 133350 h 194"/>
                      <a:gd name="T102" fmla="*/ 720725 w 466"/>
                      <a:gd name="T103" fmla="*/ 146050 h 194"/>
                      <a:gd name="T104" fmla="*/ 739775 w 466"/>
                      <a:gd name="T105" fmla="*/ 174625 h 19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6"/>
                      <a:gd name="T160" fmla="*/ 0 h 194"/>
                      <a:gd name="T161" fmla="*/ 466 w 466"/>
                      <a:gd name="T162" fmla="*/ 194 h 19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6" h="194">
                        <a:moveTo>
                          <a:pt x="466" y="110"/>
                        </a:moveTo>
                        <a:lnTo>
                          <a:pt x="456" y="142"/>
                        </a:lnTo>
                        <a:lnTo>
                          <a:pt x="430" y="160"/>
                        </a:lnTo>
                        <a:lnTo>
                          <a:pt x="416" y="172"/>
                        </a:lnTo>
                        <a:lnTo>
                          <a:pt x="392" y="184"/>
                        </a:lnTo>
                        <a:lnTo>
                          <a:pt x="370" y="194"/>
                        </a:lnTo>
                        <a:lnTo>
                          <a:pt x="344" y="184"/>
                        </a:lnTo>
                        <a:lnTo>
                          <a:pt x="280" y="166"/>
                        </a:lnTo>
                        <a:lnTo>
                          <a:pt x="238" y="156"/>
                        </a:lnTo>
                        <a:lnTo>
                          <a:pt x="174" y="148"/>
                        </a:lnTo>
                        <a:lnTo>
                          <a:pt x="138" y="140"/>
                        </a:lnTo>
                        <a:lnTo>
                          <a:pt x="106" y="130"/>
                        </a:lnTo>
                        <a:lnTo>
                          <a:pt x="82" y="124"/>
                        </a:lnTo>
                        <a:lnTo>
                          <a:pt x="56" y="118"/>
                        </a:lnTo>
                        <a:lnTo>
                          <a:pt x="32" y="114"/>
                        </a:lnTo>
                        <a:lnTo>
                          <a:pt x="12" y="106"/>
                        </a:lnTo>
                        <a:lnTo>
                          <a:pt x="0" y="96"/>
                        </a:lnTo>
                        <a:lnTo>
                          <a:pt x="2" y="82"/>
                        </a:lnTo>
                        <a:lnTo>
                          <a:pt x="12" y="72"/>
                        </a:lnTo>
                        <a:lnTo>
                          <a:pt x="40" y="70"/>
                        </a:lnTo>
                        <a:lnTo>
                          <a:pt x="72" y="78"/>
                        </a:lnTo>
                        <a:lnTo>
                          <a:pt x="96" y="84"/>
                        </a:lnTo>
                        <a:lnTo>
                          <a:pt x="108" y="84"/>
                        </a:lnTo>
                        <a:lnTo>
                          <a:pt x="118" y="84"/>
                        </a:lnTo>
                        <a:lnTo>
                          <a:pt x="138" y="84"/>
                        </a:lnTo>
                        <a:lnTo>
                          <a:pt x="152" y="84"/>
                        </a:lnTo>
                        <a:lnTo>
                          <a:pt x="164" y="84"/>
                        </a:lnTo>
                        <a:lnTo>
                          <a:pt x="184" y="84"/>
                        </a:lnTo>
                        <a:lnTo>
                          <a:pt x="216" y="84"/>
                        </a:lnTo>
                        <a:lnTo>
                          <a:pt x="224" y="84"/>
                        </a:lnTo>
                        <a:lnTo>
                          <a:pt x="246" y="80"/>
                        </a:lnTo>
                        <a:lnTo>
                          <a:pt x="254" y="78"/>
                        </a:lnTo>
                        <a:lnTo>
                          <a:pt x="266" y="74"/>
                        </a:lnTo>
                        <a:lnTo>
                          <a:pt x="282" y="68"/>
                        </a:lnTo>
                        <a:lnTo>
                          <a:pt x="256" y="56"/>
                        </a:lnTo>
                        <a:lnTo>
                          <a:pt x="246" y="48"/>
                        </a:lnTo>
                        <a:lnTo>
                          <a:pt x="228" y="32"/>
                        </a:lnTo>
                        <a:lnTo>
                          <a:pt x="224" y="6"/>
                        </a:lnTo>
                        <a:lnTo>
                          <a:pt x="244" y="0"/>
                        </a:lnTo>
                        <a:lnTo>
                          <a:pt x="266" y="10"/>
                        </a:lnTo>
                        <a:lnTo>
                          <a:pt x="276" y="14"/>
                        </a:lnTo>
                        <a:lnTo>
                          <a:pt x="294" y="26"/>
                        </a:lnTo>
                        <a:lnTo>
                          <a:pt x="304" y="32"/>
                        </a:lnTo>
                        <a:lnTo>
                          <a:pt x="316" y="34"/>
                        </a:lnTo>
                        <a:lnTo>
                          <a:pt x="358" y="38"/>
                        </a:lnTo>
                        <a:lnTo>
                          <a:pt x="378" y="42"/>
                        </a:lnTo>
                        <a:lnTo>
                          <a:pt x="396" y="48"/>
                        </a:lnTo>
                        <a:lnTo>
                          <a:pt x="416" y="58"/>
                        </a:lnTo>
                        <a:lnTo>
                          <a:pt x="426" y="66"/>
                        </a:lnTo>
                        <a:lnTo>
                          <a:pt x="432" y="76"/>
                        </a:lnTo>
                        <a:lnTo>
                          <a:pt x="446" y="84"/>
                        </a:lnTo>
                        <a:lnTo>
                          <a:pt x="454" y="92"/>
                        </a:lnTo>
                        <a:lnTo>
                          <a:pt x="466" y="110"/>
                        </a:lnTo>
                        <a:close/>
                      </a:path>
                    </a:pathLst>
                  </a:custGeom>
                  <a:solidFill>
                    <a:srgbClr val="ACACAC"/>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a:endParaRPr>
                  </a:p>
                </p:txBody>
              </p:sp>
              <p:sp>
                <p:nvSpPr>
                  <p:cNvPr id="21" name="Freeform 70"/>
                  <p:cNvSpPr>
                    <a:spLocks/>
                  </p:cNvSpPr>
                  <p:nvPr/>
                </p:nvSpPr>
                <p:spPr bwMode="auto">
                  <a:xfrm>
                    <a:off x="10304349" y="213035"/>
                    <a:ext cx="390102" cy="484560"/>
                  </a:xfrm>
                  <a:custGeom>
                    <a:avLst/>
                    <a:gdLst>
                      <a:gd name="T0" fmla="*/ 390525 w 246"/>
                      <a:gd name="T1" fmla="*/ 225425 h 306"/>
                      <a:gd name="T2" fmla="*/ 390525 w 246"/>
                      <a:gd name="T3" fmla="*/ 225425 h 306"/>
                      <a:gd name="T4" fmla="*/ 381000 w 246"/>
                      <a:gd name="T5" fmla="*/ 263525 h 306"/>
                      <a:gd name="T6" fmla="*/ 368300 w 246"/>
                      <a:gd name="T7" fmla="*/ 301625 h 306"/>
                      <a:gd name="T8" fmla="*/ 352425 w 246"/>
                      <a:gd name="T9" fmla="*/ 346075 h 306"/>
                      <a:gd name="T10" fmla="*/ 333375 w 246"/>
                      <a:gd name="T11" fmla="*/ 390525 h 306"/>
                      <a:gd name="T12" fmla="*/ 307975 w 246"/>
                      <a:gd name="T13" fmla="*/ 431800 h 306"/>
                      <a:gd name="T14" fmla="*/ 295275 w 246"/>
                      <a:gd name="T15" fmla="*/ 450850 h 306"/>
                      <a:gd name="T16" fmla="*/ 282575 w 246"/>
                      <a:gd name="T17" fmla="*/ 466725 h 306"/>
                      <a:gd name="T18" fmla="*/ 266700 w 246"/>
                      <a:gd name="T19" fmla="*/ 479425 h 306"/>
                      <a:gd name="T20" fmla="*/ 250825 w 246"/>
                      <a:gd name="T21" fmla="*/ 485775 h 306"/>
                      <a:gd name="T22" fmla="*/ 0 w 246"/>
                      <a:gd name="T23" fmla="*/ 161925 h 306"/>
                      <a:gd name="T24" fmla="*/ 0 w 246"/>
                      <a:gd name="T25" fmla="*/ 161925 h 306"/>
                      <a:gd name="T26" fmla="*/ 25400 w 246"/>
                      <a:gd name="T27" fmla="*/ 152400 h 306"/>
                      <a:gd name="T28" fmla="*/ 50800 w 246"/>
                      <a:gd name="T29" fmla="*/ 142875 h 306"/>
                      <a:gd name="T30" fmla="*/ 79375 w 246"/>
                      <a:gd name="T31" fmla="*/ 127000 h 306"/>
                      <a:gd name="T32" fmla="*/ 92075 w 246"/>
                      <a:gd name="T33" fmla="*/ 117475 h 306"/>
                      <a:gd name="T34" fmla="*/ 107950 w 246"/>
                      <a:gd name="T35" fmla="*/ 107950 h 306"/>
                      <a:gd name="T36" fmla="*/ 117475 w 246"/>
                      <a:gd name="T37" fmla="*/ 92075 h 306"/>
                      <a:gd name="T38" fmla="*/ 127000 w 246"/>
                      <a:gd name="T39" fmla="*/ 79375 h 306"/>
                      <a:gd name="T40" fmla="*/ 133350 w 246"/>
                      <a:gd name="T41" fmla="*/ 60325 h 306"/>
                      <a:gd name="T42" fmla="*/ 136525 w 246"/>
                      <a:gd name="T43" fmla="*/ 41275 h 306"/>
                      <a:gd name="T44" fmla="*/ 136525 w 246"/>
                      <a:gd name="T45" fmla="*/ 22225 h 306"/>
                      <a:gd name="T46" fmla="*/ 133350 w 246"/>
                      <a:gd name="T47" fmla="*/ 0 h 306"/>
                      <a:gd name="T48" fmla="*/ 174625 w 246"/>
                      <a:gd name="T49" fmla="*/ 9525 h 306"/>
                      <a:gd name="T50" fmla="*/ 390525 w 246"/>
                      <a:gd name="T51" fmla="*/ 225425 h 3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6"/>
                      <a:gd name="T79" fmla="*/ 0 h 306"/>
                      <a:gd name="T80" fmla="*/ 246 w 246"/>
                      <a:gd name="T81" fmla="*/ 306 h 3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6" h="306">
                        <a:moveTo>
                          <a:pt x="246" y="142"/>
                        </a:moveTo>
                        <a:lnTo>
                          <a:pt x="246" y="142"/>
                        </a:lnTo>
                        <a:lnTo>
                          <a:pt x="240" y="166"/>
                        </a:lnTo>
                        <a:lnTo>
                          <a:pt x="232" y="190"/>
                        </a:lnTo>
                        <a:lnTo>
                          <a:pt x="222" y="218"/>
                        </a:lnTo>
                        <a:lnTo>
                          <a:pt x="210" y="246"/>
                        </a:lnTo>
                        <a:lnTo>
                          <a:pt x="194" y="272"/>
                        </a:lnTo>
                        <a:lnTo>
                          <a:pt x="186" y="284"/>
                        </a:lnTo>
                        <a:lnTo>
                          <a:pt x="178" y="294"/>
                        </a:lnTo>
                        <a:lnTo>
                          <a:pt x="168" y="302"/>
                        </a:lnTo>
                        <a:lnTo>
                          <a:pt x="158" y="306"/>
                        </a:lnTo>
                        <a:lnTo>
                          <a:pt x="0" y="102"/>
                        </a:lnTo>
                        <a:lnTo>
                          <a:pt x="16" y="96"/>
                        </a:lnTo>
                        <a:lnTo>
                          <a:pt x="32" y="90"/>
                        </a:lnTo>
                        <a:lnTo>
                          <a:pt x="50" y="80"/>
                        </a:lnTo>
                        <a:lnTo>
                          <a:pt x="58" y="74"/>
                        </a:lnTo>
                        <a:lnTo>
                          <a:pt x="68" y="68"/>
                        </a:lnTo>
                        <a:lnTo>
                          <a:pt x="74" y="58"/>
                        </a:lnTo>
                        <a:lnTo>
                          <a:pt x="80" y="50"/>
                        </a:lnTo>
                        <a:lnTo>
                          <a:pt x="84" y="38"/>
                        </a:lnTo>
                        <a:lnTo>
                          <a:pt x="86" y="26"/>
                        </a:lnTo>
                        <a:lnTo>
                          <a:pt x="86" y="14"/>
                        </a:lnTo>
                        <a:lnTo>
                          <a:pt x="84" y="0"/>
                        </a:lnTo>
                        <a:lnTo>
                          <a:pt x="110" y="6"/>
                        </a:lnTo>
                        <a:lnTo>
                          <a:pt x="246" y="142"/>
                        </a:lnTo>
                        <a:close/>
                      </a:path>
                    </a:pathLst>
                  </a:custGeom>
                  <a:solidFill>
                    <a:srgbClr val="FFFFFF"/>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a:endParaRPr>
                  </a:p>
                </p:txBody>
              </p:sp>
              <p:sp>
                <p:nvSpPr>
                  <p:cNvPr id="22" name="Freeform 73"/>
                  <p:cNvSpPr>
                    <a:spLocks noEditPoints="1"/>
                  </p:cNvSpPr>
                  <p:nvPr/>
                </p:nvSpPr>
                <p:spPr bwMode="auto">
                  <a:xfrm>
                    <a:off x="10438577" y="-1250954"/>
                    <a:ext cx="3183735" cy="7099317"/>
                  </a:xfrm>
                  <a:custGeom>
                    <a:avLst/>
                    <a:gdLst>
                      <a:gd name="T0" fmla="*/ 3044825 w 2006"/>
                      <a:gd name="T1" fmla="*/ 1504950 h 4472"/>
                      <a:gd name="T2" fmla="*/ 2590800 w 2006"/>
                      <a:gd name="T3" fmla="*/ 1089025 h 4472"/>
                      <a:gd name="T4" fmla="*/ 2241550 w 2006"/>
                      <a:gd name="T5" fmla="*/ 898525 h 4472"/>
                      <a:gd name="T6" fmla="*/ 1936750 w 2006"/>
                      <a:gd name="T7" fmla="*/ 1381125 h 4472"/>
                      <a:gd name="T8" fmla="*/ 2174875 w 2006"/>
                      <a:gd name="T9" fmla="*/ 844550 h 4472"/>
                      <a:gd name="T10" fmla="*/ 2146300 w 2006"/>
                      <a:gd name="T11" fmla="*/ 749300 h 4472"/>
                      <a:gd name="T12" fmla="*/ 2219325 w 2006"/>
                      <a:gd name="T13" fmla="*/ 425450 h 4472"/>
                      <a:gd name="T14" fmla="*/ 2114550 w 2006"/>
                      <a:gd name="T15" fmla="*/ 95250 h 4472"/>
                      <a:gd name="T16" fmla="*/ 1851025 w 2006"/>
                      <a:gd name="T17" fmla="*/ 6350 h 4472"/>
                      <a:gd name="T18" fmla="*/ 1593850 w 2006"/>
                      <a:gd name="T19" fmla="*/ 101600 h 4472"/>
                      <a:gd name="T20" fmla="*/ 1536700 w 2006"/>
                      <a:gd name="T21" fmla="*/ 517525 h 4472"/>
                      <a:gd name="T22" fmla="*/ 1673225 w 2006"/>
                      <a:gd name="T23" fmla="*/ 939800 h 4472"/>
                      <a:gd name="T24" fmla="*/ 1574800 w 2006"/>
                      <a:gd name="T25" fmla="*/ 1196975 h 4472"/>
                      <a:gd name="T26" fmla="*/ 1187450 w 2006"/>
                      <a:gd name="T27" fmla="*/ 1330325 h 4472"/>
                      <a:gd name="T28" fmla="*/ 1041400 w 2006"/>
                      <a:gd name="T29" fmla="*/ 1501775 h 4472"/>
                      <a:gd name="T30" fmla="*/ 917575 w 2006"/>
                      <a:gd name="T31" fmla="*/ 1743075 h 4472"/>
                      <a:gd name="T32" fmla="*/ 571500 w 2006"/>
                      <a:gd name="T33" fmla="*/ 1860550 h 4472"/>
                      <a:gd name="T34" fmla="*/ 193675 w 2006"/>
                      <a:gd name="T35" fmla="*/ 1682750 h 4472"/>
                      <a:gd name="T36" fmla="*/ 190500 w 2006"/>
                      <a:gd name="T37" fmla="*/ 2124075 h 4472"/>
                      <a:gd name="T38" fmla="*/ 889000 w 2006"/>
                      <a:gd name="T39" fmla="*/ 2257425 h 4472"/>
                      <a:gd name="T40" fmla="*/ 1130300 w 2006"/>
                      <a:gd name="T41" fmla="*/ 2889250 h 4472"/>
                      <a:gd name="T42" fmla="*/ 1155700 w 2006"/>
                      <a:gd name="T43" fmla="*/ 3778250 h 4472"/>
                      <a:gd name="T44" fmla="*/ 1336675 w 2006"/>
                      <a:gd name="T45" fmla="*/ 3863975 h 4472"/>
                      <a:gd name="T46" fmla="*/ 1552575 w 2006"/>
                      <a:gd name="T47" fmla="*/ 5254624 h 4472"/>
                      <a:gd name="T48" fmla="*/ 1479550 w 2006"/>
                      <a:gd name="T49" fmla="*/ 5940424 h 4472"/>
                      <a:gd name="T50" fmla="*/ 1406525 w 2006"/>
                      <a:gd name="T51" fmla="*/ 6213474 h 4472"/>
                      <a:gd name="T52" fmla="*/ 1276350 w 2006"/>
                      <a:gd name="T53" fmla="*/ 6356349 h 4472"/>
                      <a:gd name="T54" fmla="*/ 971550 w 2006"/>
                      <a:gd name="T55" fmla="*/ 6534150 h 4472"/>
                      <a:gd name="T56" fmla="*/ 1330325 w 2006"/>
                      <a:gd name="T57" fmla="*/ 6619875 h 4472"/>
                      <a:gd name="T58" fmla="*/ 1654175 w 2006"/>
                      <a:gd name="T59" fmla="*/ 6505575 h 4472"/>
                      <a:gd name="T60" fmla="*/ 1920875 w 2006"/>
                      <a:gd name="T61" fmla="*/ 6289674 h 4472"/>
                      <a:gd name="T62" fmla="*/ 1974850 w 2006"/>
                      <a:gd name="T63" fmla="*/ 6102349 h 4472"/>
                      <a:gd name="T64" fmla="*/ 1974850 w 2006"/>
                      <a:gd name="T65" fmla="*/ 5816599 h 4472"/>
                      <a:gd name="T66" fmla="*/ 1987550 w 2006"/>
                      <a:gd name="T67" fmla="*/ 5610224 h 4472"/>
                      <a:gd name="T68" fmla="*/ 2082800 w 2006"/>
                      <a:gd name="T69" fmla="*/ 4594225 h 4472"/>
                      <a:gd name="T70" fmla="*/ 2292350 w 2006"/>
                      <a:gd name="T71" fmla="*/ 5219699 h 4472"/>
                      <a:gd name="T72" fmla="*/ 2381250 w 2006"/>
                      <a:gd name="T73" fmla="*/ 5959474 h 4472"/>
                      <a:gd name="T74" fmla="*/ 2422525 w 2006"/>
                      <a:gd name="T75" fmla="*/ 6496049 h 4472"/>
                      <a:gd name="T76" fmla="*/ 2517775 w 2006"/>
                      <a:gd name="T77" fmla="*/ 6629400 h 4472"/>
                      <a:gd name="T78" fmla="*/ 2254250 w 2006"/>
                      <a:gd name="T79" fmla="*/ 6959600 h 4472"/>
                      <a:gd name="T80" fmla="*/ 2339975 w 2006"/>
                      <a:gd name="T81" fmla="*/ 7083425 h 4472"/>
                      <a:gd name="T82" fmla="*/ 2711450 w 2006"/>
                      <a:gd name="T83" fmla="*/ 7029450 h 4472"/>
                      <a:gd name="T84" fmla="*/ 3003550 w 2006"/>
                      <a:gd name="T85" fmla="*/ 6794500 h 4472"/>
                      <a:gd name="T86" fmla="*/ 2974975 w 2006"/>
                      <a:gd name="T87" fmla="*/ 6540500 h 4472"/>
                      <a:gd name="T88" fmla="*/ 2994025 w 2006"/>
                      <a:gd name="T89" fmla="*/ 6292849 h 4472"/>
                      <a:gd name="T90" fmla="*/ 2990850 w 2006"/>
                      <a:gd name="T91" fmla="*/ 5311774 h 4472"/>
                      <a:gd name="T92" fmla="*/ 2800350 w 2006"/>
                      <a:gd name="T93" fmla="*/ 4260850 h 4472"/>
                      <a:gd name="T94" fmla="*/ 2768600 w 2006"/>
                      <a:gd name="T95" fmla="*/ 3841750 h 4472"/>
                      <a:gd name="T96" fmla="*/ 2797175 w 2006"/>
                      <a:gd name="T97" fmla="*/ 3803650 h 4472"/>
                      <a:gd name="T98" fmla="*/ 2765425 w 2006"/>
                      <a:gd name="T99" fmla="*/ 3355975 h 4472"/>
                      <a:gd name="T100" fmla="*/ 2733675 w 2006"/>
                      <a:gd name="T101" fmla="*/ 2876550 h 4472"/>
                      <a:gd name="T102" fmla="*/ 2952750 w 2006"/>
                      <a:gd name="T103" fmla="*/ 2740025 h 4472"/>
                      <a:gd name="T104" fmla="*/ 3184525 w 2006"/>
                      <a:gd name="T105" fmla="*/ 2270125 h 4472"/>
                      <a:gd name="T106" fmla="*/ 1689100 w 2006"/>
                      <a:gd name="T107" fmla="*/ 1349375 h 4472"/>
                      <a:gd name="T108" fmla="*/ 1603375 w 2006"/>
                      <a:gd name="T109" fmla="*/ 1597025 h 4472"/>
                      <a:gd name="T110" fmla="*/ 1654175 w 2006"/>
                      <a:gd name="T111" fmla="*/ 1073150 h 4472"/>
                      <a:gd name="T112" fmla="*/ 1587500 w 2006"/>
                      <a:gd name="T113" fmla="*/ 1431925 h 4472"/>
                      <a:gd name="T114" fmla="*/ 1806575 w 2006"/>
                      <a:gd name="T115" fmla="*/ 1425575 h 4472"/>
                      <a:gd name="T116" fmla="*/ 1908175 w 2006"/>
                      <a:gd name="T117" fmla="*/ 1425575 h 447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6"/>
                      <a:gd name="T178" fmla="*/ 0 h 4472"/>
                      <a:gd name="T179" fmla="*/ 2006 w 2006"/>
                      <a:gd name="T180" fmla="*/ 4472 h 447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6" h="4472">
                        <a:moveTo>
                          <a:pt x="2000" y="1288"/>
                        </a:moveTo>
                        <a:lnTo>
                          <a:pt x="1992" y="1234"/>
                        </a:lnTo>
                        <a:lnTo>
                          <a:pt x="1966" y="1198"/>
                        </a:lnTo>
                        <a:lnTo>
                          <a:pt x="1940" y="1136"/>
                        </a:lnTo>
                        <a:lnTo>
                          <a:pt x="1926" y="1074"/>
                        </a:lnTo>
                        <a:lnTo>
                          <a:pt x="1926" y="1052"/>
                        </a:lnTo>
                        <a:lnTo>
                          <a:pt x="1924" y="1026"/>
                        </a:lnTo>
                        <a:lnTo>
                          <a:pt x="1920" y="984"/>
                        </a:lnTo>
                        <a:lnTo>
                          <a:pt x="1918" y="948"/>
                        </a:lnTo>
                        <a:lnTo>
                          <a:pt x="1902" y="910"/>
                        </a:lnTo>
                        <a:lnTo>
                          <a:pt x="1870" y="860"/>
                        </a:lnTo>
                        <a:lnTo>
                          <a:pt x="1784" y="760"/>
                        </a:lnTo>
                        <a:lnTo>
                          <a:pt x="1770" y="746"/>
                        </a:lnTo>
                        <a:lnTo>
                          <a:pt x="1754" y="734"/>
                        </a:lnTo>
                        <a:lnTo>
                          <a:pt x="1736" y="724"/>
                        </a:lnTo>
                        <a:lnTo>
                          <a:pt x="1716" y="714"/>
                        </a:lnTo>
                        <a:lnTo>
                          <a:pt x="1694" y="706"/>
                        </a:lnTo>
                        <a:lnTo>
                          <a:pt x="1672" y="698"/>
                        </a:lnTo>
                        <a:lnTo>
                          <a:pt x="1632" y="686"/>
                        </a:lnTo>
                        <a:lnTo>
                          <a:pt x="1592" y="674"/>
                        </a:lnTo>
                        <a:lnTo>
                          <a:pt x="1548" y="662"/>
                        </a:lnTo>
                        <a:lnTo>
                          <a:pt x="1508" y="648"/>
                        </a:lnTo>
                        <a:lnTo>
                          <a:pt x="1488" y="642"/>
                        </a:lnTo>
                        <a:lnTo>
                          <a:pt x="1468" y="632"/>
                        </a:lnTo>
                        <a:lnTo>
                          <a:pt x="1454" y="620"/>
                        </a:lnTo>
                        <a:lnTo>
                          <a:pt x="1440" y="604"/>
                        </a:lnTo>
                        <a:lnTo>
                          <a:pt x="1426" y="586"/>
                        </a:lnTo>
                        <a:lnTo>
                          <a:pt x="1412" y="566"/>
                        </a:lnTo>
                        <a:lnTo>
                          <a:pt x="1408" y="564"/>
                        </a:lnTo>
                        <a:lnTo>
                          <a:pt x="1384" y="604"/>
                        </a:lnTo>
                        <a:lnTo>
                          <a:pt x="1358" y="646"/>
                        </a:lnTo>
                        <a:lnTo>
                          <a:pt x="1304" y="730"/>
                        </a:lnTo>
                        <a:lnTo>
                          <a:pt x="1258" y="812"/>
                        </a:lnTo>
                        <a:lnTo>
                          <a:pt x="1234" y="850"/>
                        </a:lnTo>
                        <a:lnTo>
                          <a:pt x="1220" y="870"/>
                        </a:lnTo>
                        <a:lnTo>
                          <a:pt x="1204" y="888"/>
                        </a:lnTo>
                        <a:lnTo>
                          <a:pt x="1188" y="862"/>
                        </a:lnTo>
                        <a:lnTo>
                          <a:pt x="1170" y="838"/>
                        </a:lnTo>
                        <a:lnTo>
                          <a:pt x="1152" y="816"/>
                        </a:lnTo>
                        <a:lnTo>
                          <a:pt x="1136" y="790"/>
                        </a:lnTo>
                        <a:lnTo>
                          <a:pt x="1192" y="724"/>
                        </a:lnTo>
                        <a:lnTo>
                          <a:pt x="1252" y="660"/>
                        </a:lnTo>
                        <a:lnTo>
                          <a:pt x="1312" y="596"/>
                        </a:lnTo>
                        <a:lnTo>
                          <a:pt x="1370" y="532"/>
                        </a:lnTo>
                        <a:lnTo>
                          <a:pt x="1370" y="528"/>
                        </a:lnTo>
                        <a:lnTo>
                          <a:pt x="1370" y="526"/>
                        </a:lnTo>
                        <a:lnTo>
                          <a:pt x="1362" y="514"/>
                        </a:lnTo>
                        <a:lnTo>
                          <a:pt x="1358" y="506"/>
                        </a:lnTo>
                        <a:lnTo>
                          <a:pt x="1354" y="498"/>
                        </a:lnTo>
                        <a:lnTo>
                          <a:pt x="1352" y="484"/>
                        </a:lnTo>
                        <a:lnTo>
                          <a:pt x="1352" y="472"/>
                        </a:lnTo>
                        <a:lnTo>
                          <a:pt x="1356" y="448"/>
                        </a:lnTo>
                        <a:lnTo>
                          <a:pt x="1364" y="424"/>
                        </a:lnTo>
                        <a:lnTo>
                          <a:pt x="1372" y="400"/>
                        </a:lnTo>
                        <a:lnTo>
                          <a:pt x="1382" y="378"/>
                        </a:lnTo>
                        <a:lnTo>
                          <a:pt x="1392" y="354"/>
                        </a:lnTo>
                        <a:lnTo>
                          <a:pt x="1398" y="330"/>
                        </a:lnTo>
                        <a:lnTo>
                          <a:pt x="1402" y="304"/>
                        </a:lnTo>
                        <a:lnTo>
                          <a:pt x="1402" y="296"/>
                        </a:lnTo>
                        <a:lnTo>
                          <a:pt x="1402" y="286"/>
                        </a:lnTo>
                        <a:lnTo>
                          <a:pt x="1398" y="268"/>
                        </a:lnTo>
                        <a:lnTo>
                          <a:pt x="1394" y="248"/>
                        </a:lnTo>
                        <a:lnTo>
                          <a:pt x="1390" y="226"/>
                        </a:lnTo>
                        <a:lnTo>
                          <a:pt x="1386" y="166"/>
                        </a:lnTo>
                        <a:lnTo>
                          <a:pt x="1384" y="142"/>
                        </a:lnTo>
                        <a:lnTo>
                          <a:pt x="1380" y="132"/>
                        </a:lnTo>
                        <a:lnTo>
                          <a:pt x="1376" y="122"/>
                        </a:lnTo>
                        <a:lnTo>
                          <a:pt x="1364" y="100"/>
                        </a:lnTo>
                        <a:lnTo>
                          <a:pt x="1350" y="78"/>
                        </a:lnTo>
                        <a:lnTo>
                          <a:pt x="1332" y="60"/>
                        </a:lnTo>
                        <a:lnTo>
                          <a:pt x="1310" y="44"/>
                        </a:lnTo>
                        <a:lnTo>
                          <a:pt x="1288" y="30"/>
                        </a:lnTo>
                        <a:lnTo>
                          <a:pt x="1262" y="18"/>
                        </a:lnTo>
                        <a:lnTo>
                          <a:pt x="1232" y="8"/>
                        </a:lnTo>
                        <a:lnTo>
                          <a:pt x="1202" y="2"/>
                        </a:lnTo>
                        <a:lnTo>
                          <a:pt x="1202" y="0"/>
                        </a:lnTo>
                        <a:lnTo>
                          <a:pt x="1182" y="0"/>
                        </a:lnTo>
                        <a:lnTo>
                          <a:pt x="1166" y="4"/>
                        </a:lnTo>
                        <a:lnTo>
                          <a:pt x="1150" y="6"/>
                        </a:lnTo>
                        <a:lnTo>
                          <a:pt x="1120" y="8"/>
                        </a:lnTo>
                        <a:lnTo>
                          <a:pt x="1092" y="10"/>
                        </a:lnTo>
                        <a:lnTo>
                          <a:pt x="1078" y="14"/>
                        </a:lnTo>
                        <a:lnTo>
                          <a:pt x="1064" y="18"/>
                        </a:lnTo>
                        <a:lnTo>
                          <a:pt x="1050" y="26"/>
                        </a:lnTo>
                        <a:lnTo>
                          <a:pt x="1036" y="34"/>
                        </a:lnTo>
                        <a:lnTo>
                          <a:pt x="1024" y="42"/>
                        </a:lnTo>
                        <a:lnTo>
                          <a:pt x="1014" y="54"/>
                        </a:lnTo>
                        <a:lnTo>
                          <a:pt x="1004" y="64"/>
                        </a:lnTo>
                        <a:lnTo>
                          <a:pt x="994" y="78"/>
                        </a:lnTo>
                        <a:lnTo>
                          <a:pt x="988" y="90"/>
                        </a:lnTo>
                        <a:lnTo>
                          <a:pt x="980" y="106"/>
                        </a:lnTo>
                        <a:lnTo>
                          <a:pt x="976" y="120"/>
                        </a:lnTo>
                        <a:lnTo>
                          <a:pt x="970" y="138"/>
                        </a:lnTo>
                        <a:lnTo>
                          <a:pt x="964" y="172"/>
                        </a:lnTo>
                        <a:lnTo>
                          <a:pt x="962" y="210"/>
                        </a:lnTo>
                        <a:lnTo>
                          <a:pt x="962" y="252"/>
                        </a:lnTo>
                        <a:lnTo>
                          <a:pt x="964" y="290"/>
                        </a:lnTo>
                        <a:lnTo>
                          <a:pt x="968" y="326"/>
                        </a:lnTo>
                        <a:lnTo>
                          <a:pt x="972" y="364"/>
                        </a:lnTo>
                        <a:lnTo>
                          <a:pt x="978" y="400"/>
                        </a:lnTo>
                        <a:lnTo>
                          <a:pt x="986" y="434"/>
                        </a:lnTo>
                        <a:lnTo>
                          <a:pt x="994" y="468"/>
                        </a:lnTo>
                        <a:lnTo>
                          <a:pt x="1004" y="498"/>
                        </a:lnTo>
                        <a:lnTo>
                          <a:pt x="1018" y="526"/>
                        </a:lnTo>
                        <a:lnTo>
                          <a:pt x="1030" y="548"/>
                        </a:lnTo>
                        <a:lnTo>
                          <a:pt x="1042" y="566"/>
                        </a:lnTo>
                        <a:lnTo>
                          <a:pt x="1050" y="584"/>
                        </a:lnTo>
                        <a:lnTo>
                          <a:pt x="1054" y="592"/>
                        </a:lnTo>
                        <a:lnTo>
                          <a:pt x="1056" y="600"/>
                        </a:lnTo>
                        <a:lnTo>
                          <a:pt x="1056" y="612"/>
                        </a:lnTo>
                        <a:lnTo>
                          <a:pt x="1056" y="624"/>
                        </a:lnTo>
                        <a:lnTo>
                          <a:pt x="1050" y="648"/>
                        </a:lnTo>
                        <a:lnTo>
                          <a:pt x="1042" y="670"/>
                        </a:lnTo>
                        <a:lnTo>
                          <a:pt x="1030" y="690"/>
                        </a:lnTo>
                        <a:lnTo>
                          <a:pt x="1008" y="728"/>
                        </a:lnTo>
                        <a:lnTo>
                          <a:pt x="996" y="746"/>
                        </a:lnTo>
                        <a:lnTo>
                          <a:pt x="992" y="754"/>
                        </a:lnTo>
                        <a:lnTo>
                          <a:pt x="986" y="758"/>
                        </a:lnTo>
                        <a:lnTo>
                          <a:pt x="968" y="770"/>
                        </a:lnTo>
                        <a:lnTo>
                          <a:pt x="946" y="780"/>
                        </a:lnTo>
                        <a:lnTo>
                          <a:pt x="904" y="796"/>
                        </a:lnTo>
                        <a:lnTo>
                          <a:pt x="898" y="788"/>
                        </a:lnTo>
                        <a:lnTo>
                          <a:pt x="868" y="796"/>
                        </a:lnTo>
                        <a:lnTo>
                          <a:pt x="828" y="812"/>
                        </a:lnTo>
                        <a:lnTo>
                          <a:pt x="802" y="814"/>
                        </a:lnTo>
                        <a:lnTo>
                          <a:pt x="770" y="832"/>
                        </a:lnTo>
                        <a:lnTo>
                          <a:pt x="748" y="838"/>
                        </a:lnTo>
                        <a:lnTo>
                          <a:pt x="732" y="844"/>
                        </a:lnTo>
                        <a:lnTo>
                          <a:pt x="726" y="848"/>
                        </a:lnTo>
                        <a:lnTo>
                          <a:pt x="720" y="854"/>
                        </a:lnTo>
                        <a:lnTo>
                          <a:pt x="716" y="856"/>
                        </a:lnTo>
                        <a:lnTo>
                          <a:pt x="700" y="864"/>
                        </a:lnTo>
                        <a:lnTo>
                          <a:pt x="690" y="872"/>
                        </a:lnTo>
                        <a:lnTo>
                          <a:pt x="670" y="894"/>
                        </a:lnTo>
                        <a:lnTo>
                          <a:pt x="668" y="908"/>
                        </a:lnTo>
                        <a:lnTo>
                          <a:pt x="656" y="946"/>
                        </a:lnTo>
                        <a:lnTo>
                          <a:pt x="656" y="976"/>
                        </a:lnTo>
                        <a:lnTo>
                          <a:pt x="654" y="1006"/>
                        </a:lnTo>
                        <a:lnTo>
                          <a:pt x="654" y="1026"/>
                        </a:lnTo>
                        <a:lnTo>
                          <a:pt x="644" y="1030"/>
                        </a:lnTo>
                        <a:lnTo>
                          <a:pt x="616" y="1030"/>
                        </a:lnTo>
                        <a:lnTo>
                          <a:pt x="608" y="1048"/>
                        </a:lnTo>
                        <a:lnTo>
                          <a:pt x="600" y="1072"/>
                        </a:lnTo>
                        <a:lnTo>
                          <a:pt x="586" y="1086"/>
                        </a:lnTo>
                        <a:lnTo>
                          <a:pt x="578" y="1098"/>
                        </a:lnTo>
                        <a:lnTo>
                          <a:pt x="558" y="1102"/>
                        </a:lnTo>
                        <a:lnTo>
                          <a:pt x="530" y="1106"/>
                        </a:lnTo>
                        <a:lnTo>
                          <a:pt x="498" y="1116"/>
                        </a:lnTo>
                        <a:lnTo>
                          <a:pt x="482" y="1132"/>
                        </a:lnTo>
                        <a:lnTo>
                          <a:pt x="456" y="1158"/>
                        </a:lnTo>
                        <a:lnTo>
                          <a:pt x="448" y="1172"/>
                        </a:lnTo>
                        <a:lnTo>
                          <a:pt x="434" y="1184"/>
                        </a:lnTo>
                        <a:lnTo>
                          <a:pt x="424" y="1190"/>
                        </a:lnTo>
                        <a:lnTo>
                          <a:pt x="410" y="1196"/>
                        </a:lnTo>
                        <a:lnTo>
                          <a:pt x="392" y="1188"/>
                        </a:lnTo>
                        <a:lnTo>
                          <a:pt x="360" y="1172"/>
                        </a:lnTo>
                        <a:lnTo>
                          <a:pt x="332" y="1156"/>
                        </a:lnTo>
                        <a:lnTo>
                          <a:pt x="302" y="1146"/>
                        </a:lnTo>
                        <a:lnTo>
                          <a:pt x="266" y="1122"/>
                        </a:lnTo>
                        <a:lnTo>
                          <a:pt x="250" y="1110"/>
                        </a:lnTo>
                        <a:lnTo>
                          <a:pt x="222" y="1090"/>
                        </a:lnTo>
                        <a:lnTo>
                          <a:pt x="196" y="1074"/>
                        </a:lnTo>
                        <a:lnTo>
                          <a:pt x="182" y="1062"/>
                        </a:lnTo>
                        <a:lnTo>
                          <a:pt x="168" y="1048"/>
                        </a:lnTo>
                        <a:lnTo>
                          <a:pt x="146" y="1034"/>
                        </a:lnTo>
                        <a:lnTo>
                          <a:pt x="122" y="1060"/>
                        </a:lnTo>
                        <a:lnTo>
                          <a:pt x="96" y="1088"/>
                        </a:lnTo>
                        <a:lnTo>
                          <a:pt x="70" y="1124"/>
                        </a:lnTo>
                        <a:lnTo>
                          <a:pt x="42" y="1164"/>
                        </a:lnTo>
                        <a:lnTo>
                          <a:pt x="30" y="1184"/>
                        </a:lnTo>
                        <a:lnTo>
                          <a:pt x="18" y="1204"/>
                        </a:lnTo>
                        <a:lnTo>
                          <a:pt x="10" y="1226"/>
                        </a:lnTo>
                        <a:lnTo>
                          <a:pt x="4" y="1246"/>
                        </a:lnTo>
                        <a:lnTo>
                          <a:pt x="0" y="1264"/>
                        </a:lnTo>
                        <a:lnTo>
                          <a:pt x="0" y="1282"/>
                        </a:lnTo>
                        <a:lnTo>
                          <a:pt x="80" y="1324"/>
                        </a:lnTo>
                        <a:lnTo>
                          <a:pt x="120" y="1338"/>
                        </a:lnTo>
                        <a:lnTo>
                          <a:pt x="166" y="1356"/>
                        </a:lnTo>
                        <a:lnTo>
                          <a:pt x="216" y="1378"/>
                        </a:lnTo>
                        <a:lnTo>
                          <a:pt x="248" y="1396"/>
                        </a:lnTo>
                        <a:lnTo>
                          <a:pt x="304" y="1408"/>
                        </a:lnTo>
                        <a:lnTo>
                          <a:pt x="342" y="1438"/>
                        </a:lnTo>
                        <a:lnTo>
                          <a:pt x="372" y="1450"/>
                        </a:lnTo>
                        <a:lnTo>
                          <a:pt x="464" y="1450"/>
                        </a:lnTo>
                        <a:lnTo>
                          <a:pt x="482" y="1448"/>
                        </a:lnTo>
                        <a:lnTo>
                          <a:pt x="504" y="1438"/>
                        </a:lnTo>
                        <a:lnTo>
                          <a:pt x="526" y="1432"/>
                        </a:lnTo>
                        <a:lnTo>
                          <a:pt x="560" y="1422"/>
                        </a:lnTo>
                        <a:lnTo>
                          <a:pt x="596" y="1414"/>
                        </a:lnTo>
                        <a:lnTo>
                          <a:pt x="620" y="1410"/>
                        </a:lnTo>
                        <a:lnTo>
                          <a:pt x="644" y="1404"/>
                        </a:lnTo>
                        <a:lnTo>
                          <a:pt x="654" y="1398"/>
                        </a:lnTo>
                        <a:lnTo>
                          <a:pt x="674" y="1388"/>
                        </a:lnTo>
                        <a:lnTo>
                          <a:pt x="694" y="1380"/>
                        </a:lnTo>
                        <a:lnTo>
                          <a:pt x="706" y="1368"/>
                        </a:lnTo>
                        <a:lnTo>
                          <a:pt x="714" y="1396"/>
                        </a:lnTo>
                        <a:lnTo>
                          <a:pt x="712" y="1608"/>
                        </a:lnTo>
                        <a:lnTo>
                          <a:pt x="712" y="1820"/>
                        </a:lnTo>
                        <a:lnTo>
                          <a:pt x="710" y="1940"/>
                        </a:lnTo>
                        <a:lnTo>
                          <a:pt x="704" y="2106"/>
                        </a:lnTo>
                        <a:lnTo>
                          <a:pt x="698" y="2262"/>
                        </a:lnTo>
                        <a:lnTo>
                          <a:pt x="696" y="2358"/>
                        </a:lnTo>
                        <a:lnTo>
                          <a:pt x="698" y="2366"/>
                        </a:lnTo>
                        <a:lnTo>
                          <a:pt x="702" y="2374"/>
                        </a:lnTo>
                        <a:lnTo>
                          <a:pt x="708" y="2378"/>
                        </a:lnTo>
                        <a:lnTo>
                          <a:pt x="718" y="2380"/>
                        </a:lnTo>
                        <a:lnTo>
                          <a:pt x="728" y="2380"/>
                        </a:lnTo>
                        <a:lnTo>
                          <a:pt x="738" y="2380"/>
                        </a:lnTo>
                        <a:lnTo>
                          <a:pt x="764" y="2376"/>
                        </a:lnTo>
                        <a:lnTo>
                          <a:pt x="788" y="2372"/>
                        </a:lnTo>
                        <a:lnTo>
                          <a:pt x="800" y="2370"/>
                        </a:lnTo>
                        <a:lnTo>
                          <a:pt x="810" y="2372"/>
                        </a:lnTo>
                        <a:lnTo>
                          <a:pt x="820" y="2374"/>
                        </a:lnTo>
                        <a:lnTo>
                          <a:pt x="828" y="2378"/>
                        </a:lnTo>
                        <a:lnTo>
                          <a:pt x="832" y="2384"/>
                        </a:lnTo>
                        <a:lnTo>
                          <a:pt x="836" y="2394"/>
                        </a:lnTo>
                        <a:lnTo>
                          <a:pt x="842" y="2434"/>
                        </a:lnTo>
                        <a:lnTo>
                          <a:pt x="848" y="2474"/>
                        </a:lnTo>
                        <a:lnTo>
                          <a:pt x="864" y="2554"/>
                        </a:lnTo>
                        <a:lnTo>
                          <a:pt x="882" y="2634"/>
                        </a:lnTo>
                        <a:lnTo>
                          <a:pt x="896" y="2714"/>
                        </a:lnTo>
                        <a:lnTo>
                          <a:pt x="944" y="3048"/>
                        </a:lnTo>
                        <a:lnTo>
                          <a:pt x="956" y="3134"/>
                        </a:lnTo>
                        <a:lnTo>
                          <a:pt x="968" y="3222"/>
                        </a:lnTo>
                        <a:lnTo>
                          <a:pt x="974" y="3266"/>
                        </a:lnTo>
                        <a:lnTo>
                          <a:pt x="978" y="3310"/>
                        </a:lnTo>
                        <a:lnTo>
                          <a:pt x="980" y="3352"/>
                        </a:lnTo>
                        <a:lnTo>
                          <a:pt x="980" y="3396"/>
                        </a:lnTo>
                        <a:lnTo>
                          <a:pt x="978" y="3428"/>
                        </a:lnTo>
                        <a:lnTo>
                          <a:pt x="976" y="3460"/>
                        </a:lnTo>
                        <a:lnTo>
                          <a:pt x="968" y="3524"/>
                        </a:lnTo>
                        <a:lnTo>
                          <a:pt x="958" y="3588"/>
                        </a:lnTo>
                        <a:lnTo>
                          <a:pt x="950" y="3650"/>
                        </a:lnTo>
                        <a:lnTo>
                          <a:pt x="942" y="3696"/>
                        </a:lnTo>
                        <a:lnTo>
                          <a:pt x="932" y="3742"/>
                        </a:lnTo>
                        <a:lnTo>
                          <a:pt x="920" y="3786"/>
                        </a:lnTo>
                        <a:lnTo>
                          <a:pt x="912" y="3826"/>
                        </a:lnTo>
                        <a:lnTo>
                          <a:pt x="908" y="3842"/>
                        </a:lnTo>
                        <a:lnTo>
                          <a:pt x="906" y="3858"/>
                        </a:lnTo>
                        <a:lnTo>
                          <a:pt x="904" y="3874"/>
                        </a:lnTo>
                        <a:lnTo>
                          <a:pt x="900" y="3890"/>
                        </a:lnTo>
                        <a:lnTo>
                          <a:pt x="898" y="3896"/>
                        </a:lnTo>
                        <a:lnTo>
                          <a:pt x="894" y="3902"/>
                        </a:lnTo>
                        <a:lnTo>
                          <a:pt x="886" y="3914"/>
                        </a:lnTo>
                        <a:lnTo>
                          <a:pt x="874" y="3926"/>
                        </a:lnTo>
                        <a:lnTo>
                          <a:pt x="864" y="3940"/>
                        </a:lnTo>
                        <a:lnTo>
                          <a:pt x="856" y="3954"/>
                        </a:lnTo>
                        <a:lnTo>
                          <a:pt x="848" y="3966"/>
                        </a:lnTo>
                        <a:lnTo>
                          <a:pt x="840" y="3978"/>
                        </a:lnTo>
                        <a:lnTo>
                          <a:pt x="836" y="3984"/>
                        </a:lnTo>
                        <a:lnTo>
                          <a:pt x="830" y="3988"/>
                        </a:lnTo>
                        <a:lnTo>
                          <a:pt x="818" y="3996"/>
                        </a:lnTo>
                        <a:lnTo>
                          <a:pt x="804" y="4004"/>
                        </a:lnTo>
                        <a:lnTo>
                          <a:pt x="776" y="4018"/>
                        </a:lnTo>
                        <a:lnTo>
                          <a:pt x="746" y="4030"/>
                        </a:lnTo>
                        <a:lnTo>
                          <a:pt x="718" y="4044"/>
                        </a:lnTo>
                        <a:lnTo>
                          <a:pt x="662" y="4072"/>
                        </a:lnTo>
                        <a:lnTo>
                          <a:pt x="636" y="4088"/>
                        </a:lnTo>
                        <a:lnTo>
                          <a:pt x="624" y="4098"/>
                        </a:lnTo>
                        <a:lnTo>
                          <a:pt x="612" y="4108"/>
                        </a:lnTo>
                        <a:lnTo>
                          <a:pt x="612" y="4116"/>
                        </a:lnTo>
                        <a:lnTo>
                          <a:pt x="618" y="4140"/>
                        </a:lnTo>
                        <a:lnTo>
                          <a:pt x="622" y="4150"/>
                        </a:lnTo>
                        <a:lnTo>
                          <a:pt x="626" y="4160"/>
                        </a:lnTo>
                        <a:lnTo>
                          <a:pt x="652" y="4170"/>
                        </a:lnTo>
                        <a:lnTo>
                          <a:pt x="680" y="4176"/>
                        </a:lnTo>
                        <a:lnTo>
                          <a:pt x="712" y="4180"/>
                        </a:lnTo>
                        <a:lnTo>
                          <a:pt x="744" y="4180"/>
                        </a:lnTo>
                        <a:lnTo>
                          <a:pt x="776" y="4180"/>
                        </a:lnTo>
                        <a:lnTo>
                          <a:pt x="808" y="4176"/>
                        </a:lnTo>
                        <a:lnTo>
                          <a:pt x="838" y="4170"/>
                        </a:lnTo>
                        <a:lnTo>
                          <a:pt x="864" y="4160"/>
                        </a:lnTo>
                        <a:lnTo>
                          <a:pt x="882" y="4152"/>
                        </a:lnTo>
                        <a:lnTo>
                          <a:pt x="898" y="4144"/>
                        </a:lnTo>
                        <a:lnTo>
                          <a:pt x="926" y="4122"/>
                        </a:lnTo>
                        <a:lnTo>
                          <a:pt x="954" y="4102"/>
                        </a:lnTo>
                        <a:lnTo>
                          <a:pt x="970" y="4094"/>
                        </a:lnTo>
                        <a:lnTo>
                          <a:pt x="986" y="4088"/>
                        </a:lnTo>
                        <a:lnTo>
                          <a:pt x="1012" y="4096"/>
                        </a:lnTo>
                        <a:lnTo>
                          <a:pt x="1042" y="4098"/>
                        </a:lnTo>
                        <a:lnTo>
                          <a:pt x="1070" y="4098"/>
                        </a:lnTo>
                        <a:lnTo>
                          <a:pt x="1100" y="4096"/>
                        </a:lnTo>
                        <a:lnTo>
                          <a:pt x="1128" y="4090"/>
                        </a:lnTo>
                        <a:lnTo>
                          <a:pt x="1152" y="4080"/>
                        </a:lnTo>
                        <a:lnTo>
                          <a:pt x="1174" y="4070"/>
                        </a:lnTo>
                        <a:lnTo>
                          <a:pt x="1192" y="4056"/>
                        </a:lnTo>
                        <a:lnTo>
                          <a:pt x="1198" y="4030"/>
                        </a:lnTo>
                        <a:lnTo>
                          <a:pt x="1200" y="4002"/>
                        </a:lnTo>
                        <a:lnTo>
                          <a:pt x="1206" y="3974"/>
                        </a:lnTo>
                        <a:lnTo>
                          <a:pt x="1210" y="3962"/>
                        </a:lnTo>
                        <a:lnTo>
                          <a:pt x="1214" y="3950"/>
                        </a:lnTo>
                        <a:lnTo>
                          <a:pt x="1218" y="3942"/>
                        </a:lnTo>
                        <a:lnTo>
                          <a:pt x="1226" y="3932"/>
                        </a:lnTo>
                        <a:lnTo>
                          <a:pt x="1234" y="3924"/>
                        </a:lnTo>
                        <a:lnTo>
                          <a:pt x="1240" y="3916"/>
                        </a:lnTo>
                        <a:lnTo>
                          <a:pt x="1242" y="3904"/>
                        </a:lnTo>
                        <a:lnTo>
                          <a:pt x="1244" y="3894"/>
                        </a:lnTo>
                        <a:lnTo>
                          <a:pt x="1246" y="3870"/>
                        </a:lnTo>
                        <a:lnTo>
                          <a:pt x="1244" y="3844"/>
                        </a:lnTo>
                        <a:lnTo>
                          <a:pt x="1240" y="3820"/>
                        </a:lnTo>
                        <a:lnTo>
                          <a:pt x="1234" y="3766"/>
                        </a:lnTo>
                        <a:lnTo>
                          <a:pt x="1232" y="3740"/>
                        </a:lnTo>
                        <a:lnTo>
                          <a:pt x="1234" y="3714"/>
                        </a:lnTo>
                        <a:lnTo>
                          <a:pt x="1236" y="3702"/>
                        </a:lnTo>
                        <a:lnTo>
                          <a:pt x="1240" y="3692"/>
                        </a:lnTo>
                        <a:lnTo>
                          <a:pt x="1244" y="3682"/>
                        </a:lnTo>
                        <a:lnTo>
                          <a:pt x="1246" y="3672"/>
                        </a:lnTo>
                        <a:lnTo>
                          <a:pt x="1244" y="3664"/>
                        </a:lnTo>
                        <a:lnTo>
                          <a:pt x="1242" y="3656"/>
                        </a:lnTo>
                        <a:lnTo>
                          <a:pt x="1240" y="3648"/>
                        </a:lnTo>
                        <a:lnTo>
                          <a:pt x="1240" y="3642"/>
                        </a:lnTo>
                        <a:lnTo>
                          <a:pt x="1240" y="3628"/>
                        </a:lnTo>
                        <a:lnTo>
                          <a:pt x="1244" y="3614"/>
                        </a:lnTo>
                        <a:lnTo>
                          <a:pt x="1250" y="3590"/>
                        </a:lnTo>
                        <a:lnTo>
                          <a:pt x="1250" y="3562"/>
                        </a:lnTo>
                        <a:lnTo>
                          <a:pt x="1252" y="3534"/>
                        </a:lnTo>
                        <a:lnTo>
                          <a:pt x="1254" y="3444"/>
                        </a:lnTo>
                        <a:lnTo>
                          <a:pt x="1258" y="3354"/>
                        </a:lnTo>
                        <a:lnTo>
                          <a:pt x="1270" y="3180"/>
                        </a:lnTo>
                        <a:lnTo>
                          <a:pt x="1282" y="3010"/>
                        </a:lnTo>
                        <a:lnTo>
                          <a:pt x="1290" y="2844"/>
                        </a:lnTo>
                        <a:lnTo>
                          <a:pt x="1296" y="2850"/>
                        </a:lnTo>
                        <a:lnTo>
                          <a:pt x="1300" y="2856"/>
                        </a:lnTo>
                        <a:lnTo>
                          <a:pt x="1306" y="2868"/>
                        </a:lnTo>
                        <a:lnTo>
                          <a:pt x="1310" y="2882"/>
                        </a:lnTo>
                        <a:lnTo>
                          <a:pt x="1312" y="2894"/>
                        </a:lnTo>
                        <a:lnTo>
                          <a:pt x="1328" y="2936"/>
                        </a:lnTo>
                        <a:lnTo>
                          <a:pt x="1342" y="2978"/>
                        </a:lnTo>
                        <a:lnTo>
                          <a:pt x="1370" y="3064"/>
                        </a:lnTo>
                        <a:lnTo>
                          <a:pt x="1388" y="3120"/>
                        </a:lnTo>
                        <a:lnTo>
                          <a:pt x="1410" y="3176"/>
                        </a:lnTo>
                        <a:lnTo>
                          <a:pt x="1428" y="3232"/>
                        </a:lnTo>
                        <a:lnTo>
                          <a:pt x="1436" y="3260"/>
                        </a:lnTo>
                        <a:lnTo>
                          <a:pt x="1444" y="3288"/>
                        </a:lnTo>
                        <a:lnTo>
                          <a:pt x="1450" y="3312"/>
                        </a:lnTo>
                        <a:lnTo>
                          <a:pt x="1452" y="3338"/>
                        </a:lnTo>
                        <a:lnTo>
                          <a:pt x="1456" y="3390"/>
                        </a:lnTo>
                        <a:lnTo>
                          <a:pt x="1464" y="3438"/>
                        </a:lnTo>
                        <a:lnTo>
                          <a:pt x="1472" y="3486"/>
                        </a:lnTo>
                        <a:lnTo>
                          <a:pt x="1482" y="3554"/>
                        </a:lnTo>
                        <a:lnTo>
                          <a:pt x="1490" y="3620"/>
                        </a:lnTo>
                        <a:lnTo>
                          <a:pt x="1500" y="3754"/>
                        </a:lnTo>
                        <a:lnTo>
                          <a:pt x="1502" y="3810"/>
                        </a:lnTo>
                        <a:lnTo>
                          <a:pt x="1508" y="3864"/>
                        </a:lnTo>
                        <a:lnTo>
                          <a:pt x="1508" y="3906"/>
                        </a:lnTo>
                        <a:lnTo>
                          <a:pt x="1510" y="3946"/>
                        </a:lnTo>
                        <a:lnTo>
                          <a:pt x="1514" y="3946"/>
                        </a:lnTo>
                        <a:lnTo>
                          <a:pt x="1518" y="4020"/>
                        </a:lnTo>
                        <a:lnTo>
                          <a:pt x="1526" y="4092"/>
                        </a:lnTo>
                        <a:lnTo>
                          <a:pt x="1532" y="4094"/>
                        </a:lnTo>
                        <a:lnTo>
                          <a:pt x="1540" y="4096"/>
                        </a:lnTo>
                        <a:lnTo>
                          <a:pt x="1556" y="4098"/>
                        </a:lnTo>
                        <a:lnTo>
                          <a:pt x="1572" y="4100"/>
                        </a:lnTo>
                        <a:lnTo>
                          <a:pt x="1578" y="4102"/>
                        </a:lnTo>
                        <a:lnTo>
                          <a:pt x="1584" y="4104"/>
                        </a:lnTo>
                        <a:lnTo>
                          <a:pt x="1586" y="4120"/>
                        </a:lnTo>
                        <a:lnTo>
                          <a:pt x="1586" y="4138"/>
                        </a:lnTo>
                        <a:lnTo>
                          <a:pt x="1586" y="4158"/>
                        </a:lnTo>
                        <a:lnTo>
                          <a:pt x="1586" y="4176"/>
                        </a:lnTo>
                        <a:lnTo>
                          <a:pt x="1576" y="4198"/>
                        </a:lnTo>
                        <a:lnTo>
                          <a:pt x="1562" y="4220"/>
                        </a:lnTo>
                        <a:lnTo>
                          <a:pt x="1550" y="4240"/>
                        </a:lnTo>
                        <a:lnTo>
                          <a:pt x="1534" y="4258"/>
                        </a:lnTo>
                        <a:lnTo>
                          <a:pt x="1504" y="4296"/>
                        </a:lnTo>
                        <a:lnTo>
                          <a:pt x="1468" y="4330"/>
                        </a:lnTo>
                        <a:lnTo>
                          <a:pt x="1448" y="4350"/>
                        </a:lnTo>
                        <a:lnTo>
                          <a:pt x="1428" y="4372"/>
                        </a:lnTo>
                        <a:lnTo>
                          <a:pt x="1420" y="4384"/>
                        </a:lnTo>
                        <a:lnTo>
                          <a:pt x="1414" y="4396"/>
                        </a:lnTo>
                        <a:lnTo>
                          <a:pt x="1410" y="4410"/>
                        </a:lnTo>
                        <a:lnTo>
                          <a:pt x="1408" y="4422"/>
                        </a:lnTo>
                        <a:lnTo>
                          <a:pt x="1410" y="4430"/>
                        </a:lnTo>
                        <a:lnTo>
                          <a:pt x="1414" y="4436"/>
                        </a:lnTo>
                        <a:lnTo>
                          <a:pt x="1418" y="4442"/>
                        </a:lnTo>
                        <a:lnTo>
                          <a:pt x="1424" y="4446"/>
                        </a:lnTo>
                        <a:lnTo>
                          <a:pt x="1438" y="4454"/>
                        </a:lnTo>
                        <a:lnTo>
                          <a:pt x="1454" y="4460"/>
                        </a:lnTo>
                        <a:lnTo>
                          <a:pt x="1474" y="4462"/>
                        </a:lnTo>
                        <a:lnTo>
                          <a:pt x="1492" y="4466"/>
                        </a:lnTo>
                        <a:lnTo>
                          <a:pt x="1530" y="4470"/>
                        </a:lnTo>
                        <a:lnTo>
                          <a:pt x="1530" y="4472"/>
                        </a:lnTo>
                        <a:lnTo>
                          <a:pt x="1560" y="4472"/>
                        </a:lnTo>
                        <a:lnTo>
                          <a:pt x="1602" y="4466"/>
                        </a:lnTo>
                        <a:lnTo>
                          <a:pt x="1640" y="4456"/>
                        </a:lnTo>
                        <a:lnTo>
                          <a:pt x="1676" y="4444"/>
                        </a:lnTo>
                        <a:lnTo>
                          <a:pt x="1708" y="4428"/>
                        </a:lnTo>
                        <a:lnTo>
                          <a:pt x="1736" y="4410"/>
                        </a:lnTo>
                        <a:lnTo>
                          <a:pt x="1762" y="4388"/>
                        </a:lnTo>
                        <a:lnTo>
                          <a:pt x="1784" y="4364"/>
                        </a:lnTo>
                        <a:lnTo>
                          <a:pt x="1804" y="4338"/>
                        </a:lnTo>
                        <a:lnTo>
                          <a:pt x="1818" y="4336"/>
                        </a:lnTo>
                        <a:lnTo>
                          <a:pt x="1830" y="4330"/>
                        </a:lnTo>
                        <a:lnTo>
                          <a:pt x="1842" y="4324"/>
                        </a:lnTo>
                        <a:lnTo>
                          <a:pt x="1854" y="4318"/>
                        </a:lnTo>
                        <a:lnTo>
                          <a:pt x="1874" y="4300"/>
                        </a:lnTo>
                        <a:lnTo>
                          <a:pt x="1892" y="4280"/>
                        </a:lnTo>
                        <a:lnTo>
                          <a:pt x="1892" y="4264"/>
                        </a:lnTo>
                        <a:lnTo>
                          <a:pt x="1896" y="4250"/>
                        </a:lnTo>
                        <a:lnTo>
                          <a:pt x="1896" y="4230"/>
                        </a:lnTo>
                        <a:lnTo>
                          <a:pt x="1896" y="4210"/>
                        </a:lnTo>
                        <a:lnTo>
                          <a:pt x="1894" y="4192"/>
                        </a:lnTo>
                        <a:lnTo>
                          <a:pt x="1890" y="4172"/>
                        </a:lnTo>
                        <a:lnTo>
                          <a:pt x="1884" y="4154"/>
                        </a:lnTo>
                        <a:lnTo>
                          <a:pt x="1874" y="4120"/>
                        </a:lnTo>
                        <a:lnTo>
                          <a:pt x="1872" y="4104"/>
                        </a:lnTo>
                        <a:lnTo>
                          <a:pt x="1870" y="4088"/>
                        </a:lnTo>
                        <a:lnTo>
                          <a:pt x="1874" y="4076"/>
                        </a:lnTo>
                        <a:lnTo>
                          <a:pt x="1878" y="4066"/>
                        </a:lnTo>
                        <a:lnTo>
                          <a:pt x="1880" y="4058"/>
                        </a:lnTo>
                        <a:lnTo>
                          <a:pt x="1882" y="4048"/>
                        </a:lnTo>
                        <a:lnTo>
                          <a:pt x="1886" y="4028"/>
                        </a:lnTo>
                        <a:lnTo>
                          <a:pt x="1886" y="4008"/>
                        </a:lnTo>
                        <a:lnTo>
                          <a:pt x="1886" y="3964"/>
                        </a:lnTo>
                        <a:lnTo>
                          <a:pt x="1884" y="3920"/>
                        </a:lnTo>
                        <a:lnTo>
                          <a:pt x="1882" y="3878"/>
                        </a:lnTo>
                        <a:lnTo>
                          <a:pt x="1882" y="3698"/>
                        </a:lnTo>
                        <a:lnTo>
                          <a:pt x="1884" y="3588"/>
                        </a:lnTo>
                        <a:lnTo>
                          <a:pt x="1888" y="3480"/>
                        </a:lnTo>
                        <a:lnTo>
                          <a:pt x="1888" y="3426"/>
                        </a:lnTo>
                        <a:lnTo>
                          <a:pt x="1886" y="3376"/>
                        </a:lnTo>
                        <a:lnTo>
                          <a:pt x="1884" y="3346"/>
                        </a:lnTo>
                        <a:lnTo>
                          <a:pt x="1880" y="3318"/>
                        </a:lnTo>
                        <a:lnTo>
                          <a:pt x="1870" y="3258"/>
                        </a:lnTo>
                        <a:lnTo>
                          <a:pt x="1844" y="3136"/>
                        </a:lnTo>
                        <a:lnTo>
                          <a:pt x="1842" y="3116"/>
                        </a:lnTo>
                        <a:lnTo>
                          <a:pt x="1838" y="3094"/>
                        </a:lnTo>
                        <a:lnTo>
                          <a:pt x="1834" y="3094"/>
                        </a:lnTo>
                        <a:lnTo>
                          <a:pt x="1802" y="2890"/>
                        </a:lnTo>
                        <a:lnTo>
                          <a:pt x="1764" y="2684"/>
                        </a:lnTo>
                        <a:lnTo>
                          <a:pt x="1752" y="2624"/>
                        </a:lnTo>
                        <a:lnTo>
                          <a:pt x="1742" y="2558"/>
                        </a:lnTo>
                        <a:lnTo>
                          <a:pt x="1738" y="2524"/>
                        </a:lnTo>
                        <a:lnTo>
                          <a:pt x="1736" y="2494"/>
                        </a:lnTo>
                        <a:lnTo>
                          <a:pt x="1736" y="2466"/>
                        </a:lnTo>
                        <a:lnTo>
                          <a:pt x="1740" y="2440"/>
                        </a:lnTo>
                        <a:lnTo>
                          <a:pt x="1740" y="2434"/>
                        </a:lnTo>
                        <a:lnTo>
                          <a:pt x="1742" y="2428"/>
                        </a:lnTo>
                        <a:lnTo>
                          <a:pt x="1744" y="2420"/>
                        </a:lnTo>
                        <a:lnTo>
                          <a:pt x="1748" y="2416"/>
                        </a:lnTo>
                        <a:lnTo>
                          <a:pt x="1754" y="2412"/>
                        </a:lnTo>
                        <a:lnTo>
                          <a:pt x="1756" y="2412"/>
                        </a:lnTo>
                        <a:lnTo>
                          <a:pt x="1760" y="2410"/>
                        </a:lnTo>
                        <a:lnTo>
                          <a:pt x="1762" y="2410"/>
                        </a:lnTo>
                        <a:lnTo>
                          <a:pt x="1762" y="2406"/>
                        </a:lnTo>
                        <a:lnTo>
                          <a:pt x="1762" y="2404"/>
                        </a:lnTo>
                        <a:lnTo>
                          <a:pt x="1760" y="2400"/>
                        </a:lnTo>
                        <a:lnTo>
                          <a:pt x="1762" y="2396"/>
                        </a:lnTo>
                        <a:lnTo>
                          <a:pt x="1764" y="2382"/>
                        </a:lnTo>
                        <a:lnTo>
                          <a:pt x="1764" y="2364"/>
                        </a:lnTo>
                        <a:lnTo>
                          <a:pt x="1762" y="2330"/>
                        </a:lnTo>
                        <a:lnTo>
                          <a:pt x="1756" y="2294"/>
                        </a:lnTo>
                        <a:lnTo>
                          <a:pt x="1752" y="2258"/>
                        </a:lnTo>
                        <a:lnTo>
                          <a:pt x="1748" y="2182"/>
                        </a:lnTo>
                        <a:lnTo>
                          <a:pt x="1746" y="2148"/>
                        </a:lnTo>
                        <a:lnTo>
                          <a:pt x="1742" y="2114"/>
                        </a:lnTo>
                        <a:lnTo>
                          <a:pt x="1736" y="2048"/>
                        </a:lnTo>
                        <a:lnTo>
                          <a:pt x="1726" y="1978"/>
                        </a:lnTo>
                        <a:lnTo>
                          <a:pt x="1720" y="1942"/>
                        </a:lnTo>
                        <a:lnTo>
                          <a:pt x="1714" y="1906"/>
                        </a:lnTo>
                        <a:lnTo>
                          <a:pt x="1710" y="1872"/>
                        </a:lnTo>
                        <a:lnTo>
                          <a:pt x="1710" y="1856"/>
                        </a:lnTo>
                        <a:lnTo>
                          <a:pt x="1710" y="1842"/>
                        </a:lnTo>
                        <a:lnTo>
                          <a:pt x="1716" y="1828"/>
                        </a:lnTo>
                        <a:lnTo>
                          <a:pt x="1722" y="1812"/>
                        </a:lnTo>
                        <a:lnTo>
                          <a:pt x="1734" y="1796"/>
                        </a:lnTo>
                        <a:lnTo>
                          <a:pt x="1744" y="1780"/>
                        </a:lnTo>
                        <a:lnTo>
                          <a:pt x="1788" y="1764"/>
                        </a:lnTo>
                        <a:lnTo>
                          <a:pt x="1830" y="1746"/>
                        </a:lnTo>
                        <a:lnTo>
                          <a:pt x="1838" y="1740"/>
                        </a:lnTo>
                        <a:lnTo>
                          <a:pt x="1846" y="1734"/>
                        </a:lnTo>
                        <a:lnTo>
                          <a:pt x="1852" y="1732"/>
                        </a:lnTo>
                        <a:lnTo>
                          <a:pt x="1860" y="1726"/>
                        </a:lnTo>
                        <a:lnTo>
                          <a:pt x="1872" y="1716"/>
                        </a:lnTo>
                        <a:lnTo>
                          <a:pt x="1882" y="1706"/>
                        </a:lnTo>
                        <a:lnTo>
                          <a:pt x="1892" y="1702"/>
                        </a:lnTo>
                        <a:lnTo>
                          <a:pt x="1918" y="1690"/>
                        </a:lnTo>
                        <a:lnTo>
                          <a:pt x="1938" y="1680"/>
                        </a:lnTo>
                        <a:lnTo>
                          <a:pt x="1970" y="1612"/>
                        </a:lnTo>
                        <a:lnTo>
                          <a:pt x="1982" y="1576"/>
                        </a:lnTo>
                        <a:lnTo>
                          <a:pt x="2000" y="1546"/>
                        </a:lnTo>
                        <a:lnTo>
                          <a:pt x="2006" y="1430"/>
                        </a:lnTo>
                        <a:lnTo>
                          <a:pt x="2006" y="1362"/>
                        </a:lnTo>
                        <a:lnTo>
                          <a:pt x="2000" y="1288"/>
                        </a:lnTo>
                        <a:close/>
                        <a:moveTo>
                          <a:pt x="1010" y="1006"/>
                        </a:moveTo>
                        <a:lnTo>
                          <a:pt x="1008" y="980"/>
                        </a:lnTo>
                        <a:lnTo>
                          <a:pt x="1008" y="934"/>
                        </a:lnTo>
                        <a:lnTo>
                          <a:pt x="1002" y="912"/>
                        </a:lnTo>
                        <a:lnTo>
                          <a:pt x="1034" y="882"/>
                        </a:lnTo>
                        <a:lnTo>
                          <a:pt x="1064" y="850"/>
                        </a:lnTo>
                        <a:lnTo>
                          <a:pt x="1070" y="860"/>
                        </a:lnTo>
                        <a:lnTo>
                          <a:pt x="1074" y="874"/>
                        </a:lnTo>
                        <a:lnTo>
                          <a:pt x="1080" y="886"/>
                        </a:lnTo>
                        <a:lnTo>
                          <a:pt x="1082" y="892"/>
                        </a:lnTo>
                        <a:lnTo>
                          <a:pt x="1086" y="898"/>
                        </a:lnTo>
                        <a:lnTo>
                          <a:pt x="1066" y="922"/>
                        </a:lnTo>
                        <a:lnTo>
                          <a:pt x="1046" y="950"/>
                        </a:lnTo>
                        <a:lnTo>
                          <a:pt x="1010" y="1006"/>
                        </a:lnTo>
                        <a:close/>
                        <a:moveTo>
                          <a:pt x="1000" y="902"/>
                        </a:moveTo>
                        <a:lnTo>
                          <a:pt x="998" y="896"/>
                        </a:lnTo>
                        <a:lnTo>
                          <a:pt x="1000" y="858"/>
                        </a:lnTo>
                        <a:lnTo>
                          <a:pt x="1006" y="824"/>
                        </a:lnTo>
                        <a:lnTo>
                          <a:pt x="1000" y="822"/>
                        </a:lnTo>
                        <a:lnTo>
                          <a:pt x="1008" y="784"/>
                        </a:lnTo>
                        <a:lnTo>
                          <a:pt x="1018" y="746"/>
                        </a:lnTo>
                        <a:lnTo>
                          <a:pt x="1030" y="710"/>
                        </a:lnTo>
                        <a:lnTo>
                          <a:pt x="1042" y="676"/>
                        </a:lnTo>
                        <a:lnTo>
                          <a:pt x="1048" y="676"/>
                        </a:lnTo>
                        <a:lnTo>
                          <a:pt x="1068" y="702"/>
                        </a:lnTo>
                        <a:lnTo>
                          <a:pt x="1086" y="726"/>
                        </a:lnTo>
                        <a:lnTo>
                          <a:pt x="1104" y="754"/>
                        </a:lnTo>
                        <a:lnTo>
                          <a:pt x="1118" y="784"/>
                        </a:lnTo>
                        <a:lnTo>
                          <a:pt x="1090" y="816"/>
                        </a:lnTo>
                        <a:lnTo>
                          <a:pt x="1060" y="846"/>
                        </a:lnTo>
                        <a:lnTo>
                          <a:pt x="1030" y="874"/>
                        </a:lnTo>
                        <a:lnTo>
                          <a:pt x="1000" y="902"/>
                        </a:lnTo>
                        <a:close/>
                        <a:moveTo>
                          <a:pt x="1132" y="1048"/>
                        </a:moveTo>
                        <a:lnTo>
                          <a:pt x="1132" y="1048"/>
                        </a:lnTo>
                        <a:lnTo>
                          <a:pt x="1128" y="1032"/>
                        </a:lnTo>
                        <a:lnTo>
                          <a:pt x="1126" y="1014"/>
                        </a:lnTo>
                        <a:lnTo>
                          <a:pt x="1128" y="978"/>
                        </a:lnTo>
                        <a:lnTo>
                          <a:pt x="1128" y="942"/>
                        </a:lnTo>
                        <a:lnTo>
                          <a:pt x="1128" y="924"/>
                        </a:lnTo>
                        <a:lnTo>
                          <a:pt x="1126" y="910"/>
                        </a:lnTo>
                        <a:lnTo>
                          <a:pt x="1138" y="898"/>
                        </a:lnTo>
                        <a:lnTo>
                          <a:pt x="1150" y="886"/>
                        </a:lnTo>
                        <a:lnTo>
                          <a:pt x="1162" y="874"/>
                        </a:lnTo>
                        <a:lnTo>
                          <a:pt x="1166" y="868"/>
                        </a:lnTo>
                        <a:lnTo>
                          <a:pt x="1170" y="860"/>
                        </a:lnTo>
                        <a:lnTo>
                          <a:pt x="1176" y="862"/>
                        </a:lnTo>
                        <a:lnTo>
                          <a:pt x="1180" y="866"/>
                        </a:lnTo>
                        <a:lnTo>
                          <a:pt x="1186" y="876"/>
                        </a:lnTo>
                        <a:lnTo>
                          <a:pt x="1194" y="886"/>
                        </a:lnTo>
                        <a:lnTo>
                          <a:pt x="1202" y="898"/>
                        </a:lnTo>
                        <a:lnTo>
                          <a:pt x="1168" y="974"/>
                        </a:lnTo>
                        <a:lnTo>
                          <a:pt x="1150" y="1012"/>
                        </a:lnTo>
                        <a:lnTo>
                          <a:pt x="1132" y="1048"/>
                        </a:lnTo>
                        <a:close/>
                      </a:path>
                    </a:pathLst>
                  </a:custGeom>
                  <a:solidFill>
                    <a:srgbClr val="000000"/>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a:endParaRPr>
                  </a:p>
                </p:txBody>
              </p:sp>
              <p:sp>
                <p:nvSpPr>
                  <p:cNvPr id="23" name="Freeform 74"/>
                  <p:cNvSpPr>
                    <a:spLocks noEditPoints="1"/>
                  </p:cNvSpPr>
                  <p:nvPr/>
                </p:nvSpPr>
                <p:spPr bwMode="auto">
                  <a:xfrm>
                    <a:off x="12070294" y="1355359"/>
                    <a:ext cx="539013" cy="428887"/>
                  </a:xfrm>
                  <a:custGeom>
                    <a:avLst/>
                    <a:gdLst>
                      <a:gd name="T0" fmla="*/ 536575 w 340"/>
                      <a:gd name="T1" fmla="*/ 82550 h 270"/>
                      <a:gd name="T2" fmla="*/ 511175 w 340"/>
                      <a:gd name="T3" fmla="*/ 3175 h 270"/>
                      <a:gd name="T4" fmla="*/ 450850 w 340"/>
                      <a:gd name="T5" fmla="*/ 0 h 270"/>
                      <a:gd name="T6" fmla="*/ 377825 w 340"/>
                      <a:gd name="T7" fmla="*/ 0 h 270"/>
                      <a:gd name="T8" fmla="*/ 260350 w 340"/>
                      <a:gd name="T9" fmla="*/ 22225 h 270"/>
                      <a:gd name="T10" fmla="*/ 212725 w 340"/>
                      <a:gd name="T11" fmla="*/ 41275 h 270"/>
                      <a:gd name="T12" fmla="*/ 177800 w 340"/>
                      <a:gd name="T13" fmla="*/ 69850 h 270"/>
                      <a:gd name="T14" fmla="*/ 127000 w 340"/>
                      <a:gd name="T15" fmla="*/ 95250 h 270"/>
                      <a:gd name="T16" fmla="*/ 76200 w 340"/>
                      <a:gd name="T17" fmla="*/ 133350 h 270"/>
                      <a:gd name="T18" fmla="*/ 25400 w 340"/>
                      <a:gd name="T19" fmla="*/ 161925 h 270"/>
                      <a:gd name="T20" fmla="*/ 22225 w 340"/>
                      <a:gd name="T21" fmla="*/ 212725 h 270"/>
                      <a:gd name="T22" fmla="*/ 12700 w 340"/>
                      <a:gd name="T23" fmla="*/ 263525 h 270"/>
                      <a:gd name="T24" fmla="*/ 63500 w 340"/>
                      <a:gd name="T25" fmla="*/ 349250 h 270"/>
                      <a:gd name="T26" fmla="*/ 95250 w 340"/>
                      <a:gd name="T27" fmla="*/ 374650 h 270"/>
                      <a:gd name="T28" fmla="*/ 136525 w 340"/>
                      <a:gd name="T29" fmla="*/ 419100 h 270"/>
                      <a:gd name="T30" fmla="*/ 142875 w 340"/>
                      <a:gd name="T31" fmla="*/ 425450 h 270"/>
                      <a:gd name="T32" fmla="*/ 142875 w 340"/>
                      <a:gd name="T33" fmla="*/ 425450 h 270"/>
                      <a:gd name="T34" fmla="*/ 149225 w 340"/>
                      <a:gd name="T35" fmla="*/ 422275 h 270"/>
                      <a:gd name="T36" fmla="*/ 152400 w 340"/>
                      <a:gd name="T37" fmla="*/ 422275 h 270"/>
                      <a:gd name="T38" fmla="*/ 177800 w 340"/>
                      <a:gd name="T39" fmla="*/ 419100 h 270"/>
                      <a:gd name="T40" fmla="*/ 200025 w 340"/>
                      <a:gd name="T41" fmla="*/ 412750 h 270"/>
                      <a:gd name="T42" fmla="*/ 241300 w 340"/>
                      <a:gd name="T43" fmla="*/ 400050 h 270"/>
                      <a:gd name="T44" fmla="*/ 257175 w 340"/>
                      <a:gd name="T45" fmla="*/ 393700 h 270"/>
                      <a:gd name="T46" fmla="*/ 292100 w 340"/>
                      <a:gd name="T47" fmla="*/ 384175 h 270"/>
                      <a:gd name="T48" fmla="*/ 327025 w 340"/>
                      <a:gd name="T49" fmla="*/ 377825 h 270"/>
                      <a:gd name="T50" fmla="*/ 342900 w 340"/>
                      <a:gd name="T51" fmla="*/ 361950 h 270"/>
                      <a:gd name="T52" fmla="*/ 400050 w 340"/>
                      <a:gd name="T53" fmla="*/ 320675 h 270"/>
                      <a:gd name="T54" fmla="*/ 463550 w 340"/>
                      <a:gd name="T55" fmla="*/ 234950 h 270"/>
                      <a:gd name="T56" fmla="*/ 520700 w 340"/>
                      <a:gd name="T57" fmla="*/ 180975 h 270"/>
                      <a:gd name="T58" fmla="*/ 539750 w 340"/>
                      <a:gd name="T59" fmla="*/ 139700 h 270"/>
                      <a:gd name="T60" fmla="*/ 190500 w 340"/>
                      <a:gd name="T61" fmla="*/ 234950 h 270"/>
                      <a:gd name="T62" fmla="*/ 142875 w 340"/>
                      <a:gd name="T63" fmla="*/ 266700 h 270"/>
                      <a:gd name="T64" fmla="*/ 95250 w 340"/>
                      <a:gd name="T65" fmla="*/ 292100 h 270"/>
                      <a:gd name="T66" fmla="*/ 69850 w 340"/>
                      <a:gd name="T67" fmla="*/ 263525 h 270"/>
                      <a:gd name="T68" fmla="*/ 92075 w 340"/>
                      <a:gd name="T69" fmla="*/ 212725 h 270"/>
                      <a:gd name="T70" fmla="*/ 177800 w 340"/>
                      <a:gd name="T71" fmla="*/ 180975 h 270"/>
                      <a:gd name="T72" fmla="*/ 206375 w 340"/>
                      <a:gd name="T73" fmla="*/ 184150 h 270"/>
                      <a:gd name="T74" fmla="*/ 190500 w 340"/>
                      <a:gd name="T75" fmla="*/ 234950 h 2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0"/>
                      <a:gd name="T115" fmla="*/ 0 h 270"/>
                      <a:gd name="T116" fmla="*/ 340 w 340"/>
                      <a:gd name="T117" fmla="*/ 270 h 2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0" h="270">
                        <a:moveTo>
                          <a:pt x="338" y="70"/>
                        </a:moveTo>
                        <a:lnTo>
                          <a:pt x="338" y="52"/>
                        </a:lnTo>
                        <a:lnTo>
                          <a:pt x="338" y="34"/>
                        </a:lnTo>
                        <a:lnTo>
                          <a:pt x="322" y="2"/>
                        </a:lnTo>
                        <a:lnTo>
                          <a:pt x="302" y="2"/>
                        </a:lnTo>
                        <a:lnTo>
                          <a:pt x="284" y="0"/>
                        </a:lnTo>
                        <a:lnTo>
                          <a:pt x="258" y="0"/>
                        </a:lnTo>
                        <a:lnTo>
                          <a:pt x="238" y="0"/>
                        </a:lnTo>
                        <a:lnTo>
                          <a:pt x="200" y="0"/>
                        </a:lnTo>
                        <a:lnTo>
                          <a:pt x="164" y="14"/>
                        </a:lnTo>
                        <a:lnTo>
                          <a:pt x="146" y="20"/>
                        </a:lnTo>
                        <a:lnTo>
                          <a:pt x="134" y="26"/>
                        </a:lnTo>
                        <a:lnTo>
                          <a:pt x="126" y="30"/>
                        </a:lnTo>
                        <a:lnTo>
                          <a:pt x="112" y="44"/>
                        </a:lnTo>
                        <a:lnTo>
                          <a:pt x="106" y="48"/>
                        </a:lnTo>
                        <a:lnTo>
                          <a:pt x="80" y="60"/>
                        </a:lnTo>
                        <a:lnTo>
                          <a:pt x="68" y="70"/>
                        </a:lnTo>
                        <a:lnTo>
                          <a:pt x="48" y="84"/>
                        </a:lnTo>
                        <a:lnTo>
                          <a:pt x="36" y="88"/>
                        </a:lnTo>
                        <a:lnTo>
                          <a:pt x="16" y="102"/>
                        </a:lnTo>
                        <a:lnTo>
                          <a:pt x="0" y="116"/>
                        </a:lnTo>
                        <a:lnTo>
                          <a:pt x="14" y="134"/>
                        </a:lnTo>
                        <a:lnTo>
                          <a:pt x="8" y="142"/>
                        </a:lnTo>
                        <a:lnTo>
                          <a:pt x="8" y="166"/>
                        </a:lnTo>
                        <a:lnTo>
                          <a:pt x="26" y="196"/>
                        </a:lnTo>
                        <a:lnTo>
                          <a:pt x="40" y="220"/>
                        </a:lnTo>
                        <a:lnTo>
                          <a:pt x="60" y="236"/>
                        </a:lnTo>
                        <a:lnTo>
                          <a:pt x="74" y="252"/>
                        </a:lnTo>
                        <a:lnTo>
                          <a:pt x="86" y="264"/>
                        </a:lnTo>
                        <a:lnTo>
                          <a:pt x="90" y="268"/>
                        </a:lnTo>
                        <a:lnTo>
                          <a:pt x="90" y="270"/>
                        </a:lnTo>
                        <a:lnTo>
                          <a:pt x="90" y="268"/>
                        </a:lnTo>
                        <a:lnTo>
                          <a:pt x="92" y="266"/>
                        </a:lnTo>
                        <a:lnTo>
                          <a:pt x="94" y="266"/>
                        </a:lnTo>
                        <a:lnTo>
                          <a:pt x="96" y="266"/>
                        </a:lnTo>
                        <a:lnTo>
                          <a:pt x="104" y="266"/>
                        </a:lnTo>
                        <a:lnTo>
                          <a:pt x="112" y="264"/>
                        </a:lnTo>
                        <a:lnTo>
                          <a:pt x="126" y="260"/>
                        </a:lnTo>
                        <a:lnTo>
                          <a:pt x="144" y="254"/>
                        </a:lnTo>
                        <a:lnTo>
                          <a:pt x="152" y="252"/>
                        </a:lnTo>
                        <a:lnTo>
                          <a:pt x="162" y="248"/>
                        </a:lnTo>
                        <a:lnTo>
                          <a:pt x="172" y="244"/>
                        </a:lnTo>
                        <a:lnTo>
                          <a:pt x="184" y="242"/>
                        </a:lnTo>
                        <a:lnTo>
                          <a:pt x="206" y="238"/>
                        </a:lnTo>
                        <a:lnTo>
                          <a:pt x="212" y="234"/>
                        </a:lnTo>
                        <a:lnTo>
                          <a:pt x="216" y="228"/>
                        </a:lnTo>
                        <a:lnTo>
                          <a:pt x="220" y="222"/>
                        </a:lnTo>
                        <a:lnTo>
                          <a:pt x="252" y="202"/>
                        </a:lnTo>
                        <a:lnTo>
                          <a:pt x="276" y="176"/>
                        </a:lnTo>
                        <a:lnTo>
                          <a:pt x="292" y="148"/>
                        </a:lnTo>
                        <a:lnTo>
                          <a:pt x="318" y="126"/>
                        </a:lnTo>
                        <a:lnTo>
                          <a:pt x="328" y="114"/>
                        </a:lnTo>
                        <a:lnTo>
                          <a:pt x="338" y="96"/>
                        </a:lnTo>
                        <a:lnTo>
                          <a:pt x="340" y="88"/>
                        </a:lnTo>
                        <a:lnTo>
                          <a:pt x="338" y="70"/>
                        </a:lnTo>
                        <a:close/>
                        <a:moveTo>
                          <a:pt x="120" y="148"/>
                        </a:moveTo>
                        <a:lnTo>
                          <a:pt x="102" y="162"/>
                        </a:lnTo>
                        <a:lnTo>
                          <a:pt x="90" y="168"/>
                        </a:lnTo>
                        <a:lnTo>
                          <a:pt x="80" y="174"/>
                        </a:lnTo>
                        <a:lnTo>
                          <a:pt x="60" y="184"/>
                        </a:lnTo>
                        <a:lnTo>
                          <a:pt x="46" y="176"/>
                        </a:lnTo>
                        <a:lnTo>
                          <a:pt x="44" y="166"/>
                        </a:lnTo>
                        <a:lnTo>
                          <a:pt x="50" y="146"/>
                        </a:lnTo>
                        <a:lnTo>
                          <a:pt x="58" y="134"/>
                        </a:lnTo>
                        <a:lnTo>
                          <a:pt x="88" y="124"/>
                        </a:lnTo>
                        <a:lnTo>
                          <a:pt x="112" y="114"/>
                        </a:lnTo>
                        <a:lnTo>
                          <a:pt x="126" y="102"/>
                        </a:lnTo>
                        <a:lnTo>
                          <a:pt x="130" y="116"/>
                        </a:lnTo>
                        <a:lnTo>
                          <a:pt x="132" y="130"/>
                        </a:lnTo>
                        <a:lnTo>
                          <a:pt x="120" y="148"/>
                        </a:lnTo>
                        <a:close/>
                      </a:path>
                    </a:pathLst>
                  </a:custGeom>
                  <a:solidFill>
                    <a:srgbClr val="ACACAC"/>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a:endParaRPr>
                  </a:p>
                </p:txBody>
              </p:sp>
              <p:sp>
                <p:nvSpPr>
                  <p:cNvPr id="24" name="Freeform 75"/>
                  <p:cNvSpPr>
                    <a:spLocks/>
                  </p:cNvSpPr>
                  <p:nvPr/>
                </p:nvSpPr>
                <p:spPr bwMode="auto">
                  <a:xfrm>
                    <a:off x="12558971" y="1320307"/>
                    <a:ext cx="224413" cy="288674"/>
                  </a:xfrm>
                  <a:custGeom>
                    <a:avLst/>
                    <a:gdLst>
                      <a:gd name="T0" fmla="*/ 9525 w 142"/>
                      <a:gd name="T1" fmla="*/ 266700 h 182"/>
                      <a:gd name="T2" fmla="*/ 9525 w 142"/>
                      <a:gd name="T3" fmla="*/ 266700 h 182"/>
                      <a:gd name="T4" fmla="*/ 22225 w 142"/>
                      <a:gd name="T5" fmla="*/ 234950 h 182"/>
                      <a:gd name="T6" fmla="*/ 31750 w 142"/>
                      <a:gd name="T7" fmla="*/ 203200 h 182"/>
                      <a:gd name="T8" fmla="*/ 41275 w 142"/>
                      <a:gd name="T9" fmla="*/ 165100 h 182"/>
                      <a:gd name="T10" fmla="*/ 47625 w 142"/>
                      <a:gd name="T11" fmla="*/ 120650 h 182"/>
                      <a:gd name="T12" fmla="*/ 47625 w 142"/>
                      <a:gd name="T13" fmla="*/ 101600 h 182"/>
                      <a:gd name="T14" fmla="*/ 44450 w 142"/>
                      <a:gd name="T15" fmla="*/ 82550 h 182"/>
                      <a:gd name="T16" fmla="*/ 38100 w 142"/>
                      <a:gd name="T17" fmla="*/ 63500 h 182"/>
                      <a:gd name="T18" fmla="*/ 28575 w 142"/>
                      <a:gd name="T19" fmla="*/ 47625 h 182"/>
                      <a:gd name="T20" fmla="*/ 15875 w 142"/>
                      <a:gd name="T21" fmla="*/ 31750 h 182"/>
                      <a:gd name="T22" fmla="*/ 0 w 142"/>
                      <a:gd name="T23" fmla="*/ 22225 h 182"/>
                      <a:gd name="T24" fmla="*/ 117475 w 142"/>
                      <a:gd name="T25" fmla="*/ 0 h 182"/>
                      <a:gd name="T26" fmla="*/ 117475 w 142"/>
                      <a:gd name="T27" fmla="*/ 0 h 182"/>
                      <a:gd name="T28" fmla="*/ 130175 w 142"/>
                      <a:gd name="T29" fmla="*/ 12700 h 182"/>
                      <a:gd name="T30" fmla="*/ 146050 w 142"/>
                      <a:gd name="T31" fmla="*/ 25400 h 182"/>
                      <a:gd name="T32" fmla="*/ 165100 w 142"/>
                      <a:gd name="T33" fmla="*/ 47625 h 182"/>
                      <a:gd name="T34" fmla="*/ 184150 w 142"/>
                      <a:gd name="T35" fmla="*/ 79375 h 182"/>
                      <a:gd name="T36" fmla="*/ 203200 w 142"/>
                      <a:gd name="T37" fmla="*/ 120650 h 182"/>
                      <a:gd name="T38" fmla="*/ 209550 w 142"/>
                      <a:gd name="T39" fmla="*/ 146050 h 182"/>
                      <a:gd name="T40" fmla="*/ 219075 w 142"/>
                      <a:gd name="T41" fmla="*/ 174625 h 182"/>
                      <a:gd name="T42" fmla="*/ 222250 w 142"/>
                      <a:gd name="T43" fmla="*/ 206375 h 182"/>
                      <a:gd name="T44" fmla="*/ 225425 w 142"/>
                      <a:gd name="T45" fmla="*/ 238125 h 182"/>
                      <a:gd name="T46" fmla="*/ 187325 w 142"/>
                      <a:gd name="T47" fmla="*/ 288925 h 182"/>
                      <a:gd name="T48" fmla="*/ 9525 w 142"/>
                      <a:gd name="T49" fmla="*/ 266700 h 1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2"/>
                      <a:gd name="T76" fmla="*/ 0 h 182"/>
                      <a:gd name="T77" fmla="*/ 142 w 142"/>
                      <a:gd name="T78" fmla="*/ 182 h 1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2" h="182">
                        <a:moveTo>
                          <a:pt x="6" y="168"/>
                        </a:moveTo>
                        <a:lnTo>
                          <a:pt x="6" y="168"/>
                        </a:lnTo>
                        <a:lnTo>
                          <a:pt x="14" y="148"/>
                        </a:lnTo>
                        <a:lnTo>
                          <a:pt x="20" y="128"/>
                        </a:lnTo>
                        <a:lnTo>
                          <a:pt x="26" y="104"/>
                        </a:lnTo>
                        <a:lnTo>
                          <a:pt x="30" y="76"/>
                        </a:lnTo>
                        <a:lnTo>
                          <a:pt x="30" y="64"/>
                        </a:lnTo>
                        <a:lnTo>
                          <a:pt x="28" y="52"/>
                        </a:lnTo>
                        <a:lnTo>
                          <a:pt x="24" y="40"/>
                        </a:lnTo>
                        <a:lnTo>
                          <a:pt x="18" y="30"/>
                        </a:lnTo>
                        <a:lnTo>
                          <a:pt x="10" y="20"/>
                        </a:lnTo>
                        <a:lnTo>
                          <a:pt x="0" y="14"/>
                        </a:lnTo>
                        <a:lnTo>
                          <a:pt x="74" y="0"/>
                        </a:lnTo>
                        <a:lnTo>
                          <a:pt x="82" y="8"/>
                        </a:lnTo>
                        <a:lnTo>
                          <a:pt x="92" y="16"/>
                        </a:lnTo>
                        <a:lnTo>
                          <a:pt x="104" y="30"/>
                        </a:lnTo>
                        <a:lnTo>
                          <a:pt x="116" y="50"/>
                        </a:lnTo>
                        <a:lnTo>
                          <a:pt x="128" y="76"/>
                        </a:lnTo>
                        <a:lnTo>
                          <a:pt x="132" y="92"/>
                        </a:lnTo>
                        <a:lnTo>
                          <a:pt x="138" y="110"/>
                        </a:lnTo>
                        <a:lnTo>
                          <a:pt x="140" y="130"/>
                        </a:lnTo>
                        <a:lnTo>
                          <a:pt x="142" y="150"/>
                        </a:lnTo>
                        <a:lnTo>
                          <a:pt x="118" y="182"/>
                        </a:lnTo>
                        <a:lnTo>
                          <a:pt x="6" y="168"/>
                        </a:lnTo>
                        <a:close/>
                      </a:path>
                    </a:pathLst>
                  </a:custGeom>
                  <a:solidFill>
                    <a:srgbClr val="FFFFFF"/>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a:endParaRPr>
                  </a:p>
                </p:txBody>
              </p:sp>
            </p:grpSp>
          </p:grpSp>
        </p:grpSp>
        <p:sp>
          <p:nvSpPr>
            <p:cNvPr id="14" name="Kombinationstegning 82"/>
            <p:cNvSpPr/>
            <p:nvPr/>
          </p:nvSpPr>
          <p:spPr>
            <a:xfrm>
              <a:off x="2227262" y="2024063"/>
              <a:ext cx="211138" cy="558800"/>
            </a:xfrm>
            <a:custGeom>
              <a:avLst/>
              <a:gdLst>
                <a:gd name="connsiteX0" fmla="*/ 203200 w 211667"/>
                <a:gd name="connsiteY0" fmla="*/ 558800 h 558800"/>
                <a:gd name="connsiteX1" fmla="*/ 67734 w 211667"/>
                <a:gd name="connsiteY1" fmla="*/ 321734 h 558800"/>
                <a:gd name="connsiteX2" fmla="*/ 59267 w 211667"/>
                <a:gd name="connsiteY2" fmla="*/ 152400 h 558800"/>
                <a:gd name="connsiteX3" fmla="*/ 0 w 211667"/>
                <a:gd name="connsiteY3" fmla="*/ 93134 h 558800"/>
                <a:gd name="connsiteX4" fmla="*/ 50800 w 211667"/>
                <a:gd name="connsiteY4" fmla="*/ 0 h 558800"/>
                <a:gd name="connsiteX5" fmla="*/ 84667 w 211667"/>
                <a:gd name="connsiteY5" fmla="*/ 0 h 558800"/>
                <a:gd name="connsiteX6" fmla="*/ 152400 w 211667"/>
                <a:gd name="connsiteY6" fmla="*/ 93134 h 558800"/>
                <a:gd name="connsiteX7" fmla="*/ 127000 w 211667"/>
                <a:gd name="connsiteY7" fmla="*/ 135467 h 558800"/>
                <a:gd name="connsiteX8" fmla="*/ 211667 w 211667"/>
                <a:gd name="connsiteY8" fmla="*/ 270934 h 558800"/>
                <a:gd name="connsiteX9" fmla="*/ 203200 w 211667"/>
                <a:gd name="connsiteY9" fmla="*/ 499534 h 558800"/>
                <a:gd name="connsiteX10" fmla="*/ 203200 w 211667"/>
                <a:gd name="connsiteY10" fmla="*/ 558800 h 5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1667" h="558800">
                  <a:moveTo>
                    <a:pt x="203200" y="558800"/>
                  </a:moveTo>
                  <a:lnTo>
                    <a:pt x="67734" y="321734"/>
                  </a:lnTo>
                  <a:lnTo>
                    <a:pt x="59267" y="152400"/>
                  </a:lnTo>
                  <a:lnTo>
                    <a:pt x="0" y="93134"/>
                  </a:lnTo>
                  <a:lnTo>
                    <a:pt x="50800" y="0"/>
                  </a:lnTo>
                  <a:lnTo>
                    <a:pt x="84667" y="0"/>
                  </a:lnTo>
                  <a:lnTo>
                    <a:pt x="152400" y="93134"/>
                  </a:lnTo>
                  <a:lnTo>
                    <a:pt x="127000" y="135467"/>
                  </a:lnTo>
                  <a:lnTo>
                    <a:pt x="211667" y="270934"/>
                  </a:lnTo>
                  <a:lnTo>
                    <a:pt x="203200" y="499534"/>
                  </a:lnTo>
                  <a:lnTo>
                    <a:pt x="203200" y="558800"/>
                  </a:lnTo>
                  <a:close/>
                </a:path>
              </a:pathLst>
            </a:custGeom>
            <a:gradFill flip="none" rotWithShape="1">
              <a:gsLst>
                <a:gs pos="44000">
                  <a:srgbClr val="1F88C8"/>
                </a:gs>
                <a:gs pos="100000">
                  <a:srgbClr val="78F8FF"/>
                </a:gs>
              </a:gsLst>
              <a:lin ang="16200000" scaled="1"/>
              <a:tileRect/>
            </a:gradFill>
            <a:ln w="9525" cap="flat" cmpd="sng" algn="ctr">
              <a:solidFill>
                <a:srgbClr val="0081BE">
                  <a:lumMod val="60000"/>
                  <a:lumOff val="40000"/>
                </a:srgbClr>
              </a:solidFill>
              <a:prstDash val="solid"/>
            </a:ln>
            <a:effectLst/>
          </p:spPr>
          <p:txBody>
            <a:bodyPr anchor="ctr"/>
            <a:lstStyle/>
            <a:p>
              <a:pPr indent="-342900" algn="ctr" fontAlgn="auto">
                <a:spcBef>
                  <a:spcPts val="0"/>
                </a:spcBef>
                <a:spcAft>
                  <a:spcPts val="0"/>
                </a:spcAft>
                <a:buFont typeface="+mj-lt"/>
                <a:buAutoNum type="arabicPeriod"/>
                <a:defRPr/>
              </a:pPr>
              <a:endParaRPr lang="da-DK" kern="0" noProof="1">
                <a:solidFill>
                  <a:sysClr val="window" lastClr="FFFFFF"/>
                </a:solidFill>
                <a:latin typeface="Calibri"/>
              </a:endParaRPr>
            </a:p>
          </p:txBody>
        </p:sp>
      </p:grpSp>
      <p:sp>
        <p:nvSpPr>
          <p:cNvPr id="25" name="TextBox 24"/>
          <p:cNvSpPr txBox="1"/>
          <p:nvPr/>
        </p:nvSpPr>
        <p:spPr>
          <a:xfrm>
            <a:off x="4714875" y="1038225"/>
            <a:ext cx="3952875" cy="1200329"/>
          </a:xfrm>
          <a:prstGeom prst="rect">
            <a:avLst/>
          </a:prstGeom>
          <a:noFill/>
        </p:spPr>
        <p:txBody>
          <a:bodyPr wrap="square" rtlCol="0">
            <a:spAutoFit/>
          </a:bodyPr>
          <a:lstStyle/>
          <a:p>
            <a:pPr algn="ctr"/>
            <a:r>
              <a:rPr lang="en-US" sz="3600" i="1" dirty="0" smtClean="0">
                <a:solidFill>
                  <a:srgbClr val="000000"/>
                </a:solidFill>
                <a:effectLst>
                  <a:outerShdw blurRad="38100" dist="38100" dir="2700000" algn="tl">
                    <a:srgbClr val="000000">
                      <a:alpha val="43137"/>
                    </a:srgbClr>
                  </a:outerShdw>
                </a:effectLst>
              </a:rPr>
              <a:t>6 month payback on investment</a:t>
            </a:r>
            <a:endParaRPr lang="en-US" sz="3600" i="1" dirty="0">
              <a:solidFill>
                <a:srgbClr val="000000"/>
              </a:solidFill>
              <a:effectLst>
                <a:outerShdw blurRad="38100" dist="38100" dir="2700000" algn="tl">
                  <a:srgbClr val="000000">
                    <a:alpha val="43137"/>
                  </a:srgbClr>
                </a:outerShdw>
              </a:effectLst>
            </a:endParaRPr>
          </a:p>
        </p:txBody>
      </p:sp>
      <p:pic>
        <p:nvPicPr>
          <p:cNvPr id="3" name="Picture 2" descr="C:\Documents and Settings\schruter\Desktop\TDI Collateral\Marchitecture\Rev3\WebGraphics\cost_reduction_example.png"/>
          <p:cNvPicPr>
            <a:picLocks noChangeAspect="1" noChangeArrowheads="1"/>
          </p:cNvPicPr>
          <p:nvPr/>
        </p:nvPicPr>
        <p:blipFill>
          <a:blip r:embed="rId3" cstate="print"/>
          <a:srcRect/>
          <a:stretch>
            <a:fillRect/>
          </a:stretch>
        </p:blipFill>
        <p:spPr bwMode="auto">
          <a:xfrm>
            <a:off x="233125" y="1085850"/>
            <a:ext cx="4476745" cy="3533775"/>
          </a:xfrm>
          <a:prstGeom prst="rect">
            <a:avLst/>
          </a:prstGeom>
          <a:noFill/>
        </p:spPr>
      </p:pic>
    </p:spTree>
    <p:extLst>
      <p:ext uri="{BB962C8B-B14F-4D97-AF65-F5344CB8AC3E}">
        <p14:creationId xmlns:p14="http://schemas.microsoft.com/office/powerpoint/2010/main" xmlns="" val="2288815822"/>
      </p:ext>
    </p:extLst>
  </p:cSld>
  <p:clrMapOvr>
    <a:masterClrMapping/>
  </p:clrMapOvr>
  <p:transition spd="slow" advClick="0">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Rektangel 186"/>
          <p:cNvSpPr>
            <a:spLocks noChangeArrowheads="1"/>
          </p:cNvSpPr>
          <p:nvPr/>
        </p:nvSpPr>
        <p:spPr bwMode="auto">
          <a:xfrm rot="10800000" flipV="1">
            <a:off x="0" y="923925"/>
            <a:ext cx="9144000" cy="2705100"/>
          </a:xfrm>
          <a:prstGeom prst="rect">
            <a:avLst/>
          </a:prstGeom>
          <a:gradFill rotWithShape="1">
            <a:gsLst>
              <a:gs pos="0">
                <a:srgbClr val="BFBFBF"/>
              </a:gs>
              <a:gs pos="31000">
                <a:srgbClr val="F3F3F3"/>
              </a:gs>
              <a:gs pos="52000">
                <a:srgbClr val="F3F3F3"/>
              </a:gs>
              <a:gs pos="100000">
                <a:srgbClr val="F3F3F3"/>
              </a:gs>
              <a:gs pos="100000">
                <a:srgbClr val="F3F3F3"/>
              </a:gs>
              <a:gs pos="100000">
                <a:srgbClr val="F3F3F3"/>
              </a:gs>
            </a:gsLst>
            <a:lin ang="16200000" scaled="1"/>
          </a:gradFill>
          <a:ln w="9525">
            <a:no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38" name="Oval 37"/>
          <p:cNvSpPr/>
          <p:nvPr/>
        </p:nvSpPr>
        <p:spPr bwMode="auto">
          <a:xfrm>
            <a:off x="3603010" y="2606723"/>
            <a:ext cx="2057400" cy="2057400"/>
          </a:xfrm>
          <a:prstGeom prst="ellipse">
            <a:avLst/>
          </a:prstGeom>
          <a:solidFill>
            <a:schemeClr val="accent1">
              <a:lumMod val="75000"/>
              <a:alpha val="60000"/>
            </a:schemeClr>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endParaRPr lang="en-US" smtClean="0">
              <a:solidFill>
                <a:srgbClr val="000000"/>
              </a:solidFill>
            </a:endParaRPr>
          </a:p>
        </p:txBody>
      </p:sp>
      <p:sp>
        <p:nvSpPr>
          <p:cNvPr id="2" name="Title 1"/>
          <p:cNvSpPr>
            <a:spLocks noGrp="1"/>
          </p:cNvSpPr>
          <p:nvPr>
            <p:ph type="title"/>
          </p:nvPr>
        </p:nvSpPr>
        <p:spPr/>
        <p:txBody>
          <a:bodyPr/>
          <a:lstStyle/>
          <a:p>
            <a:r>
              <a:rPr lang="en-US" dirty="0" smtClean="0"/>
              <a:t>ConsoleWorks® Compliance Foundation</a:t>
            </a:r>
            <a:endParaRPr lang="en-US" dirty="0"/>
          </a:p>
        </p:txBody>
      </p:sp>
      <p:sp>
        <p:nvSpPr>
          <p:cNvPr id="4" name="Footer Placeholder 3"/>
          <p:cNvSpPr>
            <a:spLocks noGrp="1"/>
          </p:cNvSpPr>
          <p:nvPr>
            <p:ph type="ftr" sz="quarter" idx="10"/>
          </p:nvPr>
        </p:nvSpPr>
        <p:spPr/>
        <p:txBody>
          <a:bodyPr/>
          <a:lstStyle/>
          <a:p>
            <a:pPr>
              <a:defRPr/>
            </a:pPr>
            <a:r>
              <a:rPr lang="en-US" smtClean="0">
                <a:solidFill>
                  <a:srgbClr val="000000"/>
                </a:solidFill>
              </a:rPr>
              <a:t>TDi Technologies (www.tditechnologies.com)		         Your Business is Built on IT</a:t>
            </a:r>
            <a:endParaRPr lang="de-DE">
              <a:solidFill>
                <a:srgbClr val="000000"/>
              </a:solidFill>
            </a:endParaRPr>
          </a:p>
        </p:txBody>
      </p:sp>
      <p:sp>
        <p:nvSpPr>
          <p:cNvPr id="10" name="Ellipse 22"/>
          <p:cNvSpPr/>
          <p:nvPr/>
        </p:nvSpPr>
        <p:spPr bwMode="auto">
          <a:xfrm>
            <a:off x="3460431" y="5182834"/>
            <a:ext cx="2384511" cy="427943"/>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ndParaRPr>
          </a:p>
        </p:txBody>
      </p:sp>
      <p:sp>
        <p:nvSpPr>
          <p:cNvPr id="11" name="Freeform 181"/>
          <p:cNvSpPr>
            <a:spLocks/>
          </p:cNvSpPr>
          <p:nvPr/>
        </p:nvSpPr>
        <p:spPr bwMode="auto">
          <a:xfrm>
            <a:off x="4635500" y="2182813"/>
            <a:ext cx="1438275" cy="1627187"/>
          </a:xfrm>
          <a:custGeom>
            <a:avLst/>
            <a:gdLst>
              <a:gd name="T0" fmla="*/ 0 w 906"/>
              <a:gd name="T1" fmla="*/ 630038869 h 1025"/>
              <a:gd name="T2" fmla="*/ 161290000 w 906"/>
              <a:gd name="T3" fmla="*/ 640119491 h 1025"/>
              <a:gd name="T4" fmla="*/ 322580000 w 906"/>
              <a:gd name="T5" fmla="*/ 662800096 h 1025"/>
              <a:gd name="T6" fmla="*/ 476310325 w 906"/>
              <a:gd name="T7" fmla="*/ 700603222 h 1025"/>
              <a:gd name="T8" fmla="*/ 627519700 w 906"/>
              <a:gd name="T9" fmla="*/ 758566004 h 1025"/>
              <a:gd name="T10" fmla="*/ 766127500 w 906"/>
              <a:gd name="T11" fmla="*/ 821570685 h 1025"/>
              <a:gd name="T12" fmla="*/ 899696575 w 906"/>
              <a:gd name="T13" fmla="*/ 902215660 h 1025"/>
              <a:gd name="T14" fmla="*/ 1025704388 w 906"/>
              <a:gd name="T15" fmla="*/ 992941257 h 1025"/>
              <a:gd name="T16" fmla="*/ 1139110625 w 906"/>
              <a:gd name="T17" fmla="*/ 1093747476 h 1025"/>
              <a:gd name="T18" fmla="*/ 1247478138 w 906"/>
              <a:gd name="T19" fmla="*/ 1207153679 h 1025"/>
              <a:gd name="T20" fmla="*/ 1340723125 w 906"/>
              <a:gd name="T21" fmla="*/ 1328121142 h 1025"/>
              <a:gd name="T22" fmla="*/ 1426408438 w 906"/>
              <a:gd name="T23" fmla="*/ 1456649865 h 1025"/>
              <a:gd name="T24" fmla="*/ 1499493763 w 906"/>
              <a:gd name="T25" fmla="*/ 1597778572 h 1025"/>
              <a:gd name="T26" fmla="*/ 1557456563 w 906"/>
              <a:gd name="T27" fmla="*/ 1741426640 h 1025"/>
              <a:gd name="T28" fmla="*/ 1600300013 w 906"/>
              <a:gd name="T29" fmla="*/ 1895156918 h 1025"/>
              <a:gd name="T30" fmla="*/ 1633061250 w 906"/>
              <a:gd name="T31" fmla="*/ 2051406557 h 1025"/>
              <a:gd name="T32" fmla="*/ 1648182188 w 906"/>
              <a:gd name="T33" fmla="*/ 2147483647 h 1025"/>
              <a:gd name="T34" fmla="*/ 2147483647 w 906"/>
              <a:gd name="T35" fmla="*/ 2147483647 h 1025"/>
              <a:gd name="T36" fmla="*/ 2147483647 w 906"/>
              <a:gd name="T37" fmla="*/ 2147483647 h 1025"/>
              <a:gd name="T38" fmla="*/ 2147483647 w 906"/>
              <a:gd name="T39" fmla="*/ 1937998767 h 1025"/>
              <a:gd name="T40" fmla="*/ 2147483647 w 906"/>
              <a:gd name="T41" fmla="*/ 1718746034 h 1025"/>
              <a:gd name="T42" fmla="*/ 2142132813 w 906"/>
              <a:gd name="T43" fmla="*/ 1509572336 h 1025"/>
              <a:gd name="T44" fmla="*/ 2061487813 w 906"/>
              <a:gd name="T45" fmla="*/ 1305440536 h 1025"/>
              <a:gd name="T46" fmla="*/ 1955641250 w 906"/>
              <a:gd name="T47" fmla="*/ 1116428082 h 1025"/>
              <a:gd name="T48" fmla="*/ 1839714063 w 906"/>
              <a:gd name="T49" fmla="*/ 937497837 h 1025"/>
              <a:gd name="T50" fmla="*/ 1703625625 w 906"/>
              <a:gd name="T51" fmla="*/ 771167576 h 1025"/>
              <a:gd name="T52" fmla="*/ 1554937200 w 906"/>
              <a:gd name="T53" fmla="*/ 617437298 h 1025"/>
              <a:gd name="T54" fmla="*/ 1391126250 w 906"/>
              <a:gd name="T55" fmla="*/ 476308591 h 1025"/>
              <a:gd name="T56" fmla="*/ 1214715313 w 906"/>
              <a:gd name="T57" fmla="*/ 352821767 h 1025"/>
              <a:gd name="T58" fmla="*/ 1028223750 w 906"/>
              <a:gd name="T59" fmla="*/ 246975237 h 1025"/>
              <a:gd name="T60" fmla="*/ 829132200 w 906"/>
              <a:gd name="T61" fmla="*/ 156249639 h 1025"/>
              <a:gd name="T62" fmla="*/ 619958438 w 906"/>
              <a:gd name="T63" fmla="*/ 88204648 h 1025"/>
              <a:gd name="T64" fmla="*/ 403225000 w 906"/>
              <a:gd name="T65" fmla="*/ 35282177 h 1025"/>
              <a:gd name="T66" fmla="*/ 181451250 w 906"/>
              <a:gd name="T67" fmla="*/ 5040311 h 1025"/>
              <a:gd name="T68" fmla="*/ 375504075 w 906"/>
              <a:gd name="T69" fmla="*/ 325099263 h 102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06"/>
              <a:gd name="T106" fmla="*/ 0 h 1025"/>
              <a:gd name="T107" fmla="*/ 906 w 906"/>
              <a:gd name="T108" fmla="*/ 1025 h 102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06" h="1025">
                <a:moveTo>
                  <a:pt x="0" y="250"/>
                </a:moveTo>
                <a:lnTo>
                  <a:pt x="0" y="250"/>
                </a:lnTo>
                <a:lnTo>
                  <a:pt x="32" y="250"/>
                </a:lnTo>
                <a:lnTo>
                  <a:pt x="64" y="254"/>
                </a:lnTo>
                <a:lnTo>
                  <a:pt x="97" y="258"/>
                </a:lnTo>
                <a:lnTo>
                  <a:pt x="128" y="263"/>
                </a:lnTo>
                <a:lnTo>
                  <a:pt x="159" y="271"/>
                </a:lnTo>
                <a:lnTo>
                  <a:pt x="189" y="278"/>
                </a:lnTo>
                <a:lnTo>
                  <a:pt x="219" y="289"/>
                </a:lnTo>
                <a:lnTo>
                  <a:pt x="249" y="301"/>
                </a:lnTo>
                <a:lnTo>
                  <a:pt x="276" y="312"/>
                </a:lnTo>
                <a:lnTo>
                  <a:pt x="304" y="326"/>
                </a:lnTo>
                <a:lnTo>
                  <a:pt x="330" y="342"/>
                </a:lnTo>
                <a:lnTo>
                  <a:pt x="357" y="358"/>
                </a:lnTo>
                <a:lnTo>
                  <a:pt x="382" y="376"/>
                </a:lnTo>
                <a:lnTo>
                  <a:pt x="407" y="394"/>
                </a:lnTo>
                <a:lnTo>
                  <a:pt x="430" y="413"/>
                </a:lnTo>
                <a:lnTo>
                  <a:pt x="452" y="434"/>
                </a:lnTo>
                <a:lnTo>
                  <a:pt x="474" y="456"/>
                </a:lnTo>
                <a:lnTo>
                  <a:pt x="495" y="479"/>
                </a:lnTo>
                <a:lnTo>
                  <a:pt x="514" y="503"/>
                </a:lnTo>
                <a:lnTo>
                  <a:pt x="532" y="527"/>
                </a:lnTo>
                <a:lnTo>
                  <a:pt x="549" y="552"/>
                </a:lnTo>
                <a:lnTo>
                  <a:pt x="566" y="578"/>
                </a:lnTo>
                <a:lnTo>
                  <a:pt x="580" y="605"/>
                </a:lnTo>
                <a:lnTo>
                  <a:pt x="595" y="634"/>
                </a:lnTo>
                <a:lnTo>
                  <a:pt x="606" y="662"/>
                </a:lnTo>
                <a:lnTo>
                  <a:pt x="618" y="691"/>
                </a:lnTo>
                <a:lnTo>
                  <a:pt x="627" y="721"/>
                </a:lnTo>
                <a:lnTo>
                  <a:pt x="635" y="752"/>
                </a:lnTo>
                <a:lnTo>
                  <a:pt x="643" y="782"/>
                </a:lnTo>
                <a:lnTo>
                  <a:pt x="648" y="814"/>
                </a:lnTo>
                <a:lnTo>
                  <a:pt x="652" y="845"/>
                </a:lnTo>
                <a:lnTo>
                  <a:pt x="654" y="877"/>
                </a:lnTo>
                <a:lnTo>
                  <a:pt x="774" y="1025"/>
                </a:lnTo>
                <a:lnTo>
                  <a:pt x="906" y="903"/>
                </a:lnTo>
                <a:lnTo>
                  <a:pt x="903" y="858"/>
                </a:lnTo>
                <a:lnTo>
                  <a:pt x="901" y="813"/>
                </a:lnTo>
                <a:lnTo>
                  <a:pt x="894" y="769"/>
                </a:lnTo>
                <a:lnTo>
                  <a:pt x="886" y="724"/>
                </a:lnTo>
                <a:lnTo>
                  <a:pt x="876" y="682"/>
                </a:lnTo>
                <a:lnTo>
                  <a:pt x="864" y="639"/>
                </a:lnTo>
                <a:lnTo>
                  <a:pt x="850" y="599"/>
                </a:lnTo>
                <a:lnTo>
                  <a:pt x="835" y="559"/>
                </a:lnTo>
                <a:lnTo>
                  <a:pt x="818" y="518"/>
                </a:lnTo>
                <a:lnTo>
                  <a:pt x="798" y="481"/>
                </a:lnTo>
                <a:lnTo>
                  <a:pt x="776" y="443"/>
                </a:lnTo>
                <a:lnTo>
                  <a:pt x="754" y="407"/>
                </a:lnTo>
                <a:lnTo>
                  <a:pt x="730" y="372"/>
                </a:lnTo>
                <a:lnTo>
                  <a:pt x="704" y="338"/>
                </a:lnTo>
                <a:lnTo>
                  <a:pt x="676" y="306"/>
                </a:lnTo>
                <a:lnTo>
                  <a:pt x="647" y="275"/>
                </a:lnTo>
                <a:lnTo>
                  <a:pt x="617" y="245"/>
                </a:lnTo>
                <a:lnTo>
                  <a:pt x="584" y="216"/>
                </a:lnTo>
                <a:lnTo>
                  <a:pt x="552" y="189"/>
                </a:lnTo>
                <a:lnTo>
                  <a:pt x="517" y="164"/>
                </a:lnTo>
                <a:lnTo>
                  <a:pt x="482" y="140"/>
                </a:lnTo>
                <a:lnTo>
                  <a:pt x="446" y="118"/>
                </a:lnTo>
                <a:lnTo>
                  <a:pt x="408" y="98"/>
                </a:lnTo>
                <a:lnTo>
                  <a:pt x="369" y="79"/>
                </a:lnTo>
                <a:lnTo>
                  <a:pt x="329" y="62"/>
                </a:lnTo>
                <a:lnTo>
                  <a:pt x="289" y="48"/>
                </a:lnTo>
                <a:lnTo>
                  <a:pt x="246" y="35"/>
                </a:lnTo>
                <a:lnTo>
                  <a:pt x="204" y="23"/>
                </a:lnTo>
                <a:lnTo>
                  <a:pt x="160" y="14"/>
                </a:lnTo>
                <a:lnTo>
                  <a:pt x="116" y="8"/>
                </a:lnTo>
                <a:lnTo>
                  <a:pt x="72" y="2"/>
                </a:lnTo>
                <a:lnTo>
                  <a:pt x="27" y="0"/>
                </a:lnTo>
                <a:lnTo>
                  <a:pt x="149" y="129"/>
                </a:lnTo>
                <a:lnTo>
                  <a:pt x="0" y="250"/>
                </a:lnTo>
                <a:close/>
              </a:path>
            </a:pathLst>
          </a:custGeom>
          <a:gradFill rotWithShape="1">
            <a:gsLst>
              <a:gs pos="0">
                <a:srgbClr val="BFBFBF"/>
              </a:gs>
              <a:gs pos="50000">
                <a:srgbClr val="BFBFBF"/>
              </a:gs>
              <a:gs pos="100000">
                <a:srgbClr val="737373"/>
              </a:gs>
            </a:gsLst>
            <a:lin ang="0" scaled="1"/>
          </a:gradFill>
          <a:ln w="25400">
            <a:noFill/>
            <a:miter lim="800000"/>
            <a:headEnd/>
            <a:tailEnd/>
          </a:ln>
        </p:spPr>
        <p:txBody>
          <a:bodyPr anchor="ctr"/>
          <a:lstStyle/>
          <a:p>
            <a:pPr indent="-342900" algn="ctr">
              <a:buFont typeface="Calibri" pitchFamily="34" charset="0"/>
              <a:buAutoNum type="arabicPeriod"/>
            </a:pPr>
            <a:endParaRPr lang="en-US" noProof="1">
              <a:solidFill>
                <a:srgbClr val="FFFFFF"/>
              </a:solidFill>
              <a:latin typeface="Calibri" pitchFamily="34" charset="0"/>
            </a:endParaRPr>
          </a:p>
        </p:txBody>
      </p:sp>
      <p:sp>
        <p:nvSpPr>
          <p:cNvPr id="12" name="Freeform 182"/>
          <p:cNvSpPr>
            <a:spLocks/>
          </p:cNvSpPr>
          <p:nvPr/>
        </p:nvSpPr>
        <p:spPr bwMode="auto">
          <a:xfrm>
            <a:off x="3179763" y="2179638"/>
            <a:ext cx="1633537" cy="1474787"/>
          </a:xfrm>
          <a:custGeom>
            <a:avLst/>
            <a:gdLst>
              <a:gd name="T0" fmla="*/ 630038870 w 1029"/>
              <a:gd name="T1" fmla="*/ 2147483647 h 929"/>
              <a:gd name="T2" fmla="*/ 630038870 w 1029"/>
              <a:gd name="T3" fmla="*/ 2147483647 h 929"/>
              <a:gd name="T4" fmla="*/ 640119492 w 1029"/>
              <a:gd name="T5" fmla="*/ 2134570826 h 929"/>
              <a:gd name="T6" fmla="*/ 662800097 w 1029"/>
              <a:gd name="T7" fmla="*/ 1970761519 h 929"/>
              <a:gd name="T8" fmla="*/ 703122585 w 1029"/>
              <a:gd name="T9" fmla="*/ 1817031246 h 929"/>
              <a:gd name="T10" fmla="*/ 753525694 w 1029"/>
              <a:gd name="T11" fmla="*/ 1668342872 h 929"/>
              <a:gd name="T12" fmla="*/ 819049737 w 1029"/>
              <a:gd name="T13" fmla="*/ 1527214170 h 929"/>
              <a:gd name="T14" fmla="*/ 899694712 w 1029"/>
              <a:gd name="T15" fmla="*/ 1393645140 h 929"/>
              <a:gd name="T16" fmla="*/ 990420309 w 1029"/>
              <a:gd name="T17" fmla="*/ 1265118009 h 929"/>
              <a:gd name="T18" fmla="*/ 1091226528 w 1029"/>
              <a:gd name="T19" fmla="*/ 1149190860 h 929"/>
              <a:gd name="T20" fmla="*/ 1202113370 w 1029"/>
              <a:gd name="T21" fmla="*/ 1043344334 h 929"/>
              <a:gd name="T22" fmla="*/ 1325601782 w 1029"/>
              <a:gd name="T23" fmla="*/ 945057480 h 929"/>
              <a:gd name="T24" fmla="*/ 1454128917 w 1029"/>
              <a:gd name="T25" fmla="*/ 859372196 h 929"/>
              <a:gd name="T26" fmla="*/ 1595257624 w 1029"/>
              <a:gd name="T27" fmla="*/ 788807845 h 929"/>
              <a:gd name="T28" fmla="*/ 1738907280 w 1029"/>
              <a:gd name="T29" fmla="*/ 730845065 h 929"/>
              <a:gd name="T30" fmla="*/ 1892635971 w 1029"/>
              <a:gd name="T31" fmla="*/ 682961318 h 929"/>
              <a:gd name="T32" fmla="*/ 2048885610 w 1029"/>
              <a:gd name="T33" fmla="*/ 650200092 h 929"/>
              <a:gd name="T34" fmla="*/ 2147483647 w 1029"/>
              <a:gd name="T35" fmla="*/ 635079160 h 929"/>
              <a:gd name="T36" fmla="*/ 2147483647 w 1029"/>
              <a:gd name="T37" fmla="*/ 0 h 929"/>
              <a:gd name="T38" fmla="*/ 2147483647 w 1029"/>
              <a:gd name="T39" fmla="*/ 5040311 h 929"/>
              <a:gd name="T40" fmla="*/ 1943039080 w 1029"/>
              <a:gd name="T41" fmla="*/ 27720916 h 929"/>
              <a:gd name="T42" fmla="*/ 1718746036 w 1029"/>
              <a:gd name="T43" fmla="*/ 73083713 h 929"/>
              <a:gd name="T44" fmla="*/ 1502012665 w 1029"/>
              <a:gd name="T45" fmla="*/ 141128702 h 929"/>
              <a:gd name="T46" fmla="*/ 1297879278 w 1029"/>
              <a:gd name="T47" fmla="*/ 229333347 h 929"/>
              <a:gd name="T48" fmla="*/ 1103828100 w 1029"/>
              <a:gd name="T49" fmla="*/ 335179874 h 929"/>
              <a:gd name="T50" fmla="*/ 922376905 w 1029"/>
              <a:gd name="T51" fmla="*/ 458668282 h 929"/>
              <a:gd name="T52" fmla="*/ 751006333 w 1029"/>
              <a:gd name="T53" fmla="*/ 599796984 h 929"/>
              <a:gd name="T54" fmla="*/ 594756693 w 1029"/>
              <a:gd name="T55" fmla="*/ 756046619 h 929"/>
              <a:gd name="T56" fmla="*/ 453627986 w 1029"/>
              <a:gd name="T57" fmla="*/ 924896236 h 929"/>
              <a:gd name="T58" fmla="*/ 330139574 w 1029"/>
              <a:gd name="T59" fmla="*/ 1108868374 h 929"/>
              <a:gd name="T60" fmla="*/ 224293044 w 1029"/>
              <a:gd name="T61" fmla="*/ 1305440495 h 929"/>
              <a:gd name="T62" fmla="*/ 136088396 w 1029"/>
              <a:gd name="T63" fmla="*/ 1509572288 h 929"/>
              <a:gd name="T64" fmla="*/ 73083715 w 1029"/>
              <a:gd name="T65" fmla="*/ 1726305652 h 929"/>
              <a:gd name="T66" fmla="*/ 25201555 w 1029"/>
              <a:gd name="T67" fmla="*/ 1948079327 h 929"/>
              <a:gd name="T68" fmla="*/ 2519362 w 1029"/>
              <a:gd name="T69" fmla="*/ 2147483647 h 929"/>
              <a:gd name="T70" fmla="*/ 0 w 1029"/>
              <a:gd name="T71" fmla="*/ 2147483647 h 929"/>
              <a:gd name="T72" fmla="*/ 297378346 w 1029"/>
              <a:gd name="T73" fmla="*/ 1998482435 h 9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29"/>
              <a:gd name="T112" fmla="*/ 0 h 929"/>
              <a:gd name="T113" fmla="*/ 1029 w 1029"/>
              <a:gd name="T114" fmla="*/ 929 h 92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29" h="929">
                <a:moveTo>
                  <a:pt x="250" y="920"/>
                </a:moveTo>
                <a:lnTo>
                  <a:pt x="250" y="920"/>
                </a:lnTo>
                <a:lnTo>
                  <a:pt x="250" y="912"/>
                </a:lnTo>
                <a:lnTo>
                  <a:pt x="252" y="879"/>
                </a:lnTo>
                <a:lnTo>
                  <a:pt x="254" y="847"/>
                </a:lnTo>
                <a:lnTo>
                  <a:pt x="258" y="815"/>
                </a:lnTo>
                <a:lnTo>
                  <a:pt x="263" y="782"/>
                </a:lnTo>
                <a:lnTo>
                  <a:pt x="270" y="752"/>
                </a:lnTo>
                <a:lnTo>
                  <a:pt x="279" y="721"/>
                </a:lnTo>
                <a:lnTo>
                  <a:pt x="288" y="691"/>
                </a:lnTo>
                <a:lnTo>
                  <a:pt x="299" y="662"/>
                </a:lnTo>
                <a:lnTo>
                  <a:pt x="311" y="633"/>
                </a:lnTo>
                <a:lnTo>
                  <a:pt x="325" y="606"/>
                </a:lnTo>
                <a:lnTo>
                  <a:pt x="341" y="579"/>
                </a:lnTo>
                <a:lnTo>
                  <a:pt x="357" y="553"/>
                </a:lnTo>
                <a:lnTo>
                  <a:pt x="375" y="527"/>
                </a:lnTo>
                <a:lnTo>
                  <a:pt x="393" y="502"/>
                </a:lnTo>
                <a:lnTo>
                  <a:pt x="412" y="479"/>
                </a:lnTo>
                <a:lnTo>
                  <a:pt x="433" y="456"/>
                </a:lnTo>
                <a:lnTo>
                  <a:pt x="455" y="435"/>
                </a:lnTo>
                <a:lnTo>
                  <a:pt x="477" y="414"/>
                </a:lnTo>
                <a:lnTo>
                  <a:pt x="502" y="393"/>
                </a:lnTo>
                <a:lnTo>
                  <a:pt x="526" y="375"/>
                </a:lnTo>
                <a:lnTo>
                  <a:pt x="551" y="358"/>
                </a:lnTo>
                <a:lnTo>
                  <a:pt x="577" y="341"/>
                </a:lnTo>
                <a:lnTo>
                  <a:pt x="604" y="327"/>
                </a:lnTo>
                <a:lnTo>
                  <a:pt x="633" y="313"/>
                </a:lnTo>
                <a:lnTo>
                  <a:pt x="661" y="300"/>
                </a:lnTo>
                <a:lnTo>
                  <a:pt x="690" y="290"/>
                </a:lnTo>
                <a:lnTo>
                  <a:pt x="720" y="279"/>
                </a:lnTo>
                <a:lnTo>
                  <a:pt x="751" y="271"/>
                </a:lnTo>
                <a:lnTo>
                  <a:pt x="782" y="264"/>
                </a:lnTo>
                <a:lnTo>
                  <a:pt x="813" y="258"/>
                </a:lnTo>
                <a:lnTo>
                  <a:pt x="845" y="255"/>
                </a:lnTo>
                <a:lnTo>
                  <a:pt x="878" y="252"/>
                </a:lnTo>
                <a:lnTo>
                  <a:pt x="1029" y="129"/>
                </a:lnTo>
                <a:lnTo>
                  <a:pt x="910" y="0"/>
                </a:lnTo>
                <a:lnTo>
                  <a:pt x="863" y="2"/>
                </a:lnTo>
                <a:lnTo>
                  <a:pt x="817" y="6"/>
                </a:lnTo>
                <a:lnTo>
                  <a:pt x="771" y="11"/>
                </a:lnTo>
                <a:lnTo>
                  <a:pt x="726" y="20"/>
                </a:lnTo>
                <a:lnTo>
                  <a:pt x="682" y="29"/>
                </a:lnTo>
                <a:lnTo>
                  <a:pt x="639" y="42"/>
                </a:lnTo>
                <a:lnTo>
                  <a:pt x="596" y="56"/>
                </a:lnTo>
                <a:lnTo>
                  <a:pt x="555" y="73"/>
                </a:lnTo>
                <a:lnTo>
                  <a:pt x="515" y="91"/>
                </a:lnTo>
                <a:lnTo>
                  <a:pt x="476" y="111"/>
                </a:lnTo>
                <a:lnTo>
                  <a:pt x="438" y="133"/>
                </a:lnTo>
                <a:lnTo>
                  <a:pt x="401" y="156"/>
                </a:lnTo>
                <a:lnTo>
                  <a:pt x="366" y="182"/>
                </a:lnTo>
                <a:lnTo>
                  <a:pt x="331" y="209"/>
                </a:lnTo>
                <a:lnTo>
                  <a:pt x="298" y="238"/>
                </a:lnTo>
                <a:lnTo>
                  <a:pt x="266" y="268"/>
                </a:lnTo>
                <a:lnTo>
                  <a:pt x="236" y="300"/>
                </a:lnTo>
                <a:lnTo>
                  <a:pt x="207" y="332"/>
                </a:lnTo>
                <a:lnTo>
                  <a:pt x="180" y="367"/>
                </a:lnTo>
                <a:lnTo>
                  <a:pt x="156" y="402"/>
                </a:lnTo>
                <a:lnTo>
                  <a:pt x="131" y="440"/>
                </a:lnTo>
                <a:lnTo>
                  <a:pt x="109" y="478"/>
                </a:lnTo>
                <a:lnTo>
                  <a:pt x="89" y="518"/>
                </a:lnTo>
                <a:lnTo>
                  <a:pt x="71" y="558"/>
                </a:lnTo>
                <a:lnTo>
                  <a:pt x="54" y="599"/>
                </a:lnTo>
                <a:lnTo>
                  <a:pt x="40" y="641"/>
                </a:lnTo>
                <a:lnTo>
                  <a:pt x="29" y="685"/>
                </a:lnTo>
                <a:lnTo>
                  <a:pt x="18" y="729"/>
                </a:lnTo>
                <a:lnTo>
                  <a:pt x="10" y="773"/>
                </a:lnTo>
                <a:lnTo>
                  <a:pt x="4" y="819"/>
                </a:lnTo>
                <a:lnTo>
                  <a:pt x="1" y="865"/>
                </a:lnTo>
                <a:lnTo>
                  <a:pt x="0" y="912"/>
                </a:lnTo>
                <a:lnTo>
                  <a:pt x="0" y="929"/>
                </a:lnTo>
                <a:lnTo>
                  <a:pt x="118" y="793"/>
                </a:lnTo>
                <a:lnTo>
                  <a:pt x="250" y="920"/>
                </a:lnTo>
                <a:close/>
              </a:path>
            </a:pathLst>
          </a:custGeom>
          <a:gradFill rotWithShape="1">
            <a:gsLst>
              <a:gs pos="0">
                <a:srgbClr val="BFBFBF"/>
              </a:gs>
              <a:gs pos="50000">
                <a:srgbClr val="BFBFBF"/>
              </a:gs>
              <a:gs pos="100000">
                <a:srgbClr val="737373"/>
              </a:gs>
            </a:gsLst>
            <a:lin ang="0" scaled="1"/>
          </a:gradFill>
          <a:ln w="25400">
            <a:noFill/>
            <a:miter lim="800000"/>
            <a:headEnd/>
            <a:tailEnd/>
          </a:ln>
        </p:spPr>
        <p:txBody>
          <a:bodyPr anchor="ctr"/>
          <a:lstStyle/>
          <a:p>
            <a:pPr indent="-342900" algn="ctr">
              <a:buFont typeface="Calibri" pitchFamily="34" charset="0"/>
              <a:buAutoNum type="arabicPeriod"/>
            </a:pPr>
            <a:endParaRPr lang="en-US" noProof="1">
              <a:solidFill>
                <a:srgbClr val="FFFFFF"/>
              </a:solidFill>
              <a:latin typeface="Calibri" pitchFamily="34" charset="0"/>
            </a:endParaRPr>
          </a:p>
        </p:txBody>
      </p:sp>
      <p:sp>
        <p:nvSpPr>
          <p:cNvPr id="13" name="Freeform 183"/>
          <p:cNvSpPr>
            <a:spLocks/>
          </p:cNvSpPr>
          <p:nvPr/>
        </p:nvSpPr>
        <p:spPr bwMode="auto">
          <a:xfrm>
            <a:off x="3181350" y="3494088"/>
            <a:ext cx="1479550" cy="1579562"/>
          </a:xfrm>
          <a:custGeom>
            <a:avLst/>
            <a:gdLst>
              <a:gd name="T0" fmla="*/ 2147483647 w 932"/>
              <a:gd name="T1" fmla="*/ 1877515018 h 995"/>
              <a:gd name="T2" fmla="*/ 2147483647 w 932"/>
              <a:gd name="T3" fmla="*/ 1877515018 h 995"/>
              <a:gd name="T4" fmla="*/ 2132052188 w 932"/>
              <a:gd name="T5" fmla="*/ 1867434396 h 995"/>
              <a:gd name="T6" fmla="*/ 1970762188 w 932"/>
              <a:gd name="T7" fmla="*/ 1844753791 h 995"/>
              <a:gd name="T8" fmla="*/ 1817033450 w 932"/>
              <a:gd name="T9" fmla="*/ 1809471615 h 995"/>
              <a:gd name="T10" fmla="*/ 1670864388 w 932"/>
              <a:gd name="T11" fmla="*/ 1756547556 h 995"/>
              <a:gd name="T12" fmla="*/ 1527214688 w 932"/>
              <a:gd name="T13" fmla="*/ 1691023515 h 995"/>
              <a:gd name="T14" fmla="*/ 1396166563 w 932"/>
              <a:gd name="T15" fmla="*/ 1612899489 h 995"/>
              <a:gd name="T16" fmla="*/ 1267639388 w 932"/>
              <a:gd name="T17" fmla="*/ 1524693255 h 995"/>
              <a:gd name="T18" fmla="*/ 1154231563 w 932"/>
              <a:gd name="T19" fmla="*/ 1423887037 h 995"/>
              <a:gd name="T20" fmla="*/ 1045865638 w 932"/>
              <a:gd name="T21" fmla="*/ 1315521146 h 995"/>
              <a:gd name="T22" fmla="*/ 947578750 w 932"/>
              <a:gd name="T23" fmla="*/ 1194553684 h 995"/>
              <a:gd name="T24" fmla="*/ 864414388 w 932"/>
              <a:gd name="T25" fmla="*/ 1068545912 h 995"/>
              <a:gd name="T26" fmla="*/ 791329063 w 932"/>
              <a:gd name="T27" fmla="*/ 929936568 h 995"/>
              <a:gd name="T28" fmla="*/ 728325950 w 932"/>
              <a:gd name="T29" fmla="*/ 786288501 h 995"/>
              <a:gd name="T30" fmla="*/ 682963138 w 932"/>
              <a:gd name="T31" fmla="*/ 635079174 h 995"/>
              <a:gd name="T32" fmla="*/ 650200313 w 932"/>
              <a:gd name="T33" fmla="*/ 481348898 h 995"/>
              <a:gd name="T34" fmla="*/ 632560013 w 932"/>
              <a:gd name="T35" fmla="*/ 320058949 h 995"/>
              <a:gd name="T36" fmla="*/ 0 w 932"/>
              <a:gd name="T37" fmla="*/ 345260503 h 995"/>
              <a:gd name="T38" fmla="*/ 10080625 w 932"/>
              <a:gd name="T39" fmla="*/ 456147343 h 995"/>
              <a:gd name="T40" fmla="*/ 42843450 w 932"/>
              <a:gd name="T41" fmla="*/ 677921023 h 995"/>
              <a:gd name="T42" fmla="*/ 98286888 w 932"/>
              <a:gd name="T43" fmla="*/ 892135030 h 995"/>
              <a:gd name="T44" fmla="*/ 171370625 w 932"/>
              <a:gd name="T45" fmla="*/ 1093747466 h 995"/>
              <a:gd name="T46" fmla="*/ 264617200 w 932"/>
              <a:gd name="T47" fmla="*/ 1290319592 h 995"/>
              <a:gd name="T48" fmla="*/ 372983125 w 932"/>
              <a:gd name="T49" fmla="*/ 1471770784 h 995"/>
              <a:gd name="T50" fmla="*/ 496471575 w 932"/>
              <a:gd name="T51" fmla="*/ 1645660717 h 995"/>
              <a:gd name="T52" fmla="*/ 637600325 w 932"/>
              <a:gd name="T53" fmla="*/ 1806950666 h 995"/>
              <a:gd name="T54" fmla="*/ 791329063 w 932"/>
              <a:gd name="T55" fmla="*/ 1950600320 h 995"/>
              <a:gd name="T56" fmla="*/ 960180325 w 932"/>
              <a:gd name="T57" fmla="*/ 2084167765 h 995"/>
              <a:gd name="T58" fmla="*/ 1136591263 w 932"/>
              <a:gd name="T59" fmla="*/ 2147483647 h 995"/>
              <a:gd name="T60" fmla="*/ 1330642500 w 932"/>
              <a:gd name="T61" fmla="*/ 2147483647 h 995"/>
              <a:gd name="T62" fmla="*/ 1529735638 w 932"/>
              <a:gd name="T63" fmla="*/ 2147483647 h 995"/>
              <a:gd name="T64" fmla="*/ 1738907813 w 932"/>
              <a:gd name="T65" fmla="*/ 2147483647 h 995"/>
              <a:gd name="T66" fmla="*/ 1955641250 w 932"/>
              <a:gd name="T67" fmla="*/ 2147483647 h 995"/>
              <a:gd name="T68" fmla="*/ 2147483647 w 932"/>
              <a:gd name="T69" fmla="*/ 2147483647 h 995"/>
              <a:gd name="T70" fmla="*/ 2147483647 w 932"/>
              <a:gd name="T71" fmla="*/ 2147483647 h 995"/>
              <a:gd name="T72" fmla="*/ 2001004063 w 932"/>
              <a:gd name="T73" fmla="*/ 2147483647 h 9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32"/>
              <a:gd name="T112" fmla="*/ 0 h 995"/>
              <a:gd name="T113" fmla="*/ 932 w 932"/>
              <a:gd name="T114" fmla="*/ 995 h 9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32" h="995">
                <a:moveTo>
                  <a:pt x="918" y="745"/>
                </a:moveTo>
                <a:lnTo>
                  <a:pt x="918" y="745"/>
                </a:lnTo>
                <a:lnTo>
                  <a:pt x="910" y="745"/>
                </a:lnTo>
                <a:lnTo>
                  <a:pt x="877" y="744"/>
                </a:lnTo>
                <a:lnTo>
                  <a:pt x="846" y="741"/>
                </a:lnTo>
                <a:lnTo>
                  <a:pt x="813" y="737"/>
                </a:lnTo>
                <a:lnTo>
                  <a:pt x="782" y="732"/>
                </a:lnTo>
                <a:lnTo>
                  <a:pt x="751" y="726"/>
                </a:lnTo>
                <a:lnTo>
                  <a:pt x="721" y="718"/>
                </a:lnTo>
                <a:lnTo>
                  <a:pt x="691" y="707"/>
                </a:lnTo>
                <a:lnTo>
                  <a:pt x="663" y="697"/>
                </a:lnTo>
                <a:lnTo>
                  <a:pt x="634" y="684"/>
                </a:lnTo>
                <a:lnTo>
                  <a:pt x="606" y="671"/>
                </a:lnTo>
                <a:lnTo>
                  <a:pt x="580" y="657"/>
                </a:lnTo>
                <a:lnTo>
                  <a:pt x="554" y="640"/>
                </a:lnTo>
                <a:lnTo>
                  <a:pt x="528" y="623"/>
                </a:lnTo>
                <a:lnTo>
                  <a:pt x="503" y="605"/>
                </a:lnTo>
                <a:lnTo>
                  <a:pt x="480" y="586"/>
                </a:lnTo>
                <a:lnTo>
                  <a:pt x="458" y="565"/>
                </a:lnTo>
                <a:lnTo>
                  <a:pt x="436" y="544"/>
                </a:lnTo>
                <a:lnTo>
                  <a:pt x="415" y="522"/>
                </a:lnTo>
                <a:lnTo>
                  <a:pt x="396" y="499"/>
                </a:lnTo>
                <a:lnTo>
                  <a:pt x="376" y="474"/>
                </a:lnTo>
                <a:lnTo>
                  <a:pt x="359" y="449"/>
                </a:lnTo>
                <a:lnTo>
                  <a:pt x="343" y="424"/>
                </a:lnTo>
                <a:lnTo>
                  <a:pt x="328" y="396"/>
                </a:lnTo>
                <a:lnTo>
                  <a:pt x="314" y="369"/>
                </a:lnTo>
                <a:lnTo>
                  <a:pt x="301" y="341"/>
                </a:lnTo>
                <a:lnTo>
                  <a:pt x="289" y="312"/>
                </a:lnTo>
                <a:lnTo>
                  <a:pt x="280" y="282"/>
                </a:lnTo>
                <a:lnTo>
                  <a:pt x="271" y="252"/>
                </a:lnTo>
                <a:lnTo>
                  <a:pt x="263" y="223"/>
                </a:lnTo>
                <a:lnTo>
                  <a:pt x="258" y="191"/>
                </a:lnTo>
                <a:lnTo>
                  <a:pt x="253" y="159"/>
                </a:lnTo>
                <a:lnTo>
                  <a:pt x="251" y="127"/>
                </a:lnTo>
                <a:lnTo>
                  <a:pt x="118" y="0"/>
                </a:lnTo>
                <a:lnTo>
                  <a:pt x="0" y="137"/>
                </a:lnTo>
                <a:lnTo>
                  <a:pt x="4" y="181"/>
                </a:lnTo>
                <a:lnTo>
                  <a:pt x="9" y="225"/>
                </a:lnTo>
                <a:lnTo>
                  <a:pt x="17" y="269"/>
                </a:lnTo>
                <a:lnTo>
                  <a:pt x="28" y="312"/>
                </a:lnTo>
                <a:lnTo>
                  <a:pt x="39" y="354"/>
                </a:lnTo>
                <a:lnTo>
                  <a:pt x="52" y="394"/>
                </a:lnTo>
                <a:lnTo>
                  <a:pt x="68" y="434"/>
                </a:lnTo>
                <a:lnTo>
                  <a:pt x="86" y="473"/>
                </a:lnTo>
                <a:lnTo>
                  <a:pt x="105" y="512"/>
                </a:lnTo>
                <a:lnTo>
                  <a:pt x="126" y="548"/>
                </a:lnTo>
                <a:lnTo>
                  <a:pt x="148" y="584"/>
                </a:lnTo>
                <a:lnTo>
                  <a:pt x="171" y="619"/>
                </a:lnTo>
                <a:lnTo>
                  <a:pt x="197" y="653"/>
                </a:lnTo>
                <a:lnTo>
                  <a:pt x="225" y="685"/>
                </a:lnTo>
                <a:lnTo>
                  <a:pt x="253" y="717"/>
                </a:lnTo>
                <a:lnTo>
                  <a:pt x="283" y="746"/>
                </a:lnTo>
                <a:lnTo>
                  <a:pt x="314" y="774"/>
                </a:lnTo>
                <a:lnTo>
                  <a:pt x="348" y="801"/>
                </a:lnTo>
                <a:lnTo>
                  <a:pt x="381" y="827"/>
                </a:lnTo>
                <a:lnTo>
                  <a:pt x="416" y="850"/>
                </a:lnTo>
                <a:lnTo>
                  <a:pt x="451" y="872"/>
                </a:lnTo>
                <a:lnTo>
                  <a:pt x="489" y="893"/>
                </a:lnTo>
                <a:lnTo>
                  <a:pt x="528" y="911"/>
                </a:lnTo>
                <a:lnTo>
                  <a:pt x="567" y="929"/>
                </a:lnTo>
                <a:lnTo>
                  <a:pt x="607" y="943"/>
                </a:lnTo>
                <a:lnTo>
                  <a:pt x="649" y="958"/>
                </a:lnTo>
                <a:lnTo>
                  <a:pt x="690" y="968"/>
                </a:lnTo>
                <a:lnTo>
                  <a:pt x="733" y="978"/>
                </a:lnTo>
                <a:lnTo>
                  <a:pt x="776" y="986"/>
                </a:lnTo>
                <a:lnTo>
                  <a:pt x="820" y="991"/>
                </a:lnTo>
                <a:lnTo>
                  <a:pt x="865" y="994"/>
                </a:lnTo>
                <a:lnTo>
                  <a:pt x="910" y="995"/>
                </a:lnTo>
                <a:lnTo>
                  <a:pt x="932" y="995"/>
                </a:lnTo>
                <a:lnTo>
                  <a:pt x="794" y="875"/>
                </a:lnTo>
                <a:lnTo>
                  <a:pt x="918" y="745"/>
                </a:lnTo>
                <a:close/>
              </a:path>
            </a:pathLst>
          </a:custGeom>
          <a:gradFill rotWithShape="1">
            <a:gsLst>
              <a:gs pos="0">
                <a:schemeClr val="bg2">
                  <a:lumMod val="75000"/>
                </a:schemeClr>
              </a:gs>
              <a:gs pos="100000">
                <a:schemeClr val="bg2">
                  <a:lumMod val="40000"/>
                  <a:lumOff val="60000"/>
                </a:schemeClr>
              </a:gs>
            </a:gsLst>
            <a:lin ang="5400000"/>
          </a:gradFill>
          <a:ln w="9525">
            <a:noFill/>
            <a:miter lim="800000"/>
            <a:headEnd/>
            <a:tailEnd/>
          </a:ln>
        </p:spPr>
        <p:txBody>
          <a:bodyPr anchor="ctr"/>
          <a:lstStyle/>
          <a:p>
            <a:pPr indent="-342900" algn="ctr">
              <a:buFont typeface="Calibri" pitchFamily="34" charset="0"/>
              <a:buAutoNum type="arabicPeriod"/>
            </a:pPr>
            <a:endParaRPr lang="en-US" noProof="1">
              <a:solidFill>
                <a:srgbClr val="151616"/>
              </a:solidFill>
              <a:latin typeface="Arial Narrow" pitchFamily="34" charset="0"/>
            </a:endParaRPr>
          </a:p>
        </p:txBody>
      </p:sp>
      <p:sp>
        <p:nvSpPr>
          <p:cNvPr id="14" name="Freeform 184"/>
          <p:cNvSpPr>
            <a:spLocks/>
          </p:cNvSpPr>
          <p:nvPr/>
        </p:nvSpPr>
        <p:spPr bwMode="auto">
          <a:xfrm>
            <a:off x="4497388" y="3636963"/>
            <a:ext cx="1574800" cy="1435100"/>
          </a:xfrm>
          <a:custGeom>
            <a:avLst/>
            <a:gdLst>
              <a:gd name="T0" fmla="*/ 2147483647 w 992"/>
              <a:gd name="T1" fmla="*/ 367942813 h 904"/>
              <a:gd name="T2" fmla="*/ 1867436575 w 992"/>
              <a:gd name="T3" fmla="*/ 0 h 904"/>
              <a:gd name="T4" fmla="*/ 1857355950 w 992"/>
              <a:gd name="T5" fmla="*/ 163810950 h 904"/>
              <a:gd name="T6" fmla="*/ 1834673750 w 992"/>
              <a:gd name="T7" fmla="*/ 320060638 h 904"/>
              <a:gd name="T8" fmla="*/ 1796872200 w 992"/>
              <a:gd name="T9" fmla="*/ 473789375 h 904"/>
              <a:gd name="T10" fmla="*/ 1743948125 w 992"/>
              <a:gd name="T11" fmla="*/ 622479388 h 904"/>
              <a:gd name="T12" fmla="*/ 1678424063 w 992"/>
              <a:gd name="T13" fmla="*/ 758567825 h 904"/>
              <a:gd name="T14" fmla="*/ 1600300013 w 992"/>
              <a:gd name="T15" fmla="*/ 892135313 h 904"/>
              <a:gd name="T16" fmla="*/ 1512093750 w 992"/>
              <a:gd name="T17" fmla="*/ 1018143125 h 904"/>
              <a:gd name="T18" fmla="*/ 1411287500 w 992"/>
              <a:gd name="T19" fmla="*/ 1131550950 h 904"/>
              <a:gd name="T20" fmla="*/ 1300400625 w 992"/>
              <a:gd name="T21" fmla="*/ 1239916875 h 904"/>
              <a:gd name="T22" fmla="*/ 1181954075 w 992"/>
              <a:gd name="T23" fmla="*/ 1333163450 h 904"/>
              <a:gd name="T24" fmla="*/ 1055946263 w 992"/>
              <a:gd name="T25" fmla="*/ 1416327813 h 904"/>
              <a:gd name="T26" fmla="*/ 917336875 w 992"/>
              <a:gd name="T27" fmla="*/ 1491932500 h 904"/>
              <a:gd name="T28" fmla="*/ 776208125 w 992"/>
              <a:gd name="T29" fmla="*/ 1549896888 h 904"/>
              <a:gd name="T30" fmla="*/ 627519700 w 992"/>
              <a:gd name="T31" fmla="*/ 1595259700 h 904"/>
              <a:gd name="T32" fmla="*/ 473789375 w 992"/>
              <a:gd name="T33" fmla="*/ 1628020938 h 904"/>
              <a:gd name="T34" fmla="*/ 312499375 w 992"/>
              <a:gd name="T35" fmla="*/ 1648182188 h 904"/>
              <a:gd name="T36" fmla="*/ 352821875 w 992"/>
              <a:gd name="T37" fmla="*/ 2147483647 h 904"/>
              <a:gd name="T38" fmla="*/ 461189388 w 992"/>
              <a:gd name="T39" fmla="*/ 2147483647 h 904"/>
              <a:gd name="T40" fmla="*/ 675401875 w 992"/>
              <a:gd name="T41" fmla="*/ 2147483647 h 904"/>
              <a:gd name="T42" fmla="*/ 884575638 w 992"/>
              <a:gd name="T43" fmla="*/ 2147483647 h 904"/>
              <a:gd name="T44" fmla="*/ 1083667188 w 992"/>
              <a:gd name="T45" fmla="*/ 2109371575 h 904"/>
              <a:gd name="T46" fmla="*/ 1272679700 w 992"/>
              <a:gd name="T47" fmla="*/ 2016125000 h 904"/>
              <a:gd name="T48" fmla="*/ 1454130950 w 992"/>
              <a:gd name="T49" fmla="*/ 1912799388 h 904"/>
              <a:gd name="T50" fmla="*/ 1622980625 w 992"/>
              <a:gd name="T51" fmla="*/ 1791831888 h 904"/>
              <a:gd name="T52" fmla="*/ 1779230313 w 992"/>
              <a:gd name="T53" fmla="*/ 1653222500 h 904"/>
              <a:gd name="T54" fmla="*/ 1922880013 w 992"/>
              <a:gd name="T55" fmla="*/ 1507053438 h 904"/>
              <a:gd name="T56" fmla="*/ 2053928138 w 992"/>
              <a:gd name="T57" fmla="*/ 1343244075 h 904"/>
              <a:gd name="T58" fmla="*/ 2147483647 w 992"/>
              <a:gd name="T59" fmla="*/ 1169352500 h 904"/>
              <a:gd name="T60" fmla="*/ 2147483647 w 992"/>
              <a:gd name="T61" fmla="*/ 987901250 h 904"/>
              <a:gd name="T62" fmla="*/ 2147483647 w 992"/>
              <a:gd name="T63" fmla="*/ 791329063 h 904"/>
              <a:gd name="T64" fmla="*/ 2147483647 w 992"/>
              <a:gd name="T65" fmla="*/ 589716563 h 904"/>
              <a:gd name="T66" fmla="*/ 2147483647 w 992"/>
              <a:gd name="T67" fmla="*/ 380544388 h 904"/>
              <a:gd name="T68" fmla="*/ 2147483647 w 992"/>
              <a:gd name="T69" fmla="*/ 163810950 h 904"/>
              <a:gd name="T70" fmla="*/ 2147483647 w 992"/>
              <a:gd name="T71" fmla="*/ 52924075 h 9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92"/>
              <a:gd name="T109" fmla="*/ 0 h 904"/>
              <a:gd name="T110" fmla="*/ 992 w 992"/>
              <a:gd name="T111" fmla="*/ 904 h 90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92" h="904">
                <a:moveTo>
                  <a:pt x="992" y="21"/>
                </a:moveTo>
                <a:lnTo>
                  <a:pt x="858" y="146"/>
                </a:lnTo>
                <a:lnTo>
                  <a:pt x="741" y="0"/>
                </a:lnTo>
                <a:lnTo>
                  <a:pt x="740" y="33"/>
                </a:lnTo>
                <a:lnTo>
                  <a:pt x="737" y="65"/>
                </a:lnTo>
                <a:lnTo>
                  <a:pt x="734" y="96"/>
                </a:lnTo>
                <a:lnTo>
                  <a:pt x="728" y="127"/>
                </a:lnTo>
                <a:lnTo>
                  <a:pt x="721" y="159"/>
                </a:lnTo>
                <a:lnTo>
                  <a:pt x="713" y="188"/>
                </a:lnTo>
                <a:lnTo>
                  <a:pt x="702" y="217"/>
                </a:lnTo>
                <a:lnTo>
                  <a:pt x="692" y="247"/>
                </a:lnTo>
                <a:lnTo>
                  <a:pt x="679" y="274"/>
                </a:lnTo>
                <a:lnTo>
                  <a:pt x="666" y="301"/>
                </a:lnTo>
                <a:lnTo>
                  <a:pt x="651" y="328"/>
                </a:lnTo>
                <a:lnTo>
                  <a:pt x="635" y="354"/>
                </a:lnTo>
                <a:lnTo>
                  <a:pt x="618" y="379"/>
                </a:lnTo>
                <a:lnTo>
                  <a:pt x="600" y="404"/>
                </a:lnTo>
                <a:lnTo>
                  <a:pt x="581" y="427"/>
                </a:lnTo>
                <a:lnTo>
                  <a:pt x="560" y="449"/>
                </a:lnTo>
                <a:lnTo>
                  <a:pt x="539" y="471"/>
                </a:lnTo>
                <a:lnTo>
                  <a:pt x="516" y="492"/>
                </a:lnTo>
                <a:lnTo>
                  <a:pt x="494" y="510"/>
                </a:lnTo>
                <a:lnTo>
                  <a:pt x="469" y="529"/>
                </a:lnTo>
                <a:lnTo>
                  <a:pt x="444" y="546"/>
                </a:lnTo>
                <a:lnTo>
                  <a:pt x="419" y="562"/>
                </a:lnTo>
                <a:lnTo>
                  <a:pt x="391" y="577"/>
                </a:lnTo>
                <a:lnTo>
                  <a:pt x="364" y="592"/>
                </a:lnTo>
                <a:lnTo>
                  <a:pt x="337" y="603"/>
                </a:lnTo>
                <a:lnTo>
                  <a:pt x="308" y="615"/>
                </a:lnTo>
                <a:lnTo>
                  <a:pt x="278" y="625"/>
                </a:lnTo>
                <a:lnTo>
                  <a:pt x="249" y="633"/>
                </a:lnTo>
                <a:lnTo>
                  <a:pt x="219" y="641"/>
                </a:lnTo>
                <a:lnTo>
                  <a:pt x="188" y="646"/>
                </a:lnTo>
                <a:lnTo>
                  <a:pt x="155" y="651"/>
                </a:lnTo>
                <a:lnTo>
                  <a:pt x="124" y="654"/>
                </a:lnTo>
                <a:lnTo>
                  <a:pt x="0" y="782"/>
                </a:lnTo>
                <a:lnTo>
                  <a:pt x="140" y="904"/>
                </a:lnTo>
                <a:lnTo>
                  <a:pt x="183" y="900"/>
                </a:lnTo>
                <a:lnTo>
                  <a:pt x="225" y="894"/>
                </a:lnTo>
                <a:lnTo>
                  <a:pt x="268" y="886"/>
                </a:lnTo>
                <a:lnTo>
                  <a:pt x="310" y="877"/>
                </a:lnTo>
                <a:lnTo>
                  <a:pt x="351" y="865"/>
                </a:lnTo>
                <a:lnTo>
                  <a:pt x="390" y="852"/>
                </a:lnTo>
                <a:lnTo>
                  <a:pt x="430" y="837"/>
                </a:lnTo>
                <a:lnTo>
                  <a:pt x="468" y="820"/>
                </a:lnTo>
                <a:lnTo>
                  <a:pt x="505" y="800"/>
                </a:lnTo>
                <a:lnTo>
                  <a:pt x="542" y="781"/>
                </a:lnTo>
                <a:lnTo>
                  <a:pt x="577" y="759"/>
                </a:lnTo>
                <a:lnTo>
                  <a:pt x="610" y="735"/>
                </a:lnTo>
                <a:lnTo>
                  <a:pt x="644" y="711"/>
                </a:lnTo>
                <a:lnTo>
                  <a:pt x="675" y="685"/>
                </a:lnTo>
                <a:lnTo>
                  <a:pt x="706" y="656"/>
                </a:lnTo>
                <a:lnTo>
                  <a:pt x="736" y="628"/>
                </a:lnTo>
                <a:lnTo>
                  <a:pt x="763" y="598"/>
                </a:lnTo>
                <a:lnTo>
                  <a:pt x="791" y="566"/>
                </a:lnTo>
                <a:lnTo>
                  <a:pt x="815" y="533"/>
                </a:lnTo>
                <a:lnTo>
                  <a:pt x="840" y="499"/>
                </a:lnTo>
                <a:lnTo>
                  <a:pt x="862" y="464"/>
                </a:lnTo>
                <a:lnTo>
                  <a:pt x="883" y="428"/>
                </a:lnTo>
                <a:lnTo>
                  <a:pt x="901" y="392"/>
                </a:lnTo>
                <a:lnTo>
                  <a:pt x="919" y="353"/>
                </a:lnTo>
                <a:lnTo>
                  <a:pt x="935" y="314"/>
                </a:lnTo>
                <a:lnTo>
                  <a:pt x="949" y="275"/>
                </a:lnTo>
                <a:lnTo>
                  <a:pt x="960" y="234"/>
                </a:lnTo>
                <a:lnTo>
                  <a:pt x="971" y="194"/>
                </a:lnTo>
                <a:lnTo>
                  <a:pt x="979" y="151"/>
                </a:lnTo>
                <a:lnTo>
                  <a:pt x="985" y="108"/>
                </a:lnTo>
                <a:lnTo>
                  <a:pt x="990" y="65"/>
                </a:lnTo>
                <a:lnTo>
                  <a:pt x="992" y="21"/>
                </a:lnTo>
                <a:close/>
              </a:path>
            </a:pathLst>
          </a:custGeom>
          <a:gradFill rotWithShape="1">
            <a:gsLst>
              <a:gs pos="0">
                <a:schemeClr val="bg2">
                  <a:lumMod val="75000"/>
                </a:schemeClr>
              </a:gs>
              <a:gs pos="100000">
                <a:schemeClr val="bg2">
                  <a:lumMod val="40000"/>
                  <a:lumOff val="60000"/>
                </a:schemeClr>
              </a:gs>
            </a:gsLst>
            <a:lin ang="5400000"/>
          </a:gradFill>
          <a:ln w="9525">
            <a:noFill/>
            <a:miter lim="800000"/>
            <a:headEnd/>
            <a:tailEnd/>
          </a:ln>
        </p:spPr>
        <p:txBody>
          <a:bodyPr anchor="ctr"/>
          <a:lstStyle/>
          <a:p>
            <a:pPr indent="-342900" algn="ctr">
              <a:buFont typeface="Calibri" pitchFamily="34" charset="0"/>
              <a:buAutoNum type="arabicPeriod"/>
            </a:pPr>
            <a:endParaRPr lang="en-US" noProof="1">
              <a:solidFill>
                <a:srgbClr val="FFFFFF"/>
              </a:solidFill>
              <a:latin typeface="Arial Narrow" pitchFamily="34" charset="0"/>
            </a:endParaRPr>
          </a:p>
        </p:txBody>
      </p:sp>
      <p:sp>
        <p:nvSpPr>
          <p:cNvPr id="15" name="WordArt 35"/>
          <p:cNvSpPr>
            <a:spLocks noChangeArrowheads="1" noChangeShapeType="1" noTextEdit="1"/>
          </p:cNvSpPr>
          <p:nvPr>
            <p:custDataLst>
              <p:tags r:id="rId1"/>
            </p:custDataLst>
          </p:nvPr>
        </p:nvSpPr>
        <p:spPr bwMode="gray">
          <a:xfrm rot="3118544">
            <a:off x="4533024" y="2728462"/>
            <a:ext cx="1510601" cy="786703"/>
          </a:xfrm>
          <a:prstGeom prst="rect">
            <a:avLst/>
          </a:prstGeom>
        </p:spPr>
        <p:txBody>
          <a:bodyPr spcFirstLastPara="1" wrap="none" fromWordArt="1">
            <a:prstTxWarp prst="textArchUp">
              <a:avLst>
                <a:gd name="adj" fmla="val 11632716"/>
              </a:avLst>
            </a:prstTxWarp>
          </a:bodyPr>
          <a:lstStyle/>
          <a:p>
            <a:r>
              <a:rPr lang="en-US" sz="2800" kern="10" dirty="0" smtClean="0">
                <a:ln w="9525">
                  <a:noFill/>
                  <a:round/>
                  <a:headEnd/>
                  <a:tailEnd/>
                </a:ln>
                <a:solidFill>
                  <a:srgbClr val="FFFFFF">
                    <a:lumMod val="75000"/>
                  </a:srgbClr>
                </a:solidFill>
                <a:latin typeface="Arial"/>
                <a:ea typeface="+mn-lt"/>
                <a:cs typeface="Arial"/>
              </a:rPr>
              <a:t>IT OPERATIONS</a:t>
            </a:r>
            <a:endParaRPr lang="en-US" sz="2800" kern="10" dirty="0">
              <a:ln w="9525">
                <a:noFill/>
                <a:round/>
                <a:headEnd/>
                <a:tailEnd/>
              </a:ln>
              <a:solidFill>
                <a:srgbClr val="FFFFFF">
                  <a:lumMod val="75000"/>
                </a:srgbClr>
              </a:solidFill>
              <a:latin typeface="Arial"/>
              <a:ea typeface="+mn-lt"/>
              <a:cs typeface="Arial"/>
            </a:endParaRPr>
          </a:p>
        </p:txBody>
      </p:sp>
      <p:sp>
        <p:nvSpPr>
          <p:cNvPr id="17" name="WordArt 20"/>
          <p:cNvSpPr>
            <a:spLocks noChangeArrowheads="1" noChangeShapeType="1" noTextEdit="1"/>
          </p:cNvSpPr>
          <p:nvPr>
            <p:custDataLst>
              <p:tags r:id="rId2"/>
            </p:custDataLst>
          </p:nvPr>
        </p:nvSpPr>
        <p:spPr bwMode="gray">
          <a:xfrm rot="19163237">
            <a:off x="4520241" y="3967603"/>
            <a:ext cx="1463934" cy="714752"/>
          </a:xfrm>
          <a:prstGeom prst="rect">
            <a:avLst/>
          </a:prstGeom>
        </p:spPr>
        <p:txBody>
          <a:bodyPr spcFirstLastPara="1" wrap="none" fromWordArt="1">
            <a:prstTxWarp prst="textArchDown">
              <a:avLst>
                <a:gd name="adj" fmla="val 1114602"/>
              </a:avLst>
            </a:prstTxWarp>
          </a:bodyPr>
          <a:lstStyle/>
          <a:p>
            <a:r>
              <a:rPr lang="en-US" sz="2800" kern="10" dirty="0" smtClean="0">
                <a:ln w="9525">
                  <a:noFill/>
                  <a:round/>
                  <a:headEnd/>
                  <a:tailEnd/>
                </a:ln>
                <a:solidFill>
                  <a:srgbClr val="0061B2">
                    <a:lumMod val="40000"/>
                    <a:lumOff val="60000"/>
                  </a:srgbClr>
                </a:solidFill>
                <a:latin typeface="Arial"/>
                <a:ea typeface="+mn-lt"/>
                <a:cs typeface="Arial"/>
              </a:rPr>
              <a:t>IT SERVICES</a:t>
            </a:r>
            <a:endParaRPr lang="en-US" sz="2800" kern="10" dirty="0">
              <a:ln w="9525">
                <a:noFill/>
                <a:round/>
                <a:headEnd/>
                <a:tailEnd/>
              </a:ln>
              <a:solidFill>
                <a:srgbClr val="0061B2">
                  <a:lumMod val="40000"/>
                  <a:lumOff val="60000"/>
                </a:srgbClr>
              </a:solidFill>
              <a:latin typeface="Arial"/>
              <a:ea typeface="+mn-lt"/>
              <a:cs typeface="Arial"/>
            </a:endParaRPr>
          </a:p>
        </p:txBody>
      </p:sp>
      <p:sp>
        <p:nvSpPr>
          <p:cNvPr id="19" name="WordArt 35"/>
          <p:cNvSpPr>
            <a:spLocks noChangeArrowheads="1" noChangeShapeType="1" noTextEdit="1"/>
          </p:cNvSpPr>
          <p:nvPr>
            <p:custDataLst>
              <p:tags r:id="rId3"/>
            </p:custDataLst>
          </p:nvPr>
        </p:nvSpPr>
        <p:spPr bwMode="gray">
          <a:xfrm rot="19106040">
            <a:off x="3454846" y="2648478"/>
            <a:ext cx="1098550" cy="549972"/>
          </a:xfrm>
          <a:prstGeom prst="rect">
            <a:avLst/>
          </a:prstGeom>
        </p:spPr>
        <p:txBody>
          <a:bodyPr spcFirstLastPara="1" wrap="none" fromWordArt="1">
            <a:prstTxWarp prst="textArchUp">
              <a:avLst>
                <a:gd name="adj" fmla="val 11634564"/>
              </a:avLst>
            </a:prstTxWarp>
          </a:bodyPr>
          <a:lstStyle/>
          <a:p>
            <a:r>
              <a:rPr lang="en-US" sz="2800" kern="10" dirty="0" smtClean="0">
                <a:ln w="9525">
                  <a:noFill/>
                  <a:round/>
                  <a:headEnd/>
                  <a:tailEnd/>
                </a:ln>
                <a:solidFill>
                  <a:srgbClr val="FFFFFF">
                    <a:lumMod val="75000"/>
                  </a:srgbClr>
                </a:solidFill>
                <a:effectLst>
                  <a:outerShdw blurRad="38100" dist="38100" dir="2700000" algn="tl">
                    <a:srgbClr val="000000">
                      <a:alpha val="43137"/>
                    </a:srgbClr>
                  </a:outerShdw>
                </a:effectLst>
                <a:latin typeface="Arial"/>
                <a:ea typeface="+mn-lt"/>
                <a:cs typeface="Arial"/>
              </a:rPr>
              <a:t>DEFENSE</a:t>
            </a:r>
            <a:endParaRPr lang="en-US" sz="2800" kern="10" dirty="0">
              <a:ln w="9525">
                <a:noFill/>
                <a:round/>
                <a:headEnd/>
                <a:tailEnd/>
              </a:ln>
              <a:solidFill>
                <a:srgbClr val="FFFFFF">
                  <a:lumMod val="75000"/>
                </a:srgbClr>
              </a:solidFill>
              <a:effectLst>
                <a:outerShdw blurRad="38100" dist="38100" dir="2700000" algn="tl">
                  <a:srgbClr val="000000">
                    <a:alpha val="43137"/>
                  </a:srgbClr>
                </a:outerShdw>
              </a:effectLst>
              <a:latin typeface="Arial"/>
              <a:ea typeface="+mn-lt"/>
              <a:cs typeface="Arial"/>
            </a:endParaRPr>
          </a:p>
        </p:txBody>
      </p:sp>
      <p:grpSp>
        <p:nvGrpSpPr>
          <p:cNvPr id="3" name="Gruppe 149"/>
          <p:cNvGrpSpPr>
            <a:grpSpLocks/>
          </p:cNvGrpSpPr>
          <p:nvPr/>
        </p:nvGrpSpPr>
        <p:grpSpPr bwMode="auto">
          <a:xfrm>
            <a:off x="6037264" y="1209675"/>
            <a:ext cx="2735262" cy="1533525"/>
            <a:chOff x="5836596" y="1439694"/>
            <a:chExt cx="2700000" cy="1254868"/>
          </a:xfrm>
        </p:grpSpPr>
        <p:sp>
          <p:nvSpPr>
            <p:cNvPr id="102" name="Rektangulær billedforklaring 146"/>
            <p:cNvSpPr>
              <a:spLocks noChangeArrowheads="1"/>
            </p:cNvSpPr>
            <p:nvPr/>
          </p:nvSpPr>
          <p:spPr bwMode="auto">
            <a:xfrm>
              <a:off x="5846120" y="1458755"/>
              <a:ext cx="2685715" cy="1235807"/>
            </a:xfrm>
            <a:prstGeom prst="wedgeRectCallout">
              <a:avLst>
                <a:gd name="adj1" fmla="val -47722"/>
                <a:gd name="adj2" fmla="val 76227"/>
              </a:avLst>
            </a:prstGeom>
            <a:solidFill>
              <a:schemeClr val="bg1"/>
            </a:soli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103" name="Rektangel 148"/>
            <p:cNvSpPr/>
            <p:nvPr/>
          </p:nvSpPr>
          <p:spPr>
            <a:xfrm>
              <a:off x="5836596" y="1439694"/>
              <a:ext cx="2700000" cy="136606"/>
            </a:xfrm>
            <a:prstGeom prst="rect">
              <a:avLst/>
            </a:prstGeom>
            <a:gradFill flip="none" rotWithShape="1">
              <a:gsLst>
                <a:gs pos="50000">
                  <a:schemeClr val="bg1">
                    <a:lumMod val="50000"/>
                  </a:schemeClr>
                </a:gs>
                <a:gs pos="50000">
                  <a:srgbClr val="FFFFFF">
                    <a:lumMod val="75000"/>
                  </a:srgbClr>
                </a:gs>
                <a:gs pos="100000">
                  <a:srgbClr val="E6E6E6">
                    <a:lumMod val="50000"/>
                  </a:srgbClr>
                </a:gs>
              </a:gsLst>
              <a:lin ang="16200000" scaled="1"/>
              <a:tileRect/>
            </a:gradFill>
            <a:ln w="25400" cap="flat" cmpd="sng" algn="ctr">
              <a:noFill/>
              <a:prstDash val="solid"/>
            </a:ln>
            <a:effectLst/>
          </p:spPr>
          <p:txBody>
            <a:bodyPr anchor="ctr"/>
            <a:lstStyle/>
            <a:p>
              <a:pPr indent="-342900" algn="ctr">
                <a:buFont typeface="Calibri" pitchFamily="34" charset="0"/>
                <a:buAutoNum type="arabicPeriod"/>
              </a:pPr>
              <a:endParaRPr lang="en-US" noProof="1">
                <a:solidFill>
                  <a:srgbClr val="FFFFFF"/>
                </a:solidFill>
                <a:latin typeface="Calibri" pitchFamily="34" charset="0"/>
              </a:endParaRPr>
            </a:p>
          </p:txBody>
        </p:sp>
      </p:grpSp>
      <p:grpSp>
        <p:nvGrpSpPr>
          <p:cNvPr id="5" name="Gruppe 171"/>
          <p:cNvGrpSpPr>
            <a:grpSpLocks/>
          </p:cNvGrpSpPr>
          <p:nvPr/>
        </p:nvGrpSpPr>
        <p:grpSpPr bwMode="auto">
          <a:xfrm>
            <a:off x="342900" y="1171575"/>
            <a:ext cx="2874963" cy="1554163"/>
            <a:chOff x="5836596" y="1439694"/>
            <a:chExt cx="2700000" cy="1254868"/>
          </a:xfrm>
        </p:grpSpPr>
        <p:sp>
          <p:nvSpPr>
            <p:cNvPr id="122" name="Rektangulær billedforklaring 172"/>
            <p:cNvSpPr>
              <a:spLocks noChangeArrowheads="1"/>
            </p:cNvSpPr>
            <p:nvPr/>
          </p:nvSpPr>
          <p:spPr bwMode="auto">
            <a:xfrm>
              <a:off x="5846125" y="1458755"/>
              <a:ext cx="2685705" cy="1235807"/>
            </a:xfrm>
            <a:prstGeom prst="wedgeRectCallout">
              <a:avLst>
                <a:gd name="adj1" fmla="val 44667"/>
                <a:gd name="adj2" fmla="val 73866"/>
              </a:avLst>
            </a:prstGeom>
            <a:solidFill>
              <a:schemeClr val="bg1"/>
            </a:soli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123" name="Rektangel 173"/>
            <p:cNvSpPr/>
            <p:nvPr/>
          </p:nvSpPr>
          <p:spPr>
            <a:xfrm>
              <a:off x="5836596" y="1439694"/>
              <a:ext cx="2700000" cy="136606"/>
            </a:xfrm>
            <a:prstGeom prst="rect">
              <a:avLst/>
            </a:prstGeom>
            <a:gradFill flip="none" rotWithShape="1">
              <a:gsLst>
                <a:gs pos="50000">
                  <a:schemeClr val="bg1">
                    <a:lumMod val="50000"/>
                  </a:schemeClr>
                </a:gs>
                <a:gs pos="50000">
                  <a:srgbClr val="FFFFFF">
                    <a:lumMod val="75000"/>
                  </a:srgbClr>
                </a:gs>
                <a:gs pos="100000">
                  <a:srgbClr val="E6E6E6">
                    <a:lumMod val="50000"/>
                  </a:srgbClr>
                </a:gs>
              </a:gsLst>
              <a:lin ang="16200000" scaled="1"/>
              <a:tileRect/>
            </a:gradFill>
            <a:ln w="25400" cap="flat" cmpd="sng" algn="ctr">
              <a:noFill/>
              <a:prstDash val="solid"/>
            </a:ln>
            <a:effectLst/>
          </p:spPr>
          <p:txBody>
            <a:bodyPr anchor="ctr"/>
            <a:lstStyle/>
            <a:p>
              <a:pPr indent="-342900" algn="ctr">
                <a:buFont typeface="Calibri" pitchFamily="34" charset="0"/>
                <a:buAutoNum type="arabicPeriod"/>
              </a:pPr>
              <a:endParaRPr lang="en-US" noProof="1">
                <a:solidFill>
                  <a:srgbClr val="FFFFFF"/>
                </a:solidFill>
                <a:latin typeface="Calibri" pitchFamily="34" charset="0"/>
              </a:endParaRPr>
            </a:p>
          </p:txBody>
        </p:sp>
      </p:grpSp>
      <p:grpSp>
        <p:nvGrpSpPr>
          <p:cNvPr id="6" name="Gruppe 174"/>
          <p:cNvGrpSpPr>
            <a:grpSpLocks/>
          </p:cNvGrpSpPr>
          <p:nvPr/>
        </p:nvGrpSpPr>
        <p:grpSpPr bwMode="auto">
          <a:xfrm>
            <a:off x="6034089" y="4819650"/>
            <a:ext cx="2786061" cy="1549400"/>
            <a:chOff x="5836596" y="1439694"/>
            <a:chExt cx="2700000" cy="1254868"/>
          </a:xfrm>
        </p:grpSpPr>
        <p:sp>
          <p:nvSpPr>
            <p:cNvPr id="125" name="Rektangulær billedforklaring 175"/>
            <p:cNvSpPr>
              <a:spLocks noChangeArrowheads="1"/>
            </p:cNvSpPr>
            <p:nvPr/>
          </p:nvSpPr>
          <p:spPr bwMode="auto">
            <a:xfrm>
              <a:off x="5846120" y="1458731"/>
              <a:ext cx="2685715" cy="1235831"/>
            </a:xfrm>
            <a:prstGeom prst="wedgeRectCallout">
              <a:avLst>
                <a:gd name="adj1" fmla="val -69463"/>
                <a:gd name="adj2" fmla="val -44245"/>
              </a:avLst>
            </a:prstGeom>
            <a:solidFill>
              <a:schemeClr val="bg1"/>
            </a:soli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126" name="Rektangel 176"/>
            <p:cNvSpPr/>
            <p:nvPr/>
          </p:nvSpPr>
          <p:spPr>
            <a:xfrm>
              <a:off x="5836596" y="1439694"/>
              <a:ext cx="2700000" cy="136433"/>
            </a:xfrm>
            <a:prstGeom prst="rect">
              <a:avLst/>
            </a:prstGeom>
            <a:gradFill flip="none" rotWithShape="1">
              <a:gsLst>
                <a:gs pos="50000">
                  <a:schemeClr val="bg1">
                    <a:lumMod val="50000"/>
                  </a:schemeClr>
                </a:gs>
                <a:gs pos="50000">
                  <a:srgbClr val="FFFFFF">
                    <a:lumMod val="75000"/>
                  </a:srgbClr>
                </a:gs>
                <a:gs pos="100000">
                  <a:srgbClr val="E6E6E6">
                    <a:lumMod val="50000"/>
                  </a:srgbClr>
                </a:gs>
              </a:gsLst>
              <a:lin ang="16200000" scaled="1"/>
              <a:tileRect/>
            </a:gradFill>
            <a:ln w="25400" cap="flat" cmpd="sng" algn="ctr">
              <a:noFill/>
              <a:prstDash val="solid"/>
            </a:ln>
            <a:effectLst/>
          </p:spPr>
          <p:txBody>
            <a:bodyPr anchor="ctr"/>
            <a:lstStyle/>
            <a:p>
              <a:pPr indent="-342900" algn="ctr">
                <a:buFont typeface="Calibri" pitchFamily="34" charset="0"/>
                <a:buAutoNum type="arabicPeriod"/>
              </a:pPr>
              <a:endParaRPr lang="en-US" noProof="1">
                <a:solidFill>
                  <a:srgbClr val="FFFFFF"/>
                </a:solidFill>
                <a:latin typeface="Calibri" pitchFamily="34" charset="0"/>
              </a:endParaRPr>
            </a:p>
          </p:txBody>
        </p:sp>
      </p:grpSp>
      <p:grpSp>
        <p:nvGrpSpPr>
          <p:cNvPr id="7" name="Gruppe 177"/>
          <p:cNvGrpSpPr>
            <a:grpSpLocks/>
          </p:cNvGrpSpPr>
          <p:nvPr/>
        </p:nvGrpSpPr>
        <p:grpSpPr bwMode="auto">
          <a:xfrm>
            <a:off x="333375" y="4810126"/>
            <a:ext cx="2881313" cy="1576388"/>
            <a:chOff x="5836596" y="1439694"/>
            <a:chExt cx="2700000" cy="1254868"/>
          </a:xfrm>
        </p:grpSpPr>
        <p:sp>
          <p:nvSpPr>
            <p:cNvPr id="128" name="Rektangulær billedforklaring 178"/>
            <p:cNvSpPr>
              <a:spLocks noChangeArrowheads="1"/>
            </p:cNvSpPr>
            <p:nvPr/>
          </p:nvSpPr>
          <p:spPr bwMode="auto">
            <a:xfrm>
              <a:off x="5846125" y="1458731"/>
              <a:ext cx="2685705" cy="1235831"/>
            </a:xfrm>
            <a:prstGeom prst="wedgeRectCallout">
              <a:avLst>
                <a:gd name="adj1" fmla="val 68336"/>
                <a:gd name="adj2" fmla="val -43704"/>
              </a:avLst>
            </a:prstGeom>
            <a:solidFill>
              <a:schemeClr val="bg1"/>
            </a:soli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129" name="Rektangel 179"/>
            <p:cNvSpPr/>
            <p:nvPr/>
          </p:nvSpPr>
          <p:spPr>
            <a:xfrm>
              <a:off x="5836596" y="1439694"/>
              <a:ext cx="2700000" cy="136433"/>
            </a:xfrm>
            <a:prstGeom prst="rect">
              <a:avLst/>
            </a:prstGeom>
            <a:gradFill flip="none" rotWithShape="1">
              <a:gsLst>
                <a:gs pos="50000">
                  <a:schemeClr val="bg1">
                    <a:lumMod val="50000"/>
                  </a:schemeClr>
                </a:gs>
                <a:gs pos="50000">
                  <a:srgbClr val="FFFFFF">
                    <a:lumMod val="75000"/>
                  </a:srgbClr>
                </a:gs>
                <a:gs pos="100000">
                  <a:srgbClr val="E6E6E6">
                    <a:lumMod val="50000"/>
                  </a:srgbClr>
                </a:gs>
              </a:gsLst>
              <a:lin ang="16200000" scaled="1"/>
              <a:tileRect/>
            </a:gradFill>
            <a:ln w="25400" cap="flat" cmpd="sng" algn="ctr">
              <a:noFill/>
              <a:prstDash val="solid"/>
            </a:ln>
            <a:effectLst/>
          </p:spPr>
          <p:txBody>
            <a:bodyPr anchor="ctr"/>
            <a:lstStyle/>
            <a:p>
              <a:pPr indent="-342900" algn="ctr">
                <a:buFont typeface="Calibri" pitchFamily="34" charset="0"/>
                <a:buAutoNum type="arabicPeriod"/>
              </a:pPr>
              <a:endParaRPr lang="en-US" noProof="1">
                <a:solidFill>
                  <a:srgbClr val="FFFFFF"/>
                </a:solidFill>
                <a:latin typeface="Calibri" pitchFamily="34" charset="0"/>
              </a:endParaRPr>
            </a:p>
          </p:txBody>
        </p:sp>
      </p:grpSp>
      <p:sp>
        <p:nvSpPr>
          <p:cNvPr id="130" name="Rektangel 180"/>
          <p:cNvSpPr>
            <a:spLocks noChangeArrowheads="1"/>
          </p:cNvSpPr>
          <p:nvPr/>
        </p:nvSpPr>
        <p:spPr bwMode="auto">
          <a:xfrm>
            <a:off x="381001" y="1381125"/>
            <a:ext cx="2700338" cy="1061829"/>
          </a:xfrm>
          <a:prstGeom prst="rect">
            <a:avLst/>
          </a:prstGeom>
          <a:noFill/>
          <a:ln w="9525">
            <a:noFill/>
            <a:miter lim="800000"/>
            <a:headEnd/>
            <a:tailEnd/>
          </a:ln>
        </p:spPr>
        <p:txBody>
          <a:bodyPr wrap="square">
            <a:spAutoFit/>
          </a:bodyPr>
          <a:lstStyle/>
          <a:p>
            <a:pPr marL="57150" lvl="1" indent="-57150" defTabSz="355600">
              <a:lnSpc>
                <a:spcPct val="90000"/>
              </a:lnSpc>
              <a:spcAft>
                <a:spcPct val="15000"/>
              </a:spcAft>
            </a:pPr>
            <a:r>
              <a:rPr lang="en-US" sz="1600" dirty="0" smtClean="0">
                <a:solidFill>
                  <a:srgbClr val="FFFFFF">
                    <a:lumMod val="85000"/>
                  </a:srgbClr>
                </a:solidFill>
                <a:latin typeface="Trebuchet MS" pitchFamily="34" charset="0"/>
              </a:rPr>
              <a:t>Defense Foundation</a:t>
            </a:r>
            <a:r>
              <a:rPr lang="en-US" sz="1200" dirty="0" smtClean="0">
                <a:solidFill>
                  <a:srgbClr val="FFFFFF">
                    <a:lumMod val="85000"/>
                  </a:srgbClr>
                </a:solidFill>
                <a:latin typeface="Trebuchet MS" pitchFamily="34" charset="0"/>
              </a:rPr>
              <a:t>			 </a:t>
            </a:r>
            <a:r>
              <a:rPr lang="en-US" sz="1200" i="1" dirty="0" smtClean="0">
                <a:solidFill>
                  <a:srgbClr val="FFFFFF">
                    <a:lumMod val="85000"/>
                  </a:srgbClr>
                </a:solidFill>
                <a:latin typeface="Trebuchet MS" pitchFamily="34" charset="0"/>
              </a:rPr>
              <a:t>Trust is NOT enough</a:t>
            </a:r>
            <a:endParaRPr lang="en-US" sz="1200" dirty="0" smtClean="0">
              <a:solidFill>
                <a:srgbClr val="FFFFFF">
                  <a:lumMod val="85000"/>
                </a:srgbClr>
              </a:solidFill>
              <a:latin typeface="Trebuchet MS" pitchFamily="34" charset="0"/>
            </a:endParaRPr>
          </a:p>
          <a:p>
            <a:pPr marL="114300" lvl="2" indent="-57150" defTabSz="355600">
              <a:lnSpc>
                <a:spcPct val="90000"/>
              </a:lnSpc>
              <a:spcAft>
                <a:spcPct val="15000"/>
              </a:spcAft>
              <a:buFontTx/>
              <a:buChar char="••"/>
            </a:pPr>
            <a:r>
              <a:rPr lang="en-US" sz="1200" dirty="0" smtClean="0">
                <a:solidFill>
                  <a:srgbClr val="FFFFFF">
                    <a:lumMod val="85000"/>
                  </a:srgbClr>
                </a:solidFill>
                <a:latin typeface="Trebuchet MS" pitchFamily="34" charset="0"/>
              </a:rPr>
              <a:t> Secure the Foundation (insiders)</a:t>
            </a:r>
          </a:p>
          <a:p>
            <a:pPr marL="114300" lvl="2" indent="-57150" defTabSz="355600">
              <a:lnSpc>
                <a:spcPct val="90000"/>
              </a:lnSpc>
              <a:spcAft>
                <a:spcPct val="15000"/>
              </a:spcAft>
              <a:buFontTx/>
              <a:buChar char="••"/>
            </a:pPr>
            <a:r>
              <a:rPr lang="en-US" sz="1200" dirty="0" smtClean="0">
                <a:solidFill>
                  <a:srgbClr val="FFFFFF">
                    <a:lumMod val="85000"/>
                  </a:srgbClr>
                </a:solidFill>
                <a:latin typeface="Trebuchet MS" pitchFamily="34" charset="0"/>
              </a:rPr>
              <a:t> Detect, alert, respond</a:t>
            </a:r>
          </a:p>
          <a:p>
            <a:pPr marL="114300" lvl="2" indent="-57150" defTabSz="355600">
              <a:lnSpc>
                <a:spcPct val="90000"/>
              </a:lnSpc>
              <a:spcAft>
                <a:spcPct val="15000"/>
              </a:spcAft>
              <a:buFontTx/>
              <a:buChar char="••"/>
            </a:pPr>
            <a:r>
              <a:rPr lang="en-US" sz="1200" dirty="0" smtClean="0">
                <a:solidFill>
                  <a:srgbClr val="FFFFFF">
                    <a:lumMod val="85000"/>
                  </a:srgbClr>
                </a:solidFill>
                <a:latin typeface="Trebuchet MS" pitchFamily="34" charset="0"/>
              </a:rPr>
              <a:t> Verify with auditable history</a:t>
            </a:r>
            <a:endParaRPr lang="en-US" sz="1200" dirty="0">
              <a:solidFill>
                <a:srgbClr val="FFFFFF">
                  <a:lumMod val="85000"/>
                </a:srgbClr>
              </a:solidFill>
              <a:latin typeface="Trebuchet MS" pitchFamily="34" charset="0"/>
            </a:endParaRPr>
          </a:p>
        </p:txBody>
      </p:sp>
      <p:sp>
        <p:nvSpPr>
          <p:cNvPr id="131" name="Rektangel 181"/>
          <p:cNvSpPr>
            <a:spLocks noChangeArrowheads="1"/>
          </p:cNvSpPr>
          <p:nvPr/>
        </p:nvSpPr>
        <p:spPr bwMode="auto">
          <a:xfrm>
            <a:off x="390526" y="5019676"/>
            <a:ext cx="2687638" cy="1098762"/>
          </a:xfrm>
          <a:prstGeom prst="rect">
            <a:avLst/>
          </a:prstGeom>
          <a:noFill/>
          <a:ln w="9525">
            <a:noFill/>
            <a:miter lim="800000"/>
            <a:headEnd/>
            <a:tailEnd/>
          </a:ln>
        </p:spPr>
        <p:txBody>
          <a:bodyPr wrap="square">
            <a:spAutoFit/>
          </a:bodyPr>
          <a:lstStyle/>
          <a:p>
            <a:pPr marL="57150" lvl="1" indent="-57150" defTabSz="355600">
              <a:lnSpc>
                <a:spcPct val="90000"/>
              </a:lnSpc>
              <a:spcAft>
                <a:spcPct val="15000"/>
              </a:spcAft>
            </a:pPr>
            <a:r>
              <a:rPr lang="en-US" sz="1600" dirty="0" smtClean="0">
                <a:solidFill>
                  <a:srgbClr val="000000"/>
                </a:solidFill>
                <a:latin typeface="Trebuchet MS" pitchFamily="34" charset="0"/>
              </a:rPr>
              <a:t>Compliance Foundation</a:t>
            </a:r>
          </a:p>
          <a:p>
            <a:pPr marL="57150" lvl="1" indent="-57150" algn="ctr" defTabSz="355600">
              <a:lnSpc>
                <a:spcPct val="90000"/>
              </a:lnSpc>
              <a:spcAft>
                <a:spcPct val="15000"/>
              </a:spcAft>
            </a:pPr>
            <a:r>
              <a:rPr lang="en-US" sz="1200" i="1" dirty="0" smtClean="0">
                <a:solidFill>
                  <a:srgbClr val="000000"/>
                </a:solidFill>
                <a:latin typeface="Trebuchet MS" pitchFamily="34" charset="0"/>
              </a:rPr>
              <a:t>Meeting Intent &amp; Interpretation</a:t>
            </a:r>
            <a:endParaRPr lang="en-US" sz="1200" dirty="0" smtClean="0">
              <a:solidFill>
                <a:srgbClr val="000000"/>
              </a:solidFill>
              <a:latin typeface="Trebuchet MS" pitchFamily="34" charset="0"/>
            </a:endParaRPr>
          </a:p>
          <a:p>
            <a:pPr marL="114300" lvl="2" indent="-57150" defTabSz="355600">
              <a:lnSpc>
                <a:spcPct val="90000"/>
              </a:lnSpc>
              <a:spcAft>
                <a:spcPct val="15000"/>
              </a:spcAft>
              <a:buFontTx/>
              <a:buChar char="••"/>
            </a:pPr>
            <a:r>
              <a:rPr lang="en-US" sz="1200" dirty="0" smtClean="0">
                <a:solidFill>
                  <a:srgbClr val="000000"/>
                </a:solidFill>
                <a:latin typeface="Trebuchet MS" pitchFamily="34" charset="0"/>
              </a:rPr>
              <a:t> Control subsystems changes</a:t>
            </a:r>
          </a:p>
          <a:p>
            <a:pPr marL="114300" lvl="2" indent="-57150" defTabSz="355600">
              <a:lnSpc>
                <a:spcPct val="90000"/>
              </a:lnSpc>
              <a:spcAft>
                <a:spcPct val="15000"/>
              </a:spcAft>
              <a:buFontTx/>
              <a:buChar char="••"/>
            </a:pPr>
            <a:r>
              <a:rPr lang="en-US" sz="1200" dirty="0" smtClean="0">
                <a:solidFill>
                  <a:srgbClr val="000000"/>
                </a:solidFill>
                <a:latin typeface="Trebuchet MS" pitchFamily="34" charset="0"/>
              </a:rPr>
              <a:t> Detect compliance events</a:t>
            </a:r>
          </a:p>
          <a:p>
            <a:pPr marL="114300" lvl="2" indent="-57150" defTabSz="355600">
              <a:lnSpc>
                <a:spcPct val="90000"/>
              </a:lnSpc>
              <a:spcAft>
                <a:spcPct val="15000"/>
              </a:spcAft>
              <a:buFontTx/>
              <a:buChar char="••"/>
            </a:pPr>
            <a:r>
              <a:rPr lang="en-US" sz="1200" dirty="0" smtClean="0">
                <a:solidFill>
                  <a:srgbClr val="000000"/>
                </a:solidFill>
                <a:latin typeface="Trebuchet MS" pitchFamily="34" charset="0"/>
              </a:rPr>
              <a:t> Build auditable history</a:t>
            </a:r>
          </a:p>
        </p:txBody>
      </p:sp>
      <p:sp>
        <p:nvSpPr>
          <p:cNvPr id="132" name="Rektangel 182"/>
          <p:cNvSpPr>
            <a:spLocks noChangeArrowheads="1"/>
          </p:cNvSpPr>
          <p:nvPr/>
        </p:nvSpPr>
        <p:spPr bwMode="auto">
          <a:xfrm>
            <a:off x="6062663" y="1419226"/>
            <a:ext cx="2681287" cy="1098762"/>
          </a:xfrm>
          <a:prstGeom prst="rect">
            <a:avLst/>
          </a:prstGeom>
          <a:noFill/>
          <a:ln w="9525">
            <a:noFill/>
            <a:miter lim="800000"/>
            <a:headEnd/>
            <a:tailEnd/>
          </a:ln>
        </p:spPr>
        <p:txBody>
          <a:bodyPr wrap="square">
            <a:spAutoFit/>
          </a:bodyPr>
          <a:lstStyle/>
          <a:p>
            <a:pPr marL="57150" lvl="1" indent="-57150" algn="r" defTabSz="355600">
              <a:lnSpc>
                <a:spcPct val="90000"/>
              </a:lnSpc>
              <a:spcAft>
                <a:spcPct val="15000"/>
              </a:spcAft>
            </a:pPr>
            <a:r>
              <a:rPr lang="en-US" sz="1600" dirty="0" smtClean="0">
                <a:solidFill>
                  <a:srgbClr val="FFFFFF">
                    <a:lumMod val="85000"/>
                  </a:srgbClr>
                </a:solidFill>
                <a:latin typeface="Trebuchet MS" pitchFamily="34" charset="0"/>
              </a:rPr>
              <a:t>IT Operations Foundation</a:t>
            </a:r>
          </a:p>
          <a:p>
            <a:pPr marL="57150" lvl="1" indent="-57150" algn="r" defTabSz="355600">
              <a:lnSpc>
                <a:spcPct val="90000"/>
              </a:lnSpc>
              <a:spcAft>
                <a:spcPct val="15000"/>
              </a:spcAft>
            </a:pPr>
            <a:r>
              <a:rPr lang="en-US" sz="1200" i="1" dirty="0" smtClean="0">
                <a:solidFill>
                  <a:srgbClr val="FFFFFF">
                    <a:lumMod val="85000"/>
                  </a:srgbClr>
                </a:solidFill>
                <a:latin typeface="Trebuchet MS" pitchFamily="34" charset="0"/>
              </a:rPr>
              <a:t>Doing More with less</a:t>
            </a:r>
            <a:endParaRPr lang="en-US" sz="1200" dirty="0" smtClean="0">
              <a:solidFill>
                <a:srgbClr val="FFFFFF">
                  <a:lumMod val="85000"/>
                </a:srgbClr>
              </a:solidFill>
              <a:latin typeface="Trebuchet MS" pitchFamily="34" charset="0"/>
            </a:endParaRPr>
          </a:p>
          <a:p>
            <a:pPr marL="114300" lvl="2" indent="-57150" algn="r" defTabSz="355600">
              <a:lnSpc>
                <a:spcPct val="90000"/>
              </a:lnSpc>
              <a:spcAft>
                <a:spcPct val="15000"/>
              </a:spcAft>
            </a:pPr>
            <a:r>
              <a:rPr lang="en-US" sz="1200" dirty="0" smtClean="0">
                <a:solidFill>
                  <a:srgbClr val="FFFFFF">
                    <a:lumMod val="85000"/>
                  </a:srgbClr>
                </a:solidFill>
                <a:latin typeface="Trebuchet MS" pitchFamily="34" charset="0"/>
              </a:rPr>
              <a:t>Universal, integrated environment</a:t>
            </a:r>
            <a:r>
              <a:rPr lang="en-US" sz="1200" dirty="0" smtClean="0">
                <a:solidFill>
                  <a:srgbClr val="FFFFFF">
                    <a:lumMod val="85000"/>
                  </a:srgbClr>
                </a:solidFill>
                <a:latin typeface="Trebuchet MS"/>
              </a:rPr>
              <a:t>•</a:t>
            </a:r>
          </a:p>
          <a:p>
            <a:pPr marL="114300" lvl="2" indent="-57150" algn="r" defTabSz="355600">
              <a:lnSpc>
                <a:spcPct val="90000"/>
              </a:lnSpc>
              <a:spcAft>
                <a:spcPct val="15000"/>
              </a:spcAft>
            </a:pPr>
            <a:r>
              <a:rPr lang="en-US" sz="1200" dirty="0" smtClean="0">
                <a:solidFill>
                  <a:srgbClr val="FFFFFF">
                    <a:lumMod val="85000"/>
                  </a:srgbClr>
                </a:solidFill>
                <a:latin typeface="Trebuchet MS"/>
              </a:rPr>
              <a:t>Optimized, automated process •</a:t>
            </a:r>
          </a:p>
          <a:p>
            <a:pPr marL="114300" lvl="2" indent="-57150" algn="r" defTabSz="355600">
              <a:lnSpc>
                <a:spcPct val="90000"/>
              </a:lnSpc>
              <a:spcAft>
                <a:spcPct val="15000"/>
              </a:spcAft>
            </a:pPr>
            <a:r>
              <a:rPr lang="en-US" sz="1200" dirty="0" smtClean="0">
                <a:solidFill>
                  <a:srgbClr val="FFFFFF">
                    <a:lumMod val="85000"/>
                  </a:srgbClr>
                </a:solidFill>
                <a:latin typeface="Trebuchet MS"/>
              </a:rPr>
              <a:t> Secure, remote management•</a:t>
            </a:r>
            <a:endParaRPr lang="en-US" sz="1200" dirty="0" smtClean="0">
              <a:solidFill>
                <a:srgbClr val="FFFFFF">
                  <a:lumMod val="85000"/>
                </a:srgbClr>
              </a:solidFill>
              <a:latin typeface="Trebuchet MS" pitchFamily="34" charset="0"/>
            </a:endParaRPr>
          </a:p>
        </p:txBody>
      </p:sp>
      <p:sp>
        <p:nvSpPr>
          <p:cNvPr id="133" name="Rektangel 183"/>
          <p:cNvSpPr>
            <a:spLocks noChangeArrowheads="1"/>
          </p:cNvSpPr>
          <p:nvPr/>
        </p:nvSpPr>
        <p:spPr bwMode="auto">
          <a:xfrm>
            <a:off x="6097588" y="5029200"/>
            <a:ext cx="2684462" cy="1098762"/>
          </a:xfrm>
          <a:prstGeom prst="rect">
            <a:avLst/>
          </a:prstGeom>
          <a:noFill/>
          <a:ln w="9525">
            <a:noFill/>
            <a:miter lim="800000"/>
            <a:headEnd/>
            <a:tailEnd/>
          </a:ln>
        </p:spPr>
        <p:txBody>
          <a:bodyPr wrap="square">
            <a:spAutoFit/>
          </a:bodyPr>
          <a:lstStyle/>
          <a:p>
            <a:pPr marL="57150" lvl="1" indent="-57150" algn="r" defTabSz="355600">
              <a:lnSpc>
                <a:spcPct val="90000"/>
              </a:lnSpc>
              <a:spcAft>
                <a:spcPct val="15000"/>
              </a:spcAft>
            </a:pPr>
            <a:r>
              <a:rPr lang="en-US" sz="1600" dirty="0" smtClean="0">
                <a:solidFill>
                  <a:srgbClr val="FFFFFF">
                    <a:lumMod val="85000"/>
                  </a:srgbClr>
                </a:solidFill>
                <a:latin typeface="Trebuchet MS" pitchFamily="34" charset="0"/>
              </a:rPr>
              <a:t>IT Services Foundation</a:t>
            </a:r>
          </a:p>
          <a:p>
            <a:pPr marL="57150" lvl="1" indent="-57150" algn="r" defTabSz="355600">
              <a:lnSpc>
                <a:spcPct val="90000"/>
              </a:lnSpc>
              <a:spcAft>
                <a:spcPct val="15000"/>
              </a:spcAft>
            </a:pPr>
            <a:r>
              <a:rPr lang="en-US" sz="1200" i="1" dirty="0" smtClean="0">
                <a:solidFill>
                  <a:srgbClr val="FFFFFF">
                    <a:lumMod val="85000"/>
                  </a:srgbClr>
                </a:solidFill>
                <a:latin typeface="Trebuchet MS" pitchFamily="34" charset="0"/>
              </a:rPr>
              <a:t>Delivering the Promise</a:t>
            </a:r>
            <a:endParaRPr lang="en-US" sz="1200" dirty="0" smtClean="0">
              <a:solidFill>
                <a:srgbClr val="FFFFFF">
                  <a:lumMod val="85000"/>
                </a:srgbClr>
              </a:solidFill>
              <a:latin typeface="Trebuchet MS" pitchFamily="34" charset="0"/>
            </a:endParaRPr>
          </a:p>
          <a:p>
            <a:pPr marL="114300" lvl="2" indent="-57150" algn="r" defTabSz="355600">
              <a:lnSpc>
                <a:spcPct val="90000"/>
              </a:lnSpc>
              <a:spcAft>
                <a:spcPct val="15000"/>
              </a:spcAft>
            </a:pPr>
            <a:r>
              <a:rPr lang="en-US" sz="1200" dirty="0" smtClean="0">
                <a:solidFill>
                  <a:srgbClr val="FFFFFF">
                    <a:lumMod val="85000"/>
                  </a:srgbClr>
                </a:solidFill>
                <a:latin typeface="Trebuchet MS"/>
              </a:rPr>
              <a:t>Sense and Respond in real-time•</a:t>
            </a:r>
            <a:endParaRPr lang="en-US" sz="1200" dirty="0" smtClean="0">
              <a:solidFill>
                <a:srgbClr val="FFFFFF">
                  <a:lumMod val="85000"/>
                </a:srgbClr>
              </a:solidFill>
              <a:latin typeface="Trebuchet MS" pitchFamily="34" charset="0"/>
            </a:endParaRPr>
          </a:p>
          <a:p>
            <a:pPr marL="114300" lvl="2" indent="-57150" algn="r" defTabSz="355600">
              <a:lnSpc>
                <a:spcPct val="90000"/>
              </a:lnSpc>
              <a:spcAft>
                <a:spcPct val="15000"/>
              </a:spcAft>
            </a:pPr>
            <a:r>
              <a:rPr lang="en-US" sz="1200" dirty="0" smtClean="0">
                <a:solidFill>
                  <a:srgbClr val="FFFFFF">
                    <a:lumMod val="85000"/>
                  </a:srgbClr>
                </a:solidFill>
                <a:latin typeface="Trebuchet MS"/>
              </a:rPr>
              <a:t> Correlate across the architecture•</a:t>
            </a:r>
          </a:p>
          <a:p>
            <a:pPr marL="114300" lvl="2" indent="-57150" algn="r" defTabSz="355600">
              <a:lnSpc>
                <a:spcPct val="90000"/>
              </a:lnSpc>
              <a:spcAft>
                <a:spcPct val="15000"/>
              </a:spcAft>
            </a:pPr>
            <a:r>
              <a:rPr lang="en-US" sz="1200" dirty="0" smtClean="0">
                <a:solidFill>
                  <a:srgbClr val="FFFFFF">
                    <a:lumMod val="85000"/>
                  </a:srgbClr>
                </a:solidFill>
                <a:latin typeface="Trebuchet MS"/>
              </a:rPr>
              <a:t> Proactively manage and protect•</a:t>
            </a:r>
            <a:endParaRPr lang="en-US" sz="1200" dirty="0" smtClean="0">
              <a:solidFill>
                <a:srgbClr val="FFFFFF">
                  <a:lumMod val="85000"/>
                </a:srgbClr>
              </a:solidFill>
              <a:latin typeface="Trebuchet MS" pitchFamily="34" charset="0"/>
            </a:endParaRPr>
          </a:p>
        </p:txBody>
      </p:sp>
      <p:grpSp>
        <p:nvGrpSpPr>
          <p:cNvPr id="8" name="Group 141"/>
          <p:cNvGrpSpPr/>
          <p:nvPr/>
        </p:nvGrpSpPr>
        <p:grpSpPr>
          <a:xfrm>
            <a:off x="3381375" y="2873473"/>
            <a:ext cx="2523426" cy="1748591"/>
            <a:chOff x="0" y="3035398"/>
            <a:chExt cx="2523426" cy="1748591"/>
          </a:xfrm>
        </p:grpSpPr>
        <p:sp>
          <p:nvSpPr>
            <p:cNvPr id="136" name="Ellipse 10"/>
            <p:cNvSpPr/>
            <p:nvPr/>
          </p:nvSpPr>
          <p:spPr bwMode="auto">
            <a:xfrm>
              <a:off x="0" y="4274103"/>
              <a:ext cx="2523426" cy="509886"/>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ndParaRPr>
            </a:p>
          </p:txBody>
        </p:sp>
        <p:sp>
          <p:nvSpPr>
            <p:cNvPr id="138" name="Ellipse 44"/>
            <p:cNvSpPr/>
            <p:nvPr/>
          </p:nvSpPr>
          <p:spPr bwMode="auto">
            <a:xfrm rot="21052097">
              <a:off x="462730" y="3035398"/>
              <a:ext cx="1560686" cy="1560787"/>
            </a:xfrm>
            <a:prstGeom prst="ellipse">
              <a:avLst/>
            </a:prstGeom>
            <a:gradFill flip="none" rotWithShape="1">
              <a:gsLst>
                <a:gs pos="0">
                  <a:schemeClr val="bg2">
                    <a:lumMod val="60000"/>
                    <a:lumOff val="40000"/>
                  </a:schemeClr>
                </a:gs>
                <a:gs pos="100000">
                  <a:schemeClr val="bg2">
                    <a:lumMod val="75000"/>
                  </a:schemeClr>
                </a:gs>
              </a:gsLst>
              <a:path path="shape">
                <a:fillToRect l="50000" t="50000" r="50000" b="50000"/>
              </a:path>
              <a:tileRect/>
            </a:gradFill>
            <a:ln w="9525" cap="flat" cmpd="sng" algn="ctr">
              <a:solidFill>
                <a:srgbClr val="0081BE">
                  <a:lumMod val="75000"/>
                </a:srgbClr>
              </a:solidFill>
              <a:prstDash val="solid"/>
            </a:ln>
            <a:effectLst>
              <a:innerShdw blurRad="190500" dist="114300" dir="5640000">
                <a:srgbClr val="000000">
                  <a:alpha val="37000"/>
                </a:srgbClr>
              </a:innerShdw>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139" name="Ellipse 45"/>
            <p:cNvSpPr/>
            <p:nvPr/>
          </p:nvSpPr>
          <p:spPr bwMode="auto">
            <a:xfrm>
              <a:off x="684053" y="3068641"/>
              <a:ext cx="1133475" cy="847727"/>
            </a:xfrm>
            <a:prstGeom prst="ellipse">
              <a:avLst/>
            </a:prstGeom>
            <a:gradFill flip="none" rotWithShape="1">
              <a:gsLst>
                <a:gs pos="0">
                  <a:schemeClr val="bg2">
                    <a:lumMod val="60000"/>
                    <a:lumOff val="40000"/>
                    <a:alpha val="0"/>
                  </a:schemeClr>
                </a:gs>
                <a:gs pos="100000">
                  <a:schemeClr val="bg2">
                    <a:lumMod val="20000"/>
                    <a:lumOff val="80000"/>
                    <a:alpha val="10000"/>
                  </a:schemeClr>
                </a:gs>
              </a:gsLst>
              <a:lin ang="16200000" scaled="0"/>
              <a:tileRect/>
            </a:gradFill>
            <a:ln w="9525" cap="flat" cmpd="sng" algn="ctr">
              <a:noFill/>
              <a:prstDash val="solid"/>
            </a:ln>
            <a:effectLst/>
          </p:spPr>
          <p:txBody>
            <a:bodyPr anchor="ctr"/>
            <a:lstStyle/>
            <a:p>
              <a:pPr algn="ctr" fontAlgn="auto">
                <a:spcBef>
                  <a:spcPts val="0"/>
                </a:spcBef>
                <a:spcAft>
                  <a:spcPts val="0"/>
                </a:spcAft>
                <a:defRPr/>
              </a:pPr>
              <a:endParaRPr lang="da-DK" kern="0" dirty="0">
                <a:solidFill>
                  <a:sysClr val="window" lastClr="FFFFFF"/>
                </a:solidFill>
                <a:latin typeface="Calibri"/>
              </a:endParaRPr>
            </a:p>
          </p:txBody>
        </p:sp>
        <p:sp>
          <p:nvSpPr>
            <p:cNvPr id="140" name="Måne 14"/>
            <p:cNvSpPr/>
            <p:nvPr/>
          </p:nvSpPr>
          <p:spPr bwMode="auto">
            <a:xfrm rot="16552097">
              <a:off x="861332" y="3463993"/>
              <a:ext cx="687112" cy="1515051"/>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ndParaRPr>
            </a:p>
          </p:txBody>
        </p:sp>
      </p:grpSp>
      <p:sp>
        <p:nvSpPr>
          <p:cNvPr id="36" name="WordArt 20"/>
          <p:cNvSpPr>
            <a:spLocks noChangeArrowheads="1" noChangeShapeType="1" noTextEdit="1"/>
          </p:cNvSpPr>
          <p:nvPr>
            <p:custDataLst>
              <p:tags r:id="rId4"/>
            </p:custDataLst>
          </p:nvPr>
        </p:nvSpPr>
        <p:spPr bwMode="gray">
          <a:xfrm rot="2932732">
            <a:off x="3219450" y="3816350"/>
            <a:ext cx="1482725" cy="784225"/>
          </a:xfrm>
          <a:prstGeom prst="rect">
            <a:avLst/>
          </a:prstGeom>
        </p:spPr>
        <p:txBody>
          <a:bodyPr spcFirstLastPara="1" wrap="none" fromWordArt="1">
            <a:prstTxWarp prst="textArchDown">
              <a:avLst>
                <a:gd name="adj" fmla="val 1116400"/>
              </a:avLst>
            </a:prstTxWarp>
          </a:bodyPr>
          <a:lstStyle/>
          <a:p>
            <a:r>
              <a:rPr lang="en-US" sz="2800" kern="10" dirty="0" smtClean="0">
                <a:ln w="9525">
                  <a:noFill/>
                  <a:round/>
                  <a:headEnd/>
                  <a:tailEnd/>
                </a:ln>
                <a:solidFill>
                  <a:srgbClr val="00405F"/>
                </a:solidFill>
                <a:effectLst>
                  <a:outerShdw blurRad="38100" dist="25400" dir="2700000" algn="tl">
                    <a:srgbClr val="000000">
                      <a:alpha val="43137"/>
                    </a:srgbClr>
                  </a:outerShdw>
                </a:effectLst>
                <a:latin typeface="Arial"/>
                <a:ea typeface="+mn-lt"/>
                <a:cs typeface="Arial"/>
              </a:rPr>
              <a:t>COMPLIANCE</a:t>
            </a:r>
            <a:endParaRPr lang="en-US" sz="2800" kern="10" dirty="0">
              <a:ln w="9525">
                <a:noFill/>
                <a:round/>
                <a:headEnd/>
                <a:tailEnd/>
              </a:ln>
              <a:solidFill>
                <a:srgbClr val="00405F"/>
              </a:solidFill>
              <a:effectLst>
                <a:outerShdw blurRad="38100" dist="25400" dir="2700000" algn="tl">
                  <a:srgbClr val="000000">
                    <a:alpha val="43137"/>
                  </a:srgbClr>
                </a:outerShdw>
              </a:effectLst>
              <a:latin typeface="Arial"/>
              <a:ea typeface="+mn-lt"/>
              <a:cs typeface="Arial"/>
            </a:endParaRPr>
          </a:p>
        </p:txBody>
      </p:sp>
      <p:sp>
        <p:nvSpPr>
          <p:cNvPr id="37" name="Text Box 52"/>
          <p:cNvSpPr txBox="1">
            <a:spLocks noChangeArrowheads="1"/>
          </p:cNvSpPr>
          <p:nvPr/>
        </p:nvSpPr>
        <p:spPr bwMode="gray">
          <a:xfrm>
            <a:off x="3755136" y="3427413"/>
            <a:ext cx="1767839" cy="584775"/>
          </a:xfrm>
          <a:prstGeom prst="rect">
            <a:avLst/>
          </a:prstGeom>
          <a:noFill/>
          <a:ln w="9525">
            <a:noFill/>
            <a:miter lim="800000"/>
            <a:headEnd/>
            <a:tailEnd/>
          </a:ln>
        </p:spPr>
        <p:txBody>
          <a:bodyPr wrap="square">
            <a:spAutoFit/>
          </a:bodyPr>
          <a:lstStyle/>
          <a:p>
            <a:pPr algn="ctr" defTabSz="801688" fontAlgn="auto">
              <a:spcBef>
                <a:spcPct val="20000"/>
              </a:spcBef>
              <a:spcAft>
                <a:spcPts val="0"/>
              </a:spcAft>
              <a:defRPr/>
            </a:pPr>
            <a:r>
              <a:rPr lang="da-DK" sz="1600" b="1" kern="0" noProof="1" smtClean="0">
                <a:solidFill>
                  <a:srgbClr val="FEA501">
                    <a:lumMod val="60000"/>
                    <a:lumOff val="40000"/>
                  </a:srgbClr>
                </a:solidFill>
                <a:effectLst>
                  <a:outerShdw blurRad="38100" dist="38100" dir="2700000" algn="tl">
                    <a:srgbClr val="000000">
                      <a:alpha val="43137"/>
                    </a:srgbClr>
                  </a:outerShdw>
                </a:effectLst>
                <a:latin typeface="Corbel" pitchFamily="34" charset="0"/>
              </a:rPr>
              <a:t>ConsoleWorks® ITFM Suite</a:t>
            </a:r>
            <a:endParaRPr lang="da-DK" sz="1600" b="1" kern="0" noProof="1">
              <a:solidFill>
                <a:srgbClr val="FEA501">
                  <a:lumMod val="60000"/>
                  <a:lumOff val="40000"/>
                </a:srgbClr>
              </a:solidFill>
              <a:effectLst>
                <a:outerShdw blurRad="38100" dist="38100" dir="2700000" algn="tl">
                  <a:srgbClr val="000000">
                    <a:alpha val="43137"/>
                  </a:srgbClr>
                </a:outerShdw>
              </a:effectLst>
              <a:latin typeface="Corbel" pitchFamily="34" charset="0"/>
            </a:endParaRPr>
          </a:p>
        </p:txBody>
      </p:sp>
      <p:sp>
        <p:nvSpPr>
          <p:cNvPr id="39" name="WordArt 35"/>
          <p:cNvSpPr>
            <a:spLocks noChangeArrowheads="1" noChangeShapeType="1" noTextEdit="1"/>
          </p:cNvSpPr>
          <p:nvPr>
            <p:custDataLst>
              <p:tags r:id="rId5"/>
            </p:custDataLst>
          </p:nvPr>
        </p:nvSpPr>
        <p:spPr bwMode="gray">
          <a:xfrm rot="60000">
            <a:off x="3985062" y="2787433"/>
            <a:ext cx="1308089" cy="786703"/>
          </a:xfrm>
          <a:prstGeom prst="rect">
            <a:avLst/>
          </a:prstGeom>
        </p:spPr>
        <p:txBody>
          <a:bodyPr spcFirstLastPara="1" wrap="none" fromWordArt="1">
            <a:prstTxWarp prst="textArchUp">
              <a:avLst>
                <a:gd name="adj" fmla="val 11377749"/>
              </a:avLst>
            </a:prstTxWarp>
          </a:bodyPr>
          <a:lstStyle/>
          <a:p>
            <a:r>
              <a:rPr lang="en-US" sz="2800" kern="10" dirty="0" smtClean="0">
                <a:ln w="9525">
                  <a:noFill/>
                  <a:round/>
                  <a:headEnd/>
                  <a:tailEnd/>
                </a:ln>
                <a:solidFill>
                  <a:srgbClr val="000000"/>
                </a:solidFill>
                <a:effectLst>
                  <a:outerShdw blurRad="38100" dist="25400" dir="2700000" algn="tl">
                    <a:srgbClr val="000000">
                      <a:alpha val="43137"/>
                    </a:srgbClr>
                  </a:outerShdw>
                </a:effectLst>
                <a:latin typeface="Arial"/>
                <a:ea typeface="+mn-lt"/>
                <a:cs typeface="Arial"/>
              </a:rPr>
              <a:t>VIRTUALIZATION</a:t>
            </a:r>
            <a:endParaRPr lang="en-US" sz="2800" kern="10" dirty="0">
              <a:ln w="9525">
                <a:noFill/>
                <a:round/>
                <a:headEnd/>
                <a:tailEnd/>
              </a:ln>
              <a:solidFill>
                <a:srgbClr val="000000"/>
              </a:solidFill>
              <a:effectLst>
                <a:outerShdw blurRad="38100" dist="25400" dir="2700000" algn="tl">
                  <a:srgbClr val="000000">
                    <a:alpha val="43137"/>
                  </a:srgbClr>
                </a:outerShdw>
              </a:effectLst>
              <a:latin typeface="Arial"/>
              <a:ea typeface="+mn-lt"/>
              <a:cs typeface="Arial"/>
            </a:endParaRPr>
          </a:p>
        </p:txBody>
      </p:sp>
      <p:sp>
        <p:nvSpPr>
          <p:cNvPr id="40" name="WordArt 20"/>
          <p:cNvSpPr>
            <a:spLocks noChangeArrowheads="1" noChangeShapeType="1" noTextEdit="1"/>
          </p:cNvSpPr>
          <p:nvPr>
            <p:custDataLst>
              <p:tags r:id="rId6"/>
            </p:custDataLst>
          </p:nvPr>
        </p:nvSpPr>
        <p:spPr bwMode="gray">
          <a:xfrm rot="21397867">
            <a:off x="4039738" y="3874339"/>
            <a:ext cx="1255595" cy="714752"/>
          </a:xfrm>
          <a:prstGeom prst="rect">
            <a:avLst/>
          </a:prstGeom>
        </p:spPr>
        <p:txBody>
          <a:bodyPr spcFirstLastPara="1" wrap="none" fromWordArt="1">
            <a:prstTxWarp prst="textArchDown">
              <a:avLst>
                <a:gd name="adj" fmla="val 1044384"/>
              </a:avLst>
            </a:prstTxWarp>
          </a:bodyPr>
          <a:lstStyle/>
          <a:p>
            <a:r>
              <a:rPr lang="en-US" sz="2800" kern="10" dirty="0" smtClean="0">
                <a:ln w="9525">
                  <a:noFill/>
                  <a:round/>
                  <a:headEnd/>
                  <a:tailEnd/>
                </a:ln>
                <a:solidFill>
                  <a:srgbClr val="000000"/>
                </a:solidFill>
                <a:effectLst>
                  <a:outerShdw blurRad="38100" dist="25400" dir="2700000" algn="tl">
                    <a:srgbClr val="000000">
                      <a:alpha val="43137"/>
                    </a:srgbClr>
                  </a:outerShdw>
                </a:effectLst>
                <a:latin typeface="Arial"/>
                <a:ea typeface="+mn-lt"/>
                <a:cs typeface="Arial"/>
              </a:rPr>
              <a:t>FOUNDATION</a:t>
            </a:r>
            <a:endParaRPr lang="en-US" sz="2800" kern="10" dirty="0">
              <a:ln w="9525">
                <a:noFill/>
                <a:round/>
                <a:headEnd/>
                <a:tailEnd/>
              </a:ln>
              <a:solidFill>
                <a:srgbClr val="000000"/>
              </a:solidFill>
              <a:effectLst>
                <a:outerShdw blurRad="38100" dist="25400" dir="2700000" algn="tl">
                  <a:srgbClr val="000000">
                    <a:alpha val="43137"/>
                  </a:srgbClr>
                </a:outerShdw>
              </a:effectLst>
              <a:latin typeface="Arial"/>
              <a:ea typeface="+mn-lt"/>
              <a:cs typeface="Arial"/>
            </a:endParaRPr>
          </a:p>
        </p:txBody>
      </p:sp>
    </p:spTree>
    <p:extLst>
      <p:ext uri="{BB962C8B-B14F-4D97-AF65-F5344CB8AC3E}">
        <p14:creationId xmlns:p14="http://schemas.microsoft.com/office/powerpoint/2010/main" xmlns="" val="3317683496"/>
      </p:ext>
    </p:extLst>
  </p:cSld>
  <p:clrMapOvr>
    <a:masterClrMapping/>
  </p:clrMapOvr>
  <p:transition spd="slow" advClick="0">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 descr="C:\Documents and Settings\schruter\Desktop\TDI Collateral\StockPhotos\iStock_000010066188Small.jpg"/>
          <p:cNvPicPr>
            <a:picLocks noChangeAspect="1" noChangeArrowheads="1"/>
          </p:cNvPicPr>
          <p:nvPr/>
        </p:nvPicPr>
        <p:blipFill>
          <a:blip r:embed="rId3" cstate="print"/>
          <a:srcRect/>
          <a:stretch>
            <a:fillRect/>
          </a:stretch>
        </p:blipFill>
        <p:spPr bwMode="auto">
          <a:xfrm>
            <a:off x="3810000" y="3124200"/>
            <a:ext cx="1905000" cy="2854134"/>
          </a:xfrm>
          <a:prstGeom prst="rect">
            <a:avLst/>
          </a:prstGeom>
          <a:noFill/>
        </p:spPr>
      </p:pic>
      <p:sp>
        <p:nvSpPr>
          <p:cNvPr id="2" name="Title 1"/>
          <p:cNvSpPr>
            <a:spLocks noGrp="1"/>
          </p:cNvSpPr>
          <p:nvPr>
            <p:ph type="title"/>
          </p:nvPr>
        </p:nvSpPr>
        <p:spPr/>
        <p:txBody>
          <a:bodyPr/>
          <a:lstStyle/>
          <a:p>
            <a:r>
              <a:rPr lang="en-US" dirty="0" smtClean="0"/>
              <a:t>ConsoleWorks® Compliance Foundation – are you meeting the intent?</a:t>
            </a:r>
            <a:endParaRPr lang="en-US" dirty="0"/>
          </a:p>
        </p:txBody>
      </p:sp>
      <p:sp>
        <p:nvSpPr>
          <p:cNvPr id="4" name="Footer Placeholder 3"/>
          <p:cNvSpPr>
            <a:spLocks noGrp="1"/>
          </p:cNvSpPr>
          <p:nvPr>
            <p:ph type="ftr" sz="quarter" idx="10"/>
          </p:nvPr>
        </p:nvSpPr>
        <p:spPr/>
        <p:txBody>
          <a:bodyPr/>
          <a:lstStyle/>
          <a:p>
            <a:pPr>
              <a:defRPr/>
            </a:pPr>
            <a:r>
              <a:rPr lang="en-US" smtClean="0">
                <a:solidFill>
                  <a:srgbClr val="000000"/>
                </a:solidFill>
              </a:rPr>
              <a:t>TDi Technologies (www.tditechnologies.com)		         Your Business is Built on IT</a:t>
            </a:r>
            <a:endParaRPr lang="de-DE">
              <a:solidFill>
                <a:srgbClr val="000000"/>
              </a:solidFill>
            </a:endParaRPr>
          </a:p>
        </p:txBody>
      </p:sp>
      <p:sp>
        <p:nvSpPr>
          <p:cNvPr id="5" name="TextBox 4"/>
          <p:cNvSpPr txBox="1"/>
          <p:nvPr/>
        </p:nvSpPr>
        <p:spPr>
          <a:xfrm>
            <a:off x="352425" y="2847975"/>
            <a:ext cx="2743200" cy="1200329"/>
          </a:xfrm>
          <a:prstGeom prst="rect">
            <a:avLst/>
          </a:prstGeom>
          <a:noFill/>
        </p:spPr>
        <p:txBody>
          <a:bodyPr wrap="square" rtlCol="0">
            <a:spAutoFit/>
          </a:bodyPr>
          <a:lstStyle/>
          <a:p>
            <a:pPr algn="ctr"/>
            <a:r>
              <a:rPr lang="en-US" i="1" dirty="0" smtClean="0">
                <a:solidFill>
                  <a:srgbClr val="000000"/>
                </a:solidFill>
                <a:effectLst>
                  <a:outerShdw blurRad="38100" dist="38100" dir="2700000" algn="tl">
                    <a:srgbClr val="000000">
                      <a:alpha val="43137"/>
                    </a:srgbClr>
                  </a:outerShdw>
                </a:effectLst>
              </a:rPr>
              <a:t>Is configuration of the IT devices that run your business part of your compliance plan?</a:t>
            </a:r>
            <a:endParaRPr lang="en-US" i="1" dirty="0">
              <a:solidFill>
                <a:srgbClr val="000000"/>
              </a:solidFill>
              <a:effectLst>
                <a:outerShdw blurRad="38100" dist="38100" dir="2700000" algn="tl">
                  <a:srgbClr val="000000">
                    <a:alpha val="43137"/>
                  </a:srgbClr>
                </a:outerShdw>
              </a:effectLst>
            </a:endParaRPr>
          </a:p>
        </p:txBody>
      </p:sp>
      <p:sp>
        <p:nvSpPr>
          <p:cNvPr id="6" name="TextBox 5"/>
          <p:cNvSpPr txBox="1"/>
          <p:nvPr/>
        </p:nvSpPr>
        <p:spPr>
          <a:xfrm>
            <a:off x="542924" y="4867275"/>
            <a:ext cx="3438525" cy="1323439"/>
          </a:xfrm>
          <a:prstGeom prst="rect">
            <a:avLst/>
          </a:prstGeom>
          <a:noFill/>
        </p:spPr>
        <p:txBody>
          <a:bodyPr wrap="square" rtlCol="0">
            <a:spAutoFit/>
          </a:bodyPr>
          <a:lstStyle/>
          <a:p>
            <a:pPr algn="ctr"/>
            <a:r>
              <a:rPr lang="en-US" i="1" dirty="0" smtClean="0">
                <a:solidFill>
                  <a:srgbClr val="000000"/>
                </a:solidFill>
                <a:effectLst>
                  <a:outerShdw blurRad="38100" dist="38100" dir="2700000" algn="tl">
                    <a:srgbClr val="000000">
                      <a:alpha val="43137"/>
                    </a:srgbClr>
                  </a:outerShdw>
                </a:effectLst>
              </a:rPr>
              <a:t>If they fail or are compromised – resulting in a Compliance Incident – will you be held accountable?</a:t>
            </a:r>
            <a:endParaRPr lang="en-US" i="1" dirty="0">
              <a:solidFill>
                <a:srgbClr val="000000"/>
              </a:solidFill>
              <a:effectLst>
                <a:outerShdw blurRad="38100" dist="38100" dir="2700000" algn="tl">
                  <a:srgbClr val="000000">
                    <a:alpha val="43137"/>
                  </a:srgbClr>
                </a:outerShdw>
              </a:effectLst>
            </a:endParaRPr>
          </a:p>
        </p:txBody>
      </p:sp>
      <p:sp>
        <p:nvSpPr>
          <p:cNvPr id="7" name="TextBox 6"/>
          <p:cNvSpPr txBox="1"/>
          <p:nvPr/>
        </p:nvSpPr>
        <p:spPr>
          <a:xfrm>
            <a:off x="5543549" y="5095875"/>
            <a:ext cx="2638425" cy="1015663"/>
          </a:xfrm>
          <a:prstGeom prst="rect">
            <a:avLst/>
          </a:prstGeom>
          <a:noFill/>
        </p:spPr>
        <p:txBody>
          <a:bodyPr wrap="square" rtlCol="0">
            <a:spAutoFit/>
          </a:bodyPr>
          <a:lstStyle/>
          <a:p>
            <a:pPr algn="ctr"/>
            <a:r>
              <a:rPr lang="en-US" i="1" dirty="0" smtClean="0">
                <a:solidFill>
                  <a:srgbClr val="000000"/>
                </a:solidFill>
                <a:effectLst>
                  <a:outerShdw blurRad="38100" dist="38100" dir="2700000" algn="tl">
                    <a:srgbClr val="000000">
                      <a:alpha val="43137"/>
                    </a:srgbClr>
                  </a:outerShdw>
                </a:effectLst>
              </a:rPr>
              <a:t>Can you prove what your company did – or did not – do?</a:t>
            </a:r>
            <a:endParaRPr lang="en-US" i="1" dirty="0">
              <a:solidFill>
                <a:srgbClr val="000000"/>
              </a:solidFill>
              <a:effectLst>
                <a:outerShdw blurRad="38100" dist="38100" dir="2700000" algn="tl">
                  <a:srgbClr val="000000">
                    <a:alpha val="43137"/>
                  </a:srgbClr>
                </a:outerShdw>
              </a:effectLst>
            </a:endParaRPr>
          </a:p>
        </p:txBody>
      </p:sp>
      <p:sp>
        <p:nvSpPr>
          <p:cNvPr id="8" name="TextBox 7"/>
          <p:cNvSpPr txBox="1"/>
          <p:nvPr/>
        </p:nvSpPr>
        <p:spPr>
          <a:xfrm>
            <a:off x="1905000" y="1133475"/>
            <a:ext cx="6019800" cy="1754326"/>
          </a:xfrm>
          <a:prstGeom prst="rect">
            <a:avLst/>
          </a:prstGeom>
          <a:noFill/>
        </p:spPr>
        <p:txBody>
          <a:bodyPr wrap="square" rtlCol="0">
            <a:spAutoFit/>
          </a:bodyPr>
          <a:lstStyle/>
          <a:p>
            <a:pPr algn="ctr"/>
            <a:r>
              <a:rPr lang="en-US" sz="3600" i="1" dirty="0" smtClean="0">
                <a:solidFill>
                  <a:srgbClr val="000000"/>
                </a:solidFill>
                <a:effectLst>
                  <a:outerShdw blurRad="38100" dist="38100" dir="2700000" algn="tl">
                    <a:srgbClr val="000000">
                      <a:alpha val="43137"/>
                    </a:srgbClr>
                  </a:outerShdw>
                </a:effectLst>
              </a:rPr>
              <a:t>ARE YOU PROTECING YOURSELF FROM FAILURE?</a:t>
            </a:r>
            <a:endParaRPr lang="en-US" sz="3600" i="1" dirty="0">
              <a:solidFill>
                <a:srgbClr val="000000"/>
              </a:solidFill>
              <a:effectLst>
                <a:outerShdw blurRad="38100" dist="38100" dir="2700000" algn="tl">
                  <a:srgbClr val="000000">
                    <a:alpha val="43137"/>
                  </a:srgbClr>
                </a:outerShdw>
              </a:effectLst>
            </a:endParaRPr>
          </a:p>
        </p:txBody>
      </p:sp>
      <p:sp>
        <p:nvSpPr>
          <p:cNvPr id="9" name="TextBox 8"/>
          <p:cNvSpPr txBox="1"/>
          <p:nvPr/>
        </p:nvSpPr>
        <p:spPr>
          <a:xfrm>
            <a:off x="6457950" y="2886075"/>
            <a:ext cx="2476500" cy="1323439"/>
          </a:xfrm>
          <a:prstGeom prst="rect">
            <a:avLst/>
          </a:prstGeom>
          <a:noFill/>
        </p:spPr>
        <p:txBody>
          <a:bodyPr wrap="square" rtlCol="0">
            <a:spAutoFit/>
          </a:bodyPr>
          <a:lstStyle/>
          <a:p>
            <a:pPr algn="ctr"/>
            <a:r>
              <a:rPr lang="en-US" i="1" dirty="0" smtClean="0">
                <a:solidFill>
                  <a:srgbClr val="000000"/>
                </a:solidFill>
                <a:effectLst>
                  <a:outerShdw blurRad="38100" dist="38100" dir="2700000" algn="tl">
                    <a:srgbClr val="000000">
                      <a:alpha val="43137"/>
                    </a:srgbClr>
                  </a:outerShdw>
                </a:effectLst>
              </a:rPr>
              <a:t>Are you identifying Compliance-related events as they occur?</a:t>
            </a:r>
            <a:endParaRPr lang="en-US" i="1"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437809159"/>
      </p:ext>
    </p:extLst>
  </p:cSld>
  <p:clrMapOvr>
    <a:masterClrMapping/>
  </p:clrMapOvr>
  <p:transition spd="slow" advClick="0">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150" y="246063"/>
            <a:ext cx="8832849" cy="647700"/>
          </a:xfrm>
        </p:spPr>
        <p:txBody>
          <a:bodyPr/>
          <a:lstStyle/>
          <a:p>
            <a:r>
              <a:rPr lang="en-US" dirty="0" smtClean="0"/>
              <a:t>How does the ConsoleWorks® Compliance Foundation help with compliance?</a:t>
            </a:r>
            <a:endParaRPr lang="en-US" dirty="0"/>
          </a:p>
        </p:txBody>
      </p:sp>
      <p:sp>
        <p:nvSpPr>
          <p:cNvPr id="4" name="Footer Placeholder 3"/>
          <p:cNvSpPr>
            <a:spLocks noGrp="1"/>
          </p:cNvSpPr>
          <p:nvPr>
            <p:ph type="ftr" sz="quarter" idx="10"/>
          </p:nvPr>
        </p:nvSpPr>
        <p:spPr/>
        <p:txBody>
          <a:bodyPr/>
          <a:lstStyle/>
          <a:p>
            <a:pPr>
              <a:defRPr/>
            </a:pPr>
            <a:r>
              <a:rPr lang="en-US" smtClean="0">
                <a:solidFill>
                  <a:srgbClr val="000000"/>
                </a:solidFill>
              </a:rPr>
              <a:t>TDi Technologies (www.tditechnologies.com)		         Your Business is Built on IT</a:t>
            </a:r>
            <a:endParaRPr lang="de-DE">
              <a:solidFill>
                <a:srgbClr val="000000"/>
              </a:solidFill>
            </a:endParaRPr>
          </a:p>
        </p:txBody>
      </p:sp>
      <p:sp>
        <p:nvSpPr>
          <p:cNvPr id="5" name="Line 26"/>
          <p:cNvSpPr>
            <a:spLocks noChangeShapeType="1"/>
          </p:cNvSpPr>
          <p:nvPr/>
        </p:nvSpPr>
        <p:spPr bwMode="auto">
          <a:xfrm>
            <a:off x="6134100" y="1714500"/>
            <a:ext cx="0" cy="3219450"/>
          </a:xfrm>
          <a:prstGeom prst="line">
            <a:avLst/>
          </a:prstGeom>
          <a:noFill/>
          <a:ln w="19050">
            <a:solidFill>
              <a:srgbClr val="A1A1A1"/>
            </a:solidFill>
            <a:prstDash val="sysDot"/>
            <a:round/>
            <a:headEnd/>
            <a:tailEnd/>
          </a:ln>
        </p:spPr>
        <p:txBody>
          <a:bodyPr/>
          <a:lstStyle/>
          <a:p>
            <a:endParaRPr lang="en-US">
              <a:solidFill>
                <a:srgbClr val="000000"/>
              </a:solidFill>
            </a:endParaRPr>
          </a:p>
        </p:txBody>
      </p:sp>
      <p:grpSp>
        <p:nvGrpSpPr>
          <p:cNvPr id="7" name="Group 32"/>
          <p:cNvGrpSpPr>
            <a:grpSpLocks/>
          </p:cNvGrpSpPr>
          <p:nvPr/>
        </p:nvGrpSpPr>
        <p:grpSpPr bwMode="auto">
          <a:xfrm>
            <a:off x="0" y="1387475"/>
            <a:ext cx="9144000" cy="4913313"/>
            <a:chOff x="0" y="712"/>
            <a:chExt cx="5760" cy="3095"/>
          </a:xfrm>
        </p:grpSpPr>
        <p:sp>
          <p:nvSpPr>
            <p:cNvPr id="8" name="Freeform 9"/>
            <p:cNvSpPr>
              <a:spLocks/>
            </p:cNvSpPr>
            <p:nvPr/>
          </p:nvSpPr>
          <p:spPr bwMode="auto">
            <a:xfrm>
              <a:off x="1492" y="1353"/>
              <a:ext cx="231" cy="283"/>
            </a:xfrm>
            <a:custGeom>
              <a:avLst/>
              <a:gdLst>
                <a:gd name="T0" fmla="*/ 2147483647 w 241"/>
                <a:gd name="T1" fmla="*/ 2147483647 h 295"/>
                <a:gd name="T2" fmla="*/ 2147483647 w 241"/>
                <a:gd name="T3" fmla="*/ 2147483647 h 295"/>
                <a:gd name="T4" fmla="*/ 2147483647 w 241"/>
                <a:gd name="T5" fmla="*/ 2147483647 h 295"/>
                <a:gd name="T6" fmla="*/ 2147483647 w 241"/>
                <a:gd name="T7" fmla="*/ 2147483647 h 295"/>
                <a:gd name="T8" fmla="*/ 2147483647 w 241"/>
                <a:gd name="T9" fmla="*/ 2147483647 h 295"/>
                <a:gd name="T10" fmla="*/ 2147483647 w 241"/>
                <a:gd name="T11" fmla="*/ 2147483647 h 295"/>
                <a:gd name="T12" fmla="*/ 2147483647 w 241"/>
                <a:gd name="T13" fmla="*/ 2147483647 h 295"/>
                <a:gd name="T14" fmla="*/ 2147483647 w 241"/>
                <a:gd name="T15" fmla="*/ 2147483647 h 295"/>
                <a:gd name="T16" fmla="*/ 2147483647 w 241"/>
                <a:gd name="T17" fmla="*/ 0 h 295"/>
                <a:gd name="T18" fmla="*/ 2147483647 w 241"/>
                <a:gd name="T19" fmla="*/ 2147483647 h 295"/>
                <a:gd name="T20" fmla="*/ 2147483647 w 241"/>
                <a:gd name="T21" fmla="*/ 2147483647 h 295"/>
                <a:gd name="T22" fmla="*/ 2147483647 w 241"/>
                <a:gd name="T23" fmla="*/ 2147483647 h 295"/>
                <a:gd name="T24" fmla="*/ 2147483647 w 241"/>
                <a:gd name="T25" fmla="*/ 2147483647 h 295"/>
                <a:gd name="T26" fmla="*/ 2147483647 w 241"/>
                <a:gd name="T27" fmla="*/ 2147483647 h 295"/>
                <a:gd name="T28" fmla="*/ 2147483647 w 241"/>
                <a:gd name="T29" fmla="*/ 2147483647 h 295"/>
                <a:gd name="T30" fmla="*/ 2147483647 w 241"/>
                <a:gd name="T31" fmla="*/ 2147483647 h 295"/>
                <a:gd name="T32" fmla="*/ 2147483647 w 241"/>
                <a:gd name="T33" fmla="*/ 2147483647 h 295"/>
                <a:gd name="T34" fmla="*/ 2147483647 w 241"/>
                <a:gd name="T35" fmla="*/ 2147483647 h 295"/>
                <a:gd name="T36" fmla="*/ 2147483647 w 241"/>
                <a:gd name="T37" fmla="*/ 2147483647 h 295"/>
                <a:gd name="T38" fmla="*/ 0 w 241"/>
                <a:gd name="T39" fmla="*/ 2147483647 h 295"/>
                <a:gd name="T40" fmla="*/ 2147483647 w 241"/>
                <a:gd name="T41" fmla="*/ 2147483647 h 295"/>
                <a:gd name="T42" fmla="*/ 2147483647 w 241"/>
                <a:gd name="T43" fmla="*/ 2147483647 h 295"/>
                <a:gd name="T44" fmla="*/ 2147483647 w 241"/>
                <a:gd name="T45" fmla="*/ 2147483647 h 2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1"/>
                <a:gd name="T70" fmla="*/ 0 h 295"/>
                <a:gd name="T71" fmla="*/ 241 w 241"/>
                <a:gd name="T72" fmla="*/ 295 h 29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1" h="295">
                  <a:moveTo>
                    <a:pt x="40" y="157"/>
                  </a:moveTo>
                  <a:cubicBezTo>
                    <a:pt x="67" y="207"/>
                    <a:pt x="67" y="207"/>
                    <a:pt x="67" y="207"/>
                  </a:cubicBezTo>
                  <a:cubicBezTo>
                    <a:pt x="36" y="239"/>
                    <a:pt x="36" y="239"/>
                    <a:pt x="36" y="239"/>
                  </a:cubicBezTo>
                  <a:cubicBezTo>
                    <a:pt x="31" y="295"/>
                    <a:pt x="31" y="295"/>
                    <a:pt x="31" y="295"/>
                  </a:cubicBezTo>
                  <a:cubicBezTo>
                    <a:pt x="82" y="225"/>
                    <a:pt x="82" y="225"/>
                    <a:pt x="82" y="225"/>
                  </a:cubicBezTo>
                  <a:cubicBezTo>
                    <a:pt x="82" y="225"/>
                    <a:pt x="148" y="135"/>
                    <a:pt x="159" y="124"/>
                  </a:cubicBezTo>
                  <a:cubicBezTo>
                    <a:pt x="169" y="112"/>
                    <a:pt x="230" y="49"/>
                    <a:pt x="234" y="45"/>
                  </a:cubicBezTo>
                  <a:cubicBezTo>
                    <a:pt x="239" y="40"/>
                    <a:pt x="241" y="33"/>
                    <a:pt x="235" y="23"/>
                  </a:cubicBezTo>
                  <a:cubicBezTo>
                    <a:pt x="230" y="14"/>
                    <a:pt x="224" y="0"/>
                    <a:pt x="224" y="0"/>
                  </a:cubicBezTo>
                  <a:cubicBezTo>
                    <a:pt x="224" y="0"/>
                    <a:pt x="204" y="22"/>
                    <a:pt x="199" y="26"/>
                  </a:cubicBezTo>
                  <a:cubicBezTo>
                    <a:pt x="193" y="30"/>
                    <a:pt x="114" y="89"/>
                    <a:pt x="114" y="89"/>
                  </a:cubicBezTo>
                  <a:cubicBezTo>
                    <a:pt x="66" y="129"/>
                    <a:pt x="66" y="129"/>
                    <a:pt x="66" y="129"/>
                  </a:cubicBezTo>
                  <a:cubicBezTo>
                    <a:pt x="36" y="157"/>
                    <a:pt x="36" y="157"/>
                    <a:pt x="36" y="157"/>
                  </a:cubicBezTo>
                  <a:cubicBezTo>
                    <a:pt x="36" y="157"/>
                    <a:pt x="27" y="137"/>
                    <a:pt x="24" y="135"/>
                  </a:cubicBezTo>
                  <a:cubicBezTo>
                    <a:pt x="21" y="133"/>
                    <a:pt x="19" y="113"/>
                    <a:pt x="19" y="113"/>
                  </a:cubicBezTo>
                  <a:cubicBezTo>
                    <a:pt x="14" y="104"/>
                    <a:pt x="14" y="104"/>
                    <a:pt x="14" y="104"/>
                  </a:cubicBezTo>
                  <a:cubicBezTo>
                    <a:pt x="10" y="114"/>
                    <a:pt x="10" y="114"/>
                    <a:pt x="10" y="114"/>
                  </a:cubicBezTo>
                  <a:cubicBezTo>
                    <a:pt x="10" y="114"/>
                    <a:pt x="8" y="159"/>
                    <a:pt x="4" y="160"/>
                  </a:cubicBezTo>
                  <a:cubicBezTo>
                    <a:pt x="1" y="162"/>
                    <a:pt x="3" y="167"/>
                    <a:pt x="3" y="167"/>
                  </a:cubicBezTo>
                  <a:cubicBezTo>
                    <a:pt x="0" y="192"/>
                    <a:pt x="0" y="192"/>
                    <a:pt x="0" y="192"/>
                  </a:cubicBezTo>
                  <a:cubicBezTo>
                    <a:pt x="0" y="192"/>
                    <a:pt x="3" y="182"/>
                    <a:pt x="8" y="176"/>
                  </a:cubicBezTo>
                  <a:cubicBezTo>
                    <a:pt x="13" y="170"/>
                    <a:pt x="24" y="159"/>
                    <a:pt x="27" y="159"/>
                  </a:cubicBezTo>
                  <a:close/>
                </a:path>
              </a:pathLst>
            </a:custGeom>
            <a:solidFill>
              <a:srgbClr val="FFFFFF"/>
            </a:solidFill>
            <a:ln w="9525">
              <a:noFill/>
              <a:round/>
              <a:headEnd/>
              <a:tailEnd/>
            </a:ln>
          </p:spPr>
          <p:txBody>
            <a:bodyPr/>
            <a:lstStyle/>
            <a:p>
              <a:endParaRPr lang="en-US">
                <a:solidFill>
                  <a:srgbClr val="000000"/>
                </a:solidFill>
              </a:endParaRPr>
            </a:p>
          </p:txBody>
        </p:sp>
        <p:sp>
          <p:nvSpPr>
            <p:cNvPr id="9" name="Freeform 11"/>
            <p:cNvSpPr>
              <a:spLocks/>
            </p:cNvSpPr>
            <p:nvPr/>
          </p:nvSpPr>
          <p:spPr bwMode="auto">
            <a:xfrm>
              <a:off x="399" y="1718"/>
              <a:ext cx="113" cy="180"/>
            </a:xfrm>
            <a:custGeom>
              <a:avLst/>
              <a:gdLst>
                <a:gd name="T0" fmla="*/ 2147483647 w 118"/>
                <a:gd name="T1" fmla="*/ 0 h 186"/>
                <a:gd name="T2" fmla="*/ 2147483647 w 118"/>
                <a:gd name="T3" fmla="*/ 2147483647 h 186"/>
                <a:gd name="T4" fmla="*/ 2147483647 w 118"/>
                <a:gd name="T5" fmla="*/ 2147483647 h 186"/>
                <a:gd name="T6" fmla="*/ 2147483647 w 118"/>
                <a:gd name="T7" fmla="*/ 2147483647 h 186"/>
                <a:gd name="T8" fmla="*/ 2147483647 w 118"/>
                <a:gd name="T9" fmla="*/ 2147483647 h 186"/>
                <a:gd name="T10" fmla="*/ 2147483647 w 118"/>
                <a:gd name="T11" fmla="*/ 2147483647 h 186"/>
                <a:gd name="T12" fmla="*/ 2147483647 w 118"/>
                <a:gd name="T13" fmla="*/ 2147483647 h 186"/>
                <a:gd name="T14" fmla="*/ 2147483647 w 118"/>
                <a:gd name="T15" fmla="*/ 2147483647 h 186"/>
                <a:gd name="T16" fmla="*/ 0 w 118"/>
                <a:gd name="T17" fmla="*/ 2147483647 h 186"/>
                <a:gd name="T18" fmla="*/ 2147483647 w 118"/>
                <a:gd name="T19" fmla="*/ 2147483647 h 186"/>
                <a:gd name="T20" fmla="*/ 2147483647 w 118"/>
                <a:gd name="T21" fmla="*/ 2147483647 h 186"/>
                <a:gd name="T22" fmla="*/ 2147483647 w 118"/>
                <a:gd name="T23" fmla="*/ 0 h 1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8"/>
                <a:gd name="T37" fmla="*/ 0 h 186"/>
                <a:gd name="T38" fmla="*/ 118 w 118"/>
                <a:gd name="T39" fmla="*/ 186 h 18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8" h="186">
                  <a:moveTo>
                    <a:pt x="10" y="0"/>
                  </a:moveTo>
                  <a:cubicBezTo>
                    <a:pt x="10" y="0"/>
                    <a:pt x="20" y="17"/>
                    <a:pt x="23" y="17"/>
                  </a:cubicBezTo>
                  <a:cubicBezTo>
                    <a:pt x="26" y="17"/>
                    <a:pt x="37" y="35"/>
                    <a:pt x="40" y="40"/>
                  </a:cubicBezTo>
                  <a:cubicBezTo>
                    <a:pt x="43" y="44"/>
                    <a:pt x="68" y="103"/>
                    <a:pt x="72" y="107"/>
                  </a:cubicBezTo>
                  <a:cubicBezTo>
                    <a:pt x="75" y="111"/>
                    <a:pt x="92" y="148"/>
                    <a:pt x="97" y="155"/>
                  </a:cubicBezTo>
                  <a:cubicBezTo>
                    <a:pt x="102" y="161"/>
                    <a:pt x="118" y="186"/>
                    <a:pt x="118" y="186"/>
                  </a:cubicBezTo>
                  <a:cubicBezTo>
                    <a:pt x="81" y="152"/>
                    <a:pt x="81" y="152"/>
                    <a:pt x="81" y="152"/>
                  </a:cubicBezTo>
                  <a:cubicBezTo>
                    <a:pt x="27" y="97"/>
                    <a:pt x="27" y="97"/>
                    <a:pt x="27" y="97"/>
                  </a:cubicBezTo>
                  <a:cubicBezTo>
                    <a:pt x="0" y="66"/>
                    <a:pt x="0" y="66"/>
                    <a:pt x="0" y="66"/>
                  </a:cubicBezTo>
                  <a:cubicBezTo>
                    <a:pt x="0" y="66"/>
                    <a:pt x="15" y="66"/>
                    <a:pt x="19" y="60"/>
                  </a:cubicBezTo>
                  <a:cubicBezTo>
                    <a:pt x="22" y="53"/>
                    <a:pt x="19" y="29"/>
                    <a:pt x="15" y="24"/>
                  </a:cubicBezTo>
                  <a:close/>
                </a:path>
              </a:pathLst>
            </a:custGeom>
            <a:solidFill>
              <a:srgbClr val="FFFFFF"/>
            </a:solidFill>
            <a:ln w="9525">
              <a:noFill/>
              <a:round/>
              <a:headEnd/>
              <a:tailEnd/>
            </a:ln>
          </p:spPr>
          <p:txBody>
            <a:bodyPr/>
            <a:lstStyle/>
            <a:p>
              <a:endParaRPr lang="en-US">
                <a:solidFill>
                  <a:srgbClr val="000000"/>
                </a:solidFill>
              </a:endParaRPr>
            </a:p>
          </p:txBody>
        </p:sp>
        <p:sp>
          <p:nvSpPr>
            <p:cNvPr id="10" name="Freeform 12"/>
            <p:cNvSpPr>
              <a:spLocks/>
            </p:cNvSpPr>
            <p:nvPr/>
          </p:nvSpPr>
          <p:spPr bwMode="auto">
            <a:xfrm>
              <a:off x="1755" y="2575"/>
              <a:ext cx="124" cy="51"/>
            </a:xfrm>
            <a:custGeom>
              <a:avLst/>
              <a:gdLst>
                <a:gd name="T0" fmla="*/ 0 w 128"/>
                <a:gd name="T1" fmla="*/ 0 h 54"/>
                <a:gd name="T2" fmla="*/ 2147483647 w 128"/>
                <a:gd name="T3" fmla="*/ 2147483647 h 54"/>
                <a:gd name="T4" fmla="*/ 2147483647 w 128"/>
                <a:gd name="T5" fmla="*/ 2147483647 h 54"/>
                <a:gd name="T6" fmla="*/ 2147483647 w 128"/>
                <a:gd name="T7" fmla="*/ 2147483647 h 54"/>
                <a:gd name="T8" fmla="*/ 0 w 128"/>
                <a:gd name="T9" fmla="*/ 0 h 54"/>
                <a:gd name="T10" fmla="*/ 0 60000 65536"/>
                <a:gd name="T11" fmla="*/ 0 60000 65536"/>
                <a:gd name="T12" fmla="*/ 0 60000 65536"/>
                <a:gd name="T13" fmla="*/ 0 60000 65536"/>
                <a:gd name="T14" fmla="*/ 0 60000 65536"/>
                <a:gd name="T15" fmla="*/ 0 w 128"/>
                <a:gd name="T16" fmla="*/ 0 h 54"/>
                <a:gd name="T17" fmla="*/ 128 w 128"/>
                <a:gd name="T18" fmla="*/ 54 h 54"/>
              </a:gdLst>
              <a:ahLst/>
              <a:cxnLst>
                <a:cxn ang="T10">
                  <a:pos x="T0" y="T1"/>
                </a:cxn>
                <a:cxn ang="T11">
                  <a:pos x="T2" y="T3"/>
                </a:cxn>
                <a:cxn ang="T12">
                  <a:pos x="T4" y="T5"/>
                </a:cxn>
                <a:cxn ang="T13">
                  <a:pos x="T6" y="T7"/>
                </a:cxn>
                <a:cxn ang="T14">
                  <a:pos x="T8" y="T9"/>
                </a:cxn>
              </a:cxnLst>
              <a:rect l="T15" t="T16" r="T17" b="T18"/>
              <a:pathLst>
                <a:path w="128" h="54">
                  <a:moveTo>
                    <a:pt x="0" y="0"/>
                  </a:moveTo>
                  <a:cubicBezTo>
                    <a:pt x="0" y="0"/>
                    <a:pt x="126" y="28"/>
                    <a:pt x="127" y="37"/>
                  </a:cubicBezTo>
                  <a:cubicBezTo>
                    <a:pt x="128" y="45"/>
                    <a:pt x="122" y="54"/>
                    <a:pt x="122" y="54"/>
                  </a:cubicBezTo>
                  <a:cubicBezTo>
                    <a:pt x="19" y="17"/>
                    <a:pt x="19" y="17"/>
                    <a:pt x="19" y="17"/>
                  </a:cubicBezTo>
                  <a:lnTo>
                    <a:pt x="0" y="0"/>
                  </a:lnTo>
                  <a:close/>
                </a:path>
              </a:pathLst>
            </a:custGeom>
            <a:solidFill>
              <a:srgbClr val="FFFFFF"/>
            </a:solidFill>
            <a:ln w="9525">
              <a:noFill/>
              <a:round/>
              <a:headEnd/>
              <a:tailEnd/>
            </a:ln>
          </p:spPr>
          <p:txBody>
            <a:bodyPr/>
            <a:lstStyle/>
            <a:p>
              <a:endParaRPr lang="en-US">
                <a:solidFill>
                  <a:srgbClr val="000000"/>
                </a:solidFill>
              </a:endParaRPr>
            </a:p>
          </p:txBody>
        </p:sp>
        <p:sp>
          <p:nvSpPr>
            <p:cNvPr id="11" name="Freeform 52"/>
            <p:cNvSpPr>
              <a:spLocks noEditPoints="1"/>
            </p:cNvSpPr>
            <p:nvPr/>
          </p:nvSpPr>
          <p:spPr bwMode="auto">
            <a:xfrm>
              <a:off x="0" y="712"/>
              <a:ext cx="5760" cy="3095"/>
            </a:xfrm>
            <a:custGeom>
              <a:avLst/>
              <a:gdLst/>
              <a:ahLst/>
              <a:cxnLst>
                <a:cxn ang="0">
                  <a:pos x="4816" y="4199"/>
                </a:cxn>
                <a:cxn ang="0">
                  <a:pos x="5004" y="3405"/>
                </a:cxn>
                <a:cxn ang="0">
                  <a:pos x="5170" y="3012"/>
                </a:cxn>
                <a:cxn ang="0">
                  <a:pos x="5214" y="2399"/>
                </a:cxn>
                <a:cxn ang="0">
                  <a:pos x="5158" y="1820"/>
                </a:cxn>
                <a:cxn ang="0">
                  <a:pos x="4695" y="1279"/>
                </a:cxn>
                <a:cxn ang="0">
                  <a:pos x="4451" y="1096"/>
                </a:cxn>
                <a:cxn ang="0">
                  <a:pos x="4425" y="1074"/>
                </a:cxn>
                <a:cxn ang="0">
                  <a:pos x="4499" y="688"/>
                </a:cxn>
                <a:cxn ang="0">
                  <a:pos x="4379" y="145"/>
                </a:cxn>
                <a:cxn ang="0">
                  <a:pos x="3969" y="25"/>
                </a:cxn>
                <a:cxn ang="0">
                  <a:pos x="3580" y="478"/>
                </a:cxn>
                <a:cxn ang="0">
                  <a:pos x="3570" y="700"/>
                </a:cxn>
                <a:cxn ang="0">
                  <a:pos x="3580" y="886"/>
                </a:cxn>
                <a:cxn ang="0">
                  <a:pos x="3698" y="1122"/>
                </a:cxn>
                <a:cxn ang="0">
                  <a:pos x="3860" y="1424"/>
                </a:cxn>
                <a:cxn ang="0">
                  <a:pos x="3466" y="1984"/>
                </a:cxn>
                <a:cxn ang="0">
                  <a:pos x="3384" y="2240"/>
                </a:cxn>
                <a:cxn ang="0">
                  <a:pos x="3182" y="2527"/>
                </a:cxn>
                <a:cxn ang="0">
                  <a:pos x="2822" y="2795"/>
                </a:cxn>
                <a:cxn ang="0">
                  <a:pos x="2484" y="2840"/>
                </a:cxn>
                <a:cxn ang="0">
                  <a:pos x="2349" y="2882"/>
                </a:cxn>
                <a:cxn ang="0">
                  <a:pos x="2124" y="2935"/>
                </a:cxn>
                <a:cxn ang="0">
                  <a:pos x="1914" y="2944"/>
                </a:cxn>
                <a:cxn ang="0">
                  <a:pos x="1654" y="2978"/>
                </a:cxn>
                <a:cxn ang="0">
                  <a:pos x="1641" y="2592"/>
                </a:cxn>
                <a:cxn ang="0">
                  <a:pos x="1451" y="2112"/>
                </a:cxn>
                <a:cxn ang="0">
                  <a:pos x="1217" y="1926"/>
                </a:cxn>
                <a:cxn ang="0">
                  <a:pos x="1084" y="1750"/>
                </a:cxn>
                <a:cxn ang="0">
                  <a:pos x="1255" y="1649"/>
                </a:cxn>
                <a:cxn ang="0">
                  <a:pos x="1330" y="1518"/>
                </a:cxn>
                <a:cxn ang="0">
                  <a:pos x="1328" y="1381"/>
                </a:cxn>
                <a:cxn ang="0">
                  <a:pos x="1275" y="1137"/>
                </a:cxn>
                <a:cxn ang="0">
                  <a:pos x="1199" y="855"/>
                </a:cxn>
                <a:cxn ang="0">
                  <a:pos x="920" y="715"/>
                </a:cxn>
                <a:cxn ang="0">
                  <a:pos x="575" y="725"/>
                </a:cxn>
                <a:cxn ang="0">
                  <a:pos x="476" y="1506"/>
                </a:cxn>
                <a:cxn ang="0">
                  <a:pos x="639" y="1675"/>
                </a:cxn>
                <a:cxn ang="0">
                  <a:pos x="611" y="1849"/>
                </a:cxn>
                <a:cxn ang="0">
                  <a:pos x="398" y="2257"/>
                </a:cxn>
                <a:cxn ang="0">
                  <a:pos x="548" y="3005"/>
                </a:cxn>
                <a:cxn ang="0">
                  <a:pos x="620" y="3294"/>
                </a:cxn>
                <a:cxn ang="0">
                  <a:pos x="570" y="3774"/>
                </a:cxn>
                <a:cxn ang="0">
                  <a:pos x="497" y="4083"/>
                </a:cxn>
                <a:cxn ang="0">
                  <a:pos x="633" y="4660"/>
                </a:cxn>
                <a:cxn ang="0">
                  <a:pos x="114" y="5080"/>
                </a:cxn>
                <a:cxn ang="0">
                  <a:pos x="80" y="5164"/>
                </a:cxn>
                <a:cxn ang="0">
                  <a:pos x="5743" y="7777"/>
                </a:cxn>
                <a:cxn ang="0">
                  <a:pos x="3461" y="3471"/>
                </a:cxn>
                <a:cxn ang="0">
                  <a:pos x="2252" y="4885"/>
                </a:cxn>
                <a:cxn ang="0">
                  <a:pos x="1707" y="4469"/>
                </a:cxn>
                <a:cxn ang="0">
                  <a:pos x="1837" y="4240"/>
                </a:cxn>
                <a:cxn ang="0">
                  <a:pos x="1827" y="4074"/>
                </a:cxn>
                <a:cxn ang="0">
                  <a:pos x="1714" y="3439"/>
                </a:cxn>
                <a:cxn ang="0">
                  <a:pos x="2310" y="3338"/>
                </a:cxn>
                <a:cxn ang="0">
                  <a:pos x="2450" y="3350"/>
                </a:cxn>
                <a:cxn ang="0">
                  <a:pos x="2549" y="3275"/>
                </a:cxn>
                <a:cxn ang="0">
                  <a:pos x="2677" y="3364"/>
                </a:cxn>
                <a:cxn ang="0">
                  <a:pos x="3544" y="2850"/>
                </a:cxn>
              </a:cxnLst>
              <a:rect l="0" t="0" r="r" b="b"/>
              <a:pathLst>
                <a:path w="14491" h="7783">
                  <a:moveTo>
                    <a:pt x="4814" y="5351"/>
                  </a:moveTo>
                  <a:cubicBezTo>
                    <a:pt x="4810" y="5362"/>
                    <a:pt x="4810" y="5362"/>
                    <a:pt x="4810" y="5362"/>
                  </a:cubicBezTo>
                  <a:cubicBezTo>
                    <a:pt x="4763" y="5353"/>
                    <a:pt x="4763" y="5353"/>
                    <a:pt x="4763" y="5353"/>
                  </a:cubicBezTo>
                  <a:cubicBezTo>
                    <a:pt x="4816" y="4199"/>
                    <a:pt x="4816" y="4199"/>
                    <a:pt x="4816" y="4199"/>
                  </a:cubicBezTo>
                  <a:cubicBezTo>
                    <a:pt x="4852" y="4207"/>
                    <a:pt x="4852" y="4207"/>
                    <a:pt x="4852" y="4207"/>
                  </a:cubicBezTo>
                  <a:cubicBezTo>
                    <a:pt x="4852" y="4207"/>
                    <a:pt x="4927" y="3659"/>
                    <a:pt x="4934" y="3647"/>
                  </a:cubicBezTo>
                  <a:cubicBezTo>
                    <a:pt x="4944" y="3637"/>
                    <a:pt x="4975" y="3521"/>
                    <a:pt x="4975" y="3521"/>
                  </a:cubicBezTo>
                  <a:cubicBezTo>
                    <a:pt x="4975" y="3521"/>
                    <a:pt x="5002" y="3410"/>
                    <a:pt x="5004" y="3405"/>
                  </a:cubicBezTo>
                  <a:cubicBezTo>
                    <a:pt x="5004" y="3400"/>
                    <a:pt x="5040" y="3261"/>
                    <a:pt x="5040" y="3261"/>
                  </a:cubicBezTo>
                  <a:cubicBezTo>
                    <a:pt x="5040" y="3261"/>
                    <a:pt x="5091" y="3190"/>
                    <a:pt x="5098" y="3181"/>
                  </a:cubicBezTo>
                  <a:cubicBezTo>
                    <a:pt x="5103" y="3171"/>
                    <a:pt x="5120" y="3116"/>
                    <a:pt x="5120" y="3116"/>
                  </a:cubicBezTo>
                  <a:cubicBezTo>
                    <a:pt x="5120" y="3116"/>
                    <a:pt x="5168" y="3019"/>
                    <a:pt x="5170" y="3012"/>
                  </a:cubicBezTo>
                  <a:cubicBezTo>
                    <a:pt x="5173" y="3005"/>
                    <a:pt x="5192" y="2862"/>
                    <a:pt x="5192" y="2853"/>
                  </a:cubicBezTo>
                  <a:cubicBezTo>
                    <a:pt x="5192" y="2840"/>
                    <a:pt x="5190" y="2751"/>
                    <a:pt x="5180" y="2720"/>
                  </a:cubicBezTo>
                  <a:cubicBezTo>
                    <a:pt x="5180" y="2686"/>
                    <a:pt x="5156" y="2643"/>
                    <a:pt x="5156" y="2643"/>
                  </a:cubicBezTo>
                  <a:cubicBezTo>
                    <a:pt x="5156" y="2643"/>
                    <a:pt x="5209" y="2411"/>
                    <a:pt x="5214" y="2399"/>
                  </a:cubicBezTo>
                  <a:cubicBezTo>
                    <a:pt x="5216" y="2387"/>
                    <a:pt x="5166" y="2264"/>
                    <a:pt x="5163" y="2252"/>
                  </a:cubicBezTo>
                  <a:cubicBezTo>
                    <a:pt x="5163" y="2242"/>
                    <a:pt x="5197" y="2153"/>
                    <a:pt x="5168" y="2047"/>
                  </a:cubicBezTo>
                  <a:cubicBezTo>
                    <a:pt x="5166" y="2015"/>
                    <a:pt x="5258" y="2030"/>
                    <a:pt x="5158" y="1931"/>
                  </a:cubicBezTo>
                  <a:cubicBezTo>
                    <a:pt x="5158" y="1931"/>
                    <a:pt x="5180" y="1856"/>
                    <a:pt x="5158" y="1820"/>
                  </a:cubicBezTo>
                  <a:cubicBezTo>
                    <a:pt x="5139" y="1784"/>
                    <a:pt x="5154" y="1740"/>
                    <a:pt x="5163" y="1726"/>
                  </a:cubicBezTo>
                  <a:cubicBezTo>
                    <a:pt x="5170" y="1709"/>
                    <a:pt x="5173" y="1552"/>
                    <a:pt x="5101" y="1453"/>
                  </a:cubicBezTo>
                  <a:cubicBezTo>
                    <a:pt x="5028" y="1354"/>
                    <a:pt x="4939" y="1357"/>
                    <a:pt x="4917" y="1349"/>
                  </a:cubicBezTo>
                  <a:cubicBezTo>
                    <a:pt x="4893" y="1342"/>
                    <a:pt x="4695" y="1279"/>
                    <a:pt x="4695" y="1279"/>
                  </a:cubicBezTo>
                  <a:cubicBezTo>
                    <a:pt x="4695" y="1279"/>
                    <a:pt x="4601" y="1243"/>
                    <a:pt x="4596" y="1246"/>
                  </a:cubicBezTo>
                  <a:cubicBezTo>
                    <a:pt x="4591" y="1248"/>
                    <a:pt x="4557" y="1231"/>
                    <a:pt x="4557" y="1231"/>
                  </a:cubicBezTo>
                  <a:cubicBezTo>
                    <a:pt x="4557" y="1219"/>
                    <a:pt x="4557" y="1219"/>
                    <a:pt x="4557" y="1219"/>
                  </a:cubicBezTo>
                  <a:cubicBezTo>
                    <a:pt x="4557" y="1219"/>
                    <a:pt x="4456" y="1113"/>
                    <a:pt x="4451" y="1096"/>
                  </a:cubicBezTo>
                  <a:cubicBezTo>
                    <a:pt x="4444" y="1081"/>
                    <a:pt x="4420" y="1086"/>
                    <a:pt x="4420" y="1086"/>
                  </a:cubicBezTo>
                  <a:cubicBezTo>
                    <a:pt x="4405" y="1074"/>
                    <a:pt x="4405" y="1074"/>
                    <a:pt x="4405" y="1074"/>
                  </a:cubicBezTo>
                  <a:cubicBezTo>
                    <a:pt x="4425" y="1055"/>
                    <a:pt x="4425" y="1055"/>
                    <a:pt x="4425" y="1055"/>
                  </a:cubicBezTo>
                  <a:cubicBezTo>
                    <a:pt x="4425" y="1074"/>
                    <a:pt x="4425" y="1074"/>
                    <a:pt x="4425" y="1074"/>
                  </a:cubicBezTo>
                  <a:cubicBezTo>
                    <a:pt x="4425" y="1074"/>
                    <a:pt x="4441" y="1058"/>
                    <a:pt x="4439" y="1038"/>
                  </a:cubicBezTo>
                  <a:cubicBezTo>
                    <a:pt x="4439" y="1019"/>
                    <a:pt x="4461" y="963"/>
                    <a:pt x="4456" y="944"/>
                  </a:cubicBezTo>
                  <a:cubicBezTo>
                    <a:pt x="4451" y="922"/>
                    <a:pt x="4475" y="876"/>
                    <a:pt x="4480" y="828"/>
                  </a:cubicBezTo>
                  <a:cubicBezTo>
                    <a:pt x="4483" y="782"/>
                    <a:pt x="4502" y="722"/>
                    <a:pt x="4499" y="688"/>
                  </a:cubicBezTo>
                  <a:cubicBezTo>
                    <a:pt x="4497" y="657"/>
                    <a:pt x="4514" y="548"/>
                    <a:pt x="4497" y="517"/>
                  </a:cubicBezTo>
                  <a:cubicBezTo>
                    <a:pt x="4480" y="485"/>
                    <a:pt x="4509" y="408"/>
                    <a:pt x="4492" y="386"/>
                  </a:cubicBezTo>
                  <a:cubicBezTo>
                    <a:pt x="4473" y="362"/>
                    <a:pt x="4473" y="319"/>
                    <a:pt x="4456" y="276"/>
                  </a:cubicBezTo>
                  <a:cubicBezTo>
                    <a:pt x="4439" y="234"/>
                    <a:pt x="4413" y="165"/>
                    <a:pt x="4379" y="145"/>
                  </a:cubicBezTo>
                  <a:cubicBezTo>
                    <a:pt x="4345" y="129"/>
                    <a:pt x="4294" y="121"/>
                    <a:pt x="4273" y="129"/>
                  </a:cubicBezTo>
                  <a:cubicBezTo>
                    <a:pt x="4251" y="138"/>
                    <a:pt x="4217" y="116"/>
                    <a:pt x="4205" y="102"/>
                  </a:cubicBezTo>
                  <a:cubicBezTo>
                    <a:pt x="4193" y="87"/>
                    <a:pt x="4130" y="37"/>
                    <a:pt x="4089" y="30"/>
                  </a:cubicBezTo>
                  <a:cubicBezTo>
                    <a:pt x="4050" y="25"/>
                    <a:pt x="4043" y="0"/>
                    <a:pt x="3969" y="25"/>
                  </a:cubicBezTo>
                  <a:cubicBezTo>
                    <a:pt x="3894" y="51"/>
                    <a:pt x="3838" y="78"/>
                    <a:pt x="3759" y="111"/>
                  </a:cubicBezTo>
                  <a:cubicBezTo>
                    <a:pt x="3679" y="145"/>
                    <a:pt x="3616" y="184"/>
                    <a:pt x="3572" y="232"/>
                  </a:cubicBezTo>
                  <a:cubicBezTo>
                    <a:pt x="3529" y="281"/>
                    <a:pt x="3488" y="345"/>
                    <a:pt x="3493" y="377"/>
                  </a:cubicBezTo>
                  <a:cubicBezTo>
                    <a:pt x="3498" y="408"/>
                    <a:pt x="3563" y="474"/>
                    <a:pt x="3580" y="478"/>
                  </a:cubicBezTo>
                  <a:cubicBezTo>
                    <a:pt x="3599" y="483"/>
                    <a:pt x="3618" y="452"/>
                    <a:pt x="3618" y="452"/>
                  </a:cubicBezTo>
                  <a:cubicBezTo>
                    <a:pt x="3618" y="452"/>
                    <a:pt x="3592" y="548"/>
                    <a:pt x="3599" y="558"/>
                  </a:cubicBezTo>
                  <a:cubicBezTo>
                    <a:pt x="3607" y="568"/>
                    <a:pt x="3577" y="633"/>
                    <a:pt x="3575" y="654"/>
                  </a:cubicBezTo>
                  <a:cubicBezTo>
                    <a:pt x="3575" y="674"/>
                    <a:pt x="3565" y="695"/>
                    <a:pt x="3570" y="700"/>
                  </a:cubicBezTo>
                  <a:cubicBezTo>
                    <a:pt x="3575" y="705"/>
                    <a:pt x="3597" y="744"/>
                    <a:pt x="3597" y="744"/>
                  </a:cubicBezTo>
                  <a:cubicBezTo>
                    <a:pt x="3614" y="749"/>
                    <a:pt x="3614" y="749"/>
                    <a:pt x="3614" y="749"/>
                  </a:cubicBezTo>
                  <a:cubicBezTo>
                    <a:pt x="3614" y="749"/>
                    <a:pt x="3614" y="758"/>
                    <a:pt x="3616" y="766"/>
                  </a:cubicBezTo>
                  <a:cubicBezTo>
                    <a:pt x="3616" y="770"/>
                    <a:pt x="3580" y="876"/>
                    <a:pt x="3580" y="886"/>
                  </a:cubicBezTo>
                  <a:cubicBezTo>
                    <a:pt x="3580" y="893"/>
                    <a:pt x="3570" y="927"/>
                    <a:pt x="3599" y="942"/>
                  </a:cubicBezTo>
                  <a:cubicBezTo>
                    <a:pt x="3626" y="956"/>
                    <a:pt x="3628" y="946"/>
                    <a:pt x="3628" y="946"/>
                  </a:cubicBezTo>
                  <a:cubicBezTo>
                    <a:pt x="3628" y="946"/>
                    <a:pt x="3679" y="1045"/>
                    <a:pt x="3679" y="1050"/>
                  </a:cubicBezTo>
                  <a:cubicBezTo>
                    <a:pt x="3679" y="1055"/>
                    <a:pt x="3676" y="1106"/>
                    <a:pt x="3698" y="1122"/>
                  </a:cubicBezTo>
                  <a:cubicBezTo>
                    <a:pt x="3720" y="1139"/>
                    <a:pt x="3698" y="1219"/>
                    <a:pt x="3713" y="1233"/>
                  </a:cubicBezTo>
                  <a:cubicBezTo>
                    <a:pt x="3727" y="1248"/>
                    <a:pt x="3734" y="1272"/>
                    <a:pt x="3812" y="1265"/>
                  </a:cubicBezTo>
                  <a:cubicBezTo>
                    <a:pt x="3855" y="1277"/>
                    <a:pt x="3876" y="1287"/>
                    <a:pt x="3876" y="1287"/>
                  </a:cubicBezTo>
                  <a:cubicBezTo>
                    <a:pt x="3876" y="1287"/>
                    <a:pt x="3865" y="1407"/>
                    <a:pt x="3860" y="1424"/>
                  </a:cubicBezTo>
                  <a:cubicBezTo>
                    <a:pt x="3855" y="1439"/>
                    <a:pt x="3799" y="1463"/>
                    <a:pt x="3799" y="1463"/>
                  </a:cubicBezTo>
                  <a:cubicBezTo>
                    <a:pt x="3599" y="1571"/>
                    <a:pt x="3599" y="1571"/>
                    <a:pt x="3599" y="1571"/>
                  </a:cubicBezTo>
                  <a:cubicBezTo>
                    <a:pt x="3599" y="1571"/>
                    <a:pt x="3512" y="1634"/>
                    <a:pt x="3481" y="1830"/>
                  </a:cubicBezTo>
                  <a:cubicBezTo>
                    <a:pt x="3457" y="1984"/>
                    <a:pt x="3466" y="1984"/>
                    <a:pt x="3466" y="1984"/>
                  </a:cubicBezTo>
                  <a:cubicBezTo>
                    <a:pt x="3459" y="2027"/>
                    <a:pt x="3459" y="2027"/>
                    <a:pt x="3459" y="2027"/>
                  </a:cubicBezTo>
                  <a:cubicBezTo>
                    <a:pt x="3459" y="2027"/>
                    <a:pt x="3425" y="2088"/>
                    <a:pt x="3425" y="2107"/>
                  </a:cubicBezTo>
                  <a:cubicBezTo>
                    <a:pt x="3425" y="2124"/>
                    <a:pt x="3404" y="2189"/>
                    <a:pt x="3406" y="2220"/>
                  </a:cubicBezTo>
                  <a:cubicBezTo>
                    <a:pt x="3406" y="2252"/>
                    <a:pt x="3394" y="2238"/>
                    <a:pt x="3384" y="2240"/>
                  </a:cubicBezTo>
                  <a:cubicBezTo>
                    <a:pt x="3377" y="2245"/>
                    <a:pt x="3326" y="2310"/>
                    <a:pt x="3324" y="2332"/>
                  </a:cubicBezTo>
                  <a:cubicBezTo>
                    <a:pt x="3324" y="2351"/>
                    <a:pt x="3319" y="2426"/>
                    <a:pt x="3319" y="2433"/>
                  </a:cubicBezTo>
                  <a:cubicBezTo>
                    <a:pt x="3317" y="2440"/>
                    <a:pt x="3225" y="2474"/>
                    <a:pt x="3227" y="2527"/>
                  </a:cubicBezTo>
                  <a:cubicBezTo>
                    <a:pt x="3222" y="2544"/>
                    <a:pt x="3182" y="2527"/>
                    <a:pt x="3182" y="2527"/>
                  </a:cubicBezTo>
                  <a:cubicBezTo>
                    <a:pt x="3114" y="2609"/>
                    <a:pt x="3114" y="2609"/>
                    <a:pt x="3114" y="2609"/>
                  </a:cubicBezTo>
                  <a:cubicBezTo>
                    <a:pt x="3066" y="2626"/>
                    <a:pt x="3066" y="2626"/>
                    <a:pt x="3066" y="2626"/>
                  </a:cubicBezTo>
                  <a:cubicBezTo>
                    <a:pt x="3008" y="2708"/>
                    <a:pt x="3008" y="2708"/>
                    <a:pt x="3008" y="2708"/>
                  </a:cubicBezTo>
                  <a:cubicBezTo>
                    <a:pt x="3008" y="2708"/>
                    <a:pt x="2911" y="2696"/>
                    <a:pt x="2822" y="2795"/>
                  </a:cubicBezTo>
                  <a:cubicBezTo>
                    <a:pt x="2769" y="2812"/>
                    <a:pt x="2728" y="2826"/>
                    <a:pt x="2689" y="2843"/>
                  </a:cubicBezTo>
                  <a:cubicBezTo>
                    <a:pt x="2653" y="2860"/>
                    <a:pt x="2600" y="2889"/>
                    <a:pt x="2600" y="2889"/>
                  </a:cubicBezTo>
                  <a:cubicBezTo>
                    <a:pt x="2537" y="2870"/>
                    <a:pt x="2537" y="2870"/>
                    <a:pt x="2537" y="2870"/>
                  </a:cubicBezTo>
                  <a:cubicBezTo>
                    <a:pt x="2537" y="2870"/>
                    <a:pt x="2501" y="2840"/>
                    <a:pt x="2484" y="2840"/>
                  </a:cubicBezTo>
                  <a:cubicBezTo>
                    <a:pt x="2470" y="2843"/>
                    <a:pt x="2443" y="2840"/>
                    <a:pt x="2429" y="2867"/>
                  </a:cubicBezTo>
                  <a:cubicBezTo>
                    <a:pt x="2414" y="2894"/>
                    <a:pt x="2407" y="2901"/>
                    <a:pt x="2407" y="2901"/>
                  </a:cubicBezTo>
                  <a:cubicBezTo>
                    <a:pt x="2385" y="2882"/>
                    <a:pt x="2385" y="2882"/>
                    <a:pt x="2385" y="2882"/>
                  </a:cubicBezTo>
                  <a:cubicBezTo>
                    <a:pt x="2385" y="2882"/>
                    <a:pt x="2361" y="2877"/>
                    <a:pt x="2349" y="2882"/>
                  </a:cubicBezTo>
                  <a:cubicBezTo>
                    <a:pt x="2334" y="2889"/>
                    <a:pt x="2278" y="2920"/>
                    <a:pt x="2278" y="2920"/>
                  </a:cubicBezTo>
                  <a:cubicBezTo>
                    <a:pt x="2247" y="2923"/>
                    <a:pt x="2247" y="2923"/>
                    <a:pt x="2247" y="2923"/>
                  </a:cubicBezTo>
                  <a:cubicBezTo>
                    <a:pt x="2247" y="2923"/>
                    <a:pt x="2228" y="2935"/>
                    <a:pt x="2211" y="2937"/>
                  </a:cubicBezTo>
                  <a:cubicBezTo>
                    <a:pt x="2194" y="2939"/>
                    <a:pt x="2136" y="2935"/>
                    <a:pt x="2124" y="2935"/>
                  </a:cubicBezTo>
                  <a:cubicBezTo>
                    <a:pt x="2112" y="2935"/>
                    <a:pt x="2093" y="2937"/>
                    <a:pt x="2085" y="2942"/>
                  </a:cubicBezTo>
                  <a:cubicBezTo>
                    <a:pt x="2081" y="2944"/>
                    <a:pt x="2066" y="2954"/>
                    <a:pt x="2047" y="2956"/>
                  </a:cubicBezTo>
                  <a:cubicBezTo>
                    <a:pt x="2027" y="2959"/>
                    <a:pt x="1994" y="2935"/>
                    <a:pt x="1989" y="2935"/>
                  </a:cubicBezTo>
                  <a:cubicBezTo>
                    <a:pt x="1984" y="2935"/>
                    <a:pt x="1931" y="2937"/>
                    <a:pt x="1914" y="2944"/>
                  </a:cubicBezTo>
                  <a:cubicBezTo>
                    <a:pt x="1897" y="2952"/>
                    <a:pt x="1844" y="2961"/>
                    <a:pt x="1844" y="2961"/>
                  </a:cubicBezTo>
                  <a:cubicBezTo>
                    <a:pt x="1844" y="2961"/>
                    <a:pt x="1777" y="2954"/>
                    <a:pt x="1764" y="2959"/>
                  </a:cubicBezTo>
                  <a:cubicBezTo>
                    <a:pt x="1750" y="2961"/>
                    <a:pt x="1714" y="2964"/>
                    <a:pt x="1697" y="2971"/>
                  </a:cubicBezTo>
                  <a:cubicBezTo>
                    <a:pt x="1682" y="2976"/>
                    <a:pt x="1661" y="2976"/>
                    <a:pt x="1654" y="2978"/>
                  </a:cubicBezTo>
                  <a:cubicBezTo>
                    <a:pt x="1649" y="2981"/>
                    <a:pt x="1641" y="2974"/>
                    <a:pt x="1641" y="2974"/>
                  </a:cubicBezTo>
                  <a:cubicBezTo>
                    <a:pt x="1644" y="2901"/>
                    <a:pt x="1644" y="2901"/>
                    <a:pt x="1644" y="2901"/>
                  </a:cubicBezTo>
                  <a:cubicBezTo>
                    <a:pt x="1644" y="2901"/>
                    <a:pt x="1680" y="2790"/>
                    <a:pt x="1682" y="2742"/>
                  </a:cubicBezTo>
                  <a:cubicBezTo>
                    <a:pt x="1685" y="2691"/>
                    <a:pt x="1641" y="2592"/>
                    <a:pt x="1641" y="2592"/>
                  </a:cubicBezTo>
                  <a:cubicBezTo>
                    <a:pt x="1641" y="2592"/>
                    <a:pt x="1615" y="2498"/>
                    <a:pt x="1583" y="2454"/>
                  </a:cubicBezTo>
                  <a:cubicBezTo>
                    <a:pt x="1555" y="2411"/>
                    <a:pt x="1530" y="2351"/>
                    <a:pt x="1525" y="2344"/>
                  </a:cubicBezTo>
                  <a:cubicBezTo>
                    <a:pt x="1521" y="2334"/>
                    <a:pt x="1468" y="2211"/>
                    <a:pt x="1468" y="2199"/>
                  </a:cubicBezTo>
                  <a:cubicBezTo>
                    <a:pt x="1468" y="2189"/>
                    <a:pt x="1453" y="2124"/>
                    <a:pt x="1451" y="2112"/>
                  </a:cubicBezTo>
                  <a:cubicBezTo>
                    <a:pt x="1451" y="2100"/>
                    <a:pt x="1417" y="2054"/>
                    <a:pt x="1410" y="2049"/>
                  </a:cubicBezTo>
                  <a:cubicBezTo>
                    <a:pt x="1403" y="2045"/>
                    <a:pt x="1323" y="1984"/>
                    <a:pt x="1323" y="1984"/>
                  </a:cubicBezTo>
                  <a:cubicBezTo>
                    <a:pt x="1253" y="1941"/>
                    <a:pt x="1253" y="1941"/>
                    <a:pt x="1253" y="1941"/>
                  </a:cubicBezTo>
                  <a:cubicBezTo>
                    <a:pt x="1217" y="1926"/>
                    <a:pt x="1217" y="1926"/>
                    <a:pt x="1217" y="1926"/>
                  </a:cubicBezTo>
                  <a:cubicBezTo>
                    <a:pt x="1178" y="1878"/>
                    <a:pt x="1178" y="1878"/>
                    <a:pt x="1178" y="1878"/>
                  </a:cubicBezTo>
                  <a:cubicBezTo>
                    <a:pt x="1125" y="1825"/>
                    <a:pt x="1125" y="1825"/>
                    <a:pt x="1125" y="1825"/>
                  </a:cubicBezTo>
                  <a:cubicBezTo>
                    <a:pt x="1089" y="1801"/>
                    <a:pt x="1089" y="1801"/>
                    <a:pt x="1089" y="1801"/>
                  </a:cubicBezTo>
                  <a:cubicBezTo>
                    <a:pt x="1084" y="1750"/>
                    <a:pt x="1084" y="1750"/>
                    <a:pt x="1084" y="1750"/>
                  </a:cubicBezTo>
                  <a:cubicBezTo>
                    <a:pt x="1084" y="1750"/>
                    <a:pt x="1096" y="1716"/>
                    <a:pt x="1103" y="1702"/>
                  </a:cubicBezTo>
                  <a:cubicBezTo>
                    <a:pt x="1110" y="1687"/>
                    <a:pt x="1130" y="1668"/>
                    <a:pt x="1140" y="1660"/>
                  </a:cubicBezTo>
                  <a:cubicBezTo>
                    <a:pt x="1149" y="1654"/>
                    <a:pt x="1171" y="1651"/>
                    <a:pt x="1183" y="1651"/>
                  </a:cubicBezTo>
                  <a:cubicBezTo>
                    <a:pt x="1193" y="1649"/>
                    <a:pt x="1241" y="1649"/>
                    <a:pt x="1255" y="1649"/>
                  </a:cubicBezTo>
                  <a:cubicBezTo>
                    <a:pt x="1270" y="1649"/>
                    <a:pt x="1289" y="1646"/>
                    <a:pt x="1303" y="1646"/>
                  </a:cubicBezTo>
                  <a:cubicBezTo>
                    <a:pt x="1315" y="1646"/>
                    <a:pt x="1345" y="1634"/>
                    <a:pt x="1350" y="1622"/>
                  </a:cubicBezTo>
                  <a:cubicBezTo>
                    <a:pt x="1354" y="1610"/>
                    <a:pt x="1364" y="1579"/>
                    <a:pt x="1342" y="1555"/>
                  </a:cubicBezTo>
                  <a:cubicBezTo>
                    <a:pt x="1323" y="1530"/>
                    <a:pt x="1330" y="1518"/>
                    <a:pt x="1330" y="1518"/>
                  </a:cubicBezTo>
                  <a:cubicBezTo>
                    <a:pt x="1330" y="1518"/>
                    <a:pt x="1361" y="1494"/>
                    <a:pt x="1308" y="1463"/>
                  </a:cubicBezTo>
                  <a:cubicBezTo>
                    <a:pt x="1311" y="1448"/>
                    <a:pt x="1311" y="1419"/>
                    <a:pt x="1311" y="1419"/>
                  </a:cubicBezTo>
                  <a:cubicBezTo>
                    <a:pt x="1311" y="1419"/>
                    <a:pt x="1323" y="1424"/>
                    <a:pt x="1333" y="1398"/>
                  </a:cubicBezTo>
                  <a:cubicBezTo>
                    <a:pt x="1337" y="1383"/>
                    <a:pt x="1328" y="1381"/>
                    <a:pt x="1328" y="1381"/>
                  </a:cubicBezTo>
                  <a:cubicBezTo>
                    <a:pt x="1340" y="1364"/>
                    <a:pt x="1340" y="1364"/>
                    <a:pt x="1340" y="1364"/>
                  </a:cubicBezTo>
                  <a:cubicBezTo>
                    <a:pt x="1340" y="1364"/>
                    <a:pt x="1373" y="1352"/>
                    <a:pt x="1381" y="1340"/>
                  </a:cubicBezTo>
                  <a:cubicBezTo>
                    <a:pt x="1391" y="1328"/>
                    <a:pt x="1412" y="1301"/>
                    <a:pt x="1333" y="1226"/>
                  </a:cubicBezTo>
                  <a:cubicBezTo>
                    <a:pt x="1253" y="1152"/>
                    <a:pt x="1277" y="1156"/>
                    <a:pt x="1275" y="1137"/>
                  </a:cubicBezTo>
                  <a:cubicBezTo>
                    <a:pt x="1270" y="1118"/>
                    <a:pt x="1282" y="1103"/>
                    <a:pt x="1284" y="1096"/>
                  </a:cubicBezTo>
                  <a:cubicBezTo>
                    <a:pt x="1287" y="1089"/>
                    <a:pt x="1262" y="1004"/>
                    <a:pt x="1257" y="992"/>
                  </a:cubicBezTo>
                  <a:cubicBezTo>
                    <a:pt x="1255" y="980"/>
                    <a:pt x="1229" y="913"/>
                    <a:pt x="1217" y="898"/>
                  </a:cubicBezTo>
                  <a:cubicBezTo>
                    <a:pt x="1204" y="881"/>
                    <a:pt x="1190" y="876"/>
                    <a:pt x="1199" y="855"/>
                  </a:cubicBezTo>
                  <a:cubicBezTo>
                    <a:pt x="1207" y="835"/>
                    <a:pt x="1217" y="766"/>
                    <a:pt x="1204" y="746"/>
                  </a:cubicBezTo>
                  <a:cubicBezTo>
                    <a:pt x="1193" y="729"/>
                    <a:pt x="1142" y="693"/>
                    <a:pt x="1105" y="688"/>
                  </a:cubicBezTo>
                  <a:cubicBezTo>
                    <a:pt x="1072" y="683"/>
                    <a:pt x="1004" y="678"/>
                    <a:pt x="985" y="688"/>
                  </a:cubicBezTo>
                  <a:cubicBezTo>
                    <a:pt x="966" y="695"/>
                    <a:pt x="937" y="705"/>
                    <a:pt x="920" y="715"/>
                  </a:cubicBezTo>
                  <a:cubicBezTo>
                    <a:pt x="900" y="725"/>
                    <a:pt x="867" y="731"/>
                    <a:pt x="867" y="731"/>
                  </a:cubicBezTo>
                  <a:cubicBezTo>
                    <a:pt x="867" y="731"/>
                    <a:pt x="838" y="710"/>
                    <a:pt x="813" y="700"/>
                  </a:cubicBezTo>
                  <a:cubicBezTo>
                    <a:pt x="792" y="693"/>
                    <a:pt x="693" y="695"/>
                    <a:pt x="674" y="710"/>
                  </a:cubicBezTo>
                  <a:cubicBezTo>
                    <a:pt x="654" y="725"/>
                    <a:pt x="613" y="712"/>
                    <a:pt x="575" y="725"/>
                  </a:cubicBezTo>
                  <a:cubicBezTo>
                    <a:pt x="538" y="734"/>
                    <a:pt x="331" y="879"/>
                    <a:pt x="369" y="1125"/>
                  </a:cubicBezTo>
                  <a:cubicBezTo>
                    <a:pt x="379" y="1214"/>
                    <a:pt x="384" y="1219"/>
                    <a:pt x="381" y="1255"/>
                  </a:cubicBezTo>
                  <a:cubicBezTo>
                    <a:pt x="381" y="1255"/>
                    <a:pt x="372" y="1313"/>
                    <a:pt x="396" y="1354"/>
                  </a:cubicBezTo>
                  <a:cubicBezTo>
                    <a:pt x="423" y="1395"/>
                    <a:pt x="388" y="1431"/>
                    <a:pt x="476" y="1506"/>
                  </a:cubicBezTo>
                  <a:cubicBezTo>
                    <a:pt x="562" y="1579"/>
                    <a:pt x="504" y="1569"/>
                    <a:pt x="538" y="1627"/>
                  </a:cubicBezTo>
                  <a:cubicBezTo>
                    <a:pt x="572" y="1682"/>
                    <a:pt x="611" y="1682"/>
                    <a:pt x="633" y="1687"/>
                  </a:cubicBezTo>
                  <a:cubicBezTo>
                    <a:pt x="654" y="1692"/>
                    <a:pt x="572" y="1659"/>
                    <a:pt x="560" y="1610"/>
                  </a:cubicBezTo>
                  <a:cubicBezTo>
                    <a:pt x="581" y="1624"/>
                    <a:pt x="603" y="1670"/>
                    <a:pt x="639" y="1675"/>
                  </a:cubicBezTo>
                  <a:cubicBezTo>
                    <a:pt x="639" y="1675"/>
                    <a:pt x="633" y="1721"/>
                    <a:pt x="639" y="1728"/>
                  </a:cubicBezTo>
                  <a:cubicBezTo>
                    <a:pt x="644" y="1738"/>
                    <a:pt x="594" y="1815"/>
                    <a:pt x="594" y="1815"/>
                  </a:cubicBezTo>
                  <a:cubicBezTo>
                    <a:pt x="594" y="1815"/>
                    <a:pt x="601" y="1827"/>
                    <a:pt x="613" y="1832"/>
                  </a:cubicBezTo>
                  <a:cubicBezTo>
                    <a:pt x="625" y="1834"/>
                    <a:pt x="616" y="1844"/>
                    <a:pt x="611" y="1849"/>
                  </a:cubicBezTo>
                  <a:cubicBezTo>
                    <a:pt x="606" y="1854"/>
                    <a:pt x="584" y="1873"/>
                    <a:pt x="572" y="1885"/>
                  </a:cubicBezTo>
                  <a:cubicBezTo>
                    <a:pt x="560" y="1897"/>
                    <a:pt x="560" y="1919"/>
                    <a:pt x="560" y="1919"/>
                  </a:cubicBezTo>
                  <a:cubicBezTo>
                    <a:pt x="560" y="1919"/>
                    <a:pt x="500" y="2008"/>
                    <a:pt x="487" y="2013"/>
                  </a:cubicBezTo>
                  <a:cubicBezTo>
                    <a:pt x="478" y="2020"/>
                    <a:pt x="406" y="2083"/>
                    <a:pt x="398" y="2257"/>
                  </a:cubicBezTo>
                  <a:cubicBezTo>
                    <a:pt x="388" y="2431"/>
                    <a:pt x="406" y="2503"/>
                    <a:pt x="408" y="2515"/>
                  </a:cubicBezTo>
                  <a:cubicBezTo>
                    <a:pt x="410" y="2527"/>
                    <a:pt x="434" y="2619"/>
                    <a:pt x="432" y="2631"/>
                  </a:cubicBezTo>
                  <a:cubicBezTo>
                    <a:pt x="429" y="2643"/>
                    <a:pt x="442" y="2708"/>
                    <a:pt x="449" y="2725"/>
                  </a:cubicBezTo>
                  <a:cubicBezTo>
                    <a:pt x="459" y="2744"/>
                    <a:pt x="543" y="2993"/>
                    <a:pt x="548" y="3005"/>
                  </a:cubicBezTo>
                  <a:cubicBezTo>
                    <a:pt x="553" y="3014"/>
                    <a:pt x="538" y="3034"/>
                    <a:pt x="580" y="3089"/>
                  </a:cubicBezTo>
                  <a:cubicBezTo>
                    <a:pt x="620" y="3145"/>
                    <a:pt x="581" y="3171"/>
                    <a:pt x="591" y="3195"/>
                  </a:cubicBezTo>
                  <a:cubicBezTo>
                    <a:pt x="601" y="3220"/>
                    <a:pt x="630" y="3234"/>
                    <a:pt x="630" y="3236"/>
                  </a:cubicBezTo>
                  <a:cubicBezTo>
                    <a:pt x="630" y="3239"/>
                    <a:pt x="647" y="3251"/>
                    <a:pt x="620" y="3294"/>
                  </a:cubicBezTo>
                  <a:cubicBezTo>
                    <a:pt x="596" y="3338"/>
                    <a:pt x="639" y="3347"/>
                    <a:pt x="642" y="3357"/>
                  </a:cubicBezTo>
                  <a:cubicBezTo>
                    <a:pt x="644" y="3367"/>
                    <a:pt x="654" y="3550"/>
                    <a:pt x="625" y="3593"/>
                  </a:cubicBezTo>
                  <a:cubicBezTo>
                    <a:pt x="596" y="3634"/>
                    <a:pt x="599" y="3661"/>
                    <a:pt x="606" y="3683"/>
                  </a:cubicBezTo>
                  <a:cubicBezTo>
                    <a:pt x="613" y="3705"/>
                    <a:pt x="596" y="3758"/>
                    <a:pt x="570" y="3774"/>
                  </a:cubicBezTo>
                  <a:cubicBezTo>
                    <a:pt x="541" y="3791"/>
                    <a:pt x="524" y="3905"/>
                    <a:pt x="526" y="3917"/>
                  </a:cubicBezTo>
                  <a:cubicBezTo>
                    <a:pt x="529" y="3929"/>
                    <a:pt x="529" y="3946"/>
                    <a:pt x="529" y="3946"/>
                  </a:cubicBezTo>
                  <a:cubicBezTo>
                    <a:pt x="529" y="3946"/>
                    <a:pt x="522" y="3980"/>
                    <a:pt x="519" y="3992"/>
                  </a:cubicBezTo>
                  <a:cubicBezTo>
                    <a:pt x="517" y="4001"/>
                    <a:pt x="487" y="4062"/>
                    <a:pt x="497" y="4083"/>
                  </a:cubicBezTo>
                  <a:cubicBezTo>
                    <a:pt x="507" y="4105"/>
                    <a:pt x="500" y="4141"/>
                    <a:pt x="500" y="4149"/>
                  </a:cubicBezTo>
                  <a:cubicBezTo>
                    <a:pt x="500" y="4158"/>
                    <a:pt x="519" y="4347"/>
                    <a:pt x="548" y="4407"/>
                  </a:cubicBezTo>
                  <a:cubicBezTo>
                    <a:pt x="577" y="4467"/>
                    <a:pt x="620" y="4609"/>
                    <a:pt x="620" y="4617"/>
                  </a:cubicBezTo>
                  <a:cubicBezTo>
                    <a:pt x="620" y="4624"/>
                    <a:pt x="620" y="4643"/>
                    <a:pt x="633" y="4660"/>
                  </a:cubicBezTo>
                  <a:cubicBezTo>
                    <a:pt x="644" y="4677"/>
                    <a:pt x="642" y="4708"/>
                    <a:pt x="661" y="4761"/>
                  </a:cubicBezTo>
                  <a:cubicBezTo>
                    <a:pt x="681" y="4812"/>
                    <a:pt x="693" y="4855"/>
                    <a:pt x="693" y="4855"/>
                  </a:cubicBezTo>
                  <a:cubicBezTo>
                    <a:pt x="176" y="5046"/>
                    <a:pt x="176" y="5046"/>
                    <a:pt x="176" y="5046"/>
                  </a:cubicBezTo>
                  <a:cubicBezTo>
                    <a:pt x="176" y="5046"/>
                    <a:pt x="135" y="5073"/>
                    <a:pt x="114" y="5080"/>
                  </a:cubicBezTo>
                  <a:cubicBezTo>
                    <a:pt x="94" y="5087"/>
                    <a:pt x="128" y="5095"/>
                    <a:pt x="140" y="5100"/>
                  </a:cubicBezTo>
                  <a:cubicBezTo>
                    <a:pt x="152" y="5106"/>
                    <a:pt x="150" y="5109"/>
                    <a:pt x="140" y="5111"/>
                  </a:cubicBezTo>
                  <a:cubicBezTo>
                    <a:pt x="130" y="5116"/>
                    <a:pt x="89" y="5123"/>
                    <a:pt x="87" y="5133"/>
                  </a:cubicBezTo>
                  <a:cubicBezTo>
                    <a:pt x="84" y="5140"/>
                    <a:pt x="80" y="5164"/>
                    <a:pt x="80" y="5164"/>
                  </a:cubicBezTo>
                  <a:cubicBezTo>
                    <a:pt x="0" y="5196"/>
                    <a:pt x="0" y="5196"/>
                    <a:pt x="0" y="5196"/>
                  </a:cubicBezTo>
                  <a:cubicBezTo>
                    <a:pt x="0" y="7783"/>
                    <a:pt x="0" y="7783"/>
                    <a:pt x="0" y="7783"/>
                  </a:cubicBezTo>
                  <a:cubicBezTo>
                    <a:pt x="5743" y="7783"/>
                    <a:pt x="5743" y="7783"/>
                    <a:pt x="5743" y="7783"/>
                  </a:cubicBezTo>
                  <a:cubicBezTo>
                    <a:pt x="5743" y="7777"/>
                    <a:pt x="5743" y="7777"/>
                    <a:pt x="5743" y="7777"/>
                  </a:cubicBezTo>
                  <a:cubicBezTo>
                    <a:pt x="14491" y="7777"/>
                    <a:pt x="14491" y="7777"/>
                    <a:pt x="14491" y="7777"/>
                  </a:cubicBezTo>
                  <a:cubicBezTo>
                    <a:pt x="14491" y="7107"/>
                    <a:pt x="14491" y="7107"/>
                    <a:pt x="14491" y="7107"/>
                  </a:cubicBezTo>
                  <a:lnTo>
                    <a:pt x="4814" y="5351"/>
                  </a:lnTo>
                  <a:close/>
                  <a:moveTo>
                    <a:pt x="3461" y="3471"/>
                  </a:moveTo>
                  <a:cubicBezTo>
                    <a:pt x="3413" y="4257"/>
                    <a:pt x="3413" y="4257"/>
                    <a:pt x="3413" y="4257"/>
                  </a:cubicBezTo>
                  <a:cubicBezTo>
                    <a:pt x="3413" y="4257"/>
                    <a:pt x="3404" y="4310"/>
                    <a:pt x="3420" y="4315"/>
                  </a:cubicBezTo>
                  <a:cubicBezTo>
                    <a:pt x="3425" y="4342"/>
                    <a:pt x="3423" y="5106"/>
                    <a:pt x="3423" y="5106"/>
                  </a:cubicBezTo>
                  <a:cubicBezTo>
                    <a:pt x="3423" y="5106"/>
                    <a:pt x="2296" y="4892"/>
                    <a:pt x="2252" y="4885"/>
                  </a:cubicBezTo>
                  <a:cubicBezTo>
                    <a:pt x="2269" y="4860"/>
                    <a:pt x="2245" y="4827"/>
                    <a:pt x="2245" y="4827"/>
                  </a:cubicBezTo>
                  <a:cubicBezTo>
                    <a:pt x="2165" y="4814"/>
                    <a:pt x="2165" y="4814"/>
                    <a:pt x="2165" y="4814"/>
                  </a:cubicBezTo>
                  <a:cubicBezTo>
                    <a:pt x="1668" y="4742"/>
                    <a:pt x="1668" y="4742"/>
                    <a:pt x="1668" y="4742"/>
                  </a:cubicBezTo>
                  <a:cubicBezTo>
                    <a:pt x="1707" y="4469"/>
                    <a:pt x="1707" y="4469"/>
                    <a:pt x="1707" y="4469"/>
                  </a:cubicBezTo>
                  <a:cubicBezTo>
                    <a:pt x="1707" y="4469"/>
                    <a:pt x="1733" y="4453"/>
                    <a:pt x="1757" y="4450"/>
                  </a:cubicBezTo>
                  <a:cubicBezTo>
                    <a:pt x="1779" y="4448"/>
                    <a:pt x="1815" y="4433"/>
                    <a:pt x="1822" y="4421"/>
                  </a:cubicBezTo>
                  <a:cubicBezTo>
                    <a:pt x="1830" y="4407"/>
                    <a:pt x="1830" y="4284"/>
                    <a:pt x="1830" y="4284"/>
                  </a:cubicBezTo>
                  <a:cubicBezTo>
                    <a:pt x="1837" y="4240"/>
                    <a:pt x="1837" y="4240"/>
                    <a:pt x="1837" y="4240"/>
                  </a:cubicBezTo>
                  <a:cubicBezTo>
                    <a:pt x="1830" y="4209"/>
                    <a:pt x="1830" y="4209"/>
                    <a:pt x="1830" y="4209"/>
                  </a:cubicBezTo>
                  <a:cubicBezTo>
                    <a:pt x="1830" y="4209"/>
                    <a:pt x="1849" y="4202"/>
                    <a:pt x="1861" y="4187"/>
                  </a:cubicBezTo>
                  <a:cubicBezTo>
                    <a:pt x="1873" y="4173"/>
                    <a:pt x="1844" y="4146"/>
                    <a:pt x="1844" y="4146"/>
                  </a:cubicBezTo>
                  <a:cubicBezTo>
                    <a:pt x="1844" y="4146"/>
                    <a:pt x="1827" y="4088"/>
                    <a:pt x="1827" y="4074"/>
                  </a:cubicBezTo>
                  <a:cubicBezTo>
                    <a:pt x="1827" y="4062"/>
                    <a:pt x="1777" y="3936"/>
                    <a:pt x="1779" y="3922"/>
                  </a:cubicBezTo>
                  <a:cubicBezTo>
                    <a:pt x="1781" y="3905"/>
                    <a:pt x="1748" y="3714"/>
                    <a:pt x="1748" y="3690"/>
                  </a:cubicBezTo>
                  <a:cubicBezTo>
                    <a:pt x="1748" y="3669"/>
                    <a:pt x="1733" y="3562"/>
                    <a:pt x="1726" y="3555"/>
                  </a:cubicBezTo>
                  <a:cubicBezTo>
                    <a:pt x="1718" y="3548"/>
                    <a:pt x="1714" y="3439"/>
                    <a:pt x="1714" y="3439"/>
                  </a:cubicBezTo>
                  <a:cubicBezTo>
                    <a:pt x="1905" y="3400"/>
                    <a:pt x="1905" y="3400"/>
                    <a:pt x="1905" y="3400"/>
                  </a:cubicBezTo>
                  <a:cubicBezTo>
                    <a:pt x="1905" y="3400"/>
                    <a:pt x="1941" y="3398"/>
                    <a:pt x="1972" y="3393"/>
                  </a:cubicBezTo>
                  <a:cubicBezTo>
                    <a:pt x="2001" y="3388"/>
                    <a:pt x="2235" y="3347"/>
                    <a:pt x="2242" y="3342"/>
                  </a:cubicBezTo>
                  <a:cubicBezTo>
                    <a:pt x="2250" y="3338"/>
                    <a:pt x="2310" y="3338"/>
                    <a:pt x="2310" y="3338"/>
                  </a:cubicBezTo>
                  <a:cubicBezTo>
                    <a:pt x="2339" y="3326"/>
                    <a:pt x="2339" y="3326"/>
                    <a:pt x="2339" y="3326"/>
                  </a:cubicBezTo>
                  <a:cubicBezTo>
                    <a:pt x="2339" y="3326"/>
                    <a:pt x="2339" y="3357"/>
                    <a:pt x="2363" y="3357"/>
                  </a:cubicBezTo>
                  <a:cubicBezTo>
                    <a:pt x="2387" y="3357"/>
                    <a:pt x="2419" y="3342"/>
                    <a:pt x="2419" y="3342"/>
                  </a:cubicBezTo>
                  <a:cubicBezTo>
                    <a:pt x="2419" y="3342"/>
                    <a:pt x="2440" y="3350"/>
                    <a:pt x="2450" y="3350"/>
                  </a:cubicBezTo>
                  <a:cubicBezTo>
                    <a:pt x="2460" y="3350"/>
                    <a:pt x="2482" y="3330"/>
                    <a:pt x="2482" y="3330"/>
                  </a:cubicBezTo>
                  <a:cubicBezTo>
                    <a:pt x="2484" y="3306"/>
                    <a:pt x="2484" y="3306"/>
                    <a:pt x="2484" y="3306"/>
                  </a:cubicBezTo>
                  <a:cubicBezTo>
                    <a:pt x="2484" y="3306"/>
                    <a:pt x="2518" y="3319"/>
                    <a:pt x="2525" y="3311"/>
                  </a:cubicBezTo>
                  <a:cubicBezTo>
                    <a:pt x="2532" y="3304"/>
                    <a:pt x="2549" y="3275"/>
                    <a:pt x="2549" y="3275"/>
                  </a:cubicBezTo>
                  <a:cubicBezTo>
                    <a:pt x="2571" y="3275"/>
                    <a:pt x="2571" y="3275"/>
                    <a:pt x="2571" y="3275"/>
                  </a:cubicBezTo>
                  <a:cubicBezTo>
                    <a:pt x="2622" y="3352"/>
                    <a:pt x="2622" y="3352"/>
                    <a:pt x="2622" y="3352"/>
                  </a:cubicBezTo>
                  <a:cubicBezTo>
                    <a:pt x="2641" y="3377"/>
                    <a:pt x="2641" y="3377"/>
                    <a:pt x="2641" y="3377"/>
                  </a:cubicBezTo>
                  <a:cubicBezTo>
                    <a:pt x="2677" y="3364"/>
                    <a:pt x="2677" y="3364"/>
                    <a:pt x="2677" y="3364"/>
                  </a:cubicBezTo>
                  <a:cubicBezTo>
                    <a:pt x="2677" y="3364"/>
                    <a:pt x="2906" y="3244"/>
                    <a:pt x="2913" y="3241"/>
                  </a:cubicBezTo>
                  <a:cubicBezTo>
                    <a:pt x="2921" y="3239"/>
                    <a:pt x="3008" y="3198"/>
                    <a:pt x="3027" y="3198"/>
                  </a:cubicBezTo>
                  <a:cubicBezTo>
                    <a:pt x="3044" y="3198"/>
                    <a:pt x="3191" y="3126"/>
                    <a:pt x="3213" y="3106"/>
                  </a:cubicBezTo>
                  <a:cubicBezTo>
                    <a:pt x="3237" y="3089"/>
                    <a:pt x="3544" y="2850"/>
                    <a:pt x="3544" y="2850"/>
                  </a:cubicBezTo>
                  <a:cubicBezTo>
                    <a:pt x="3452" y="3458"/>
                    <a:pt x="3452" y="3458"/>
                    <a:pt x="3452" y="3458"/>
                  </a:cubicBezTo>
                  <a:lnTo>
                    <a:pt x="3461" y="3471"/>
                  </a:lnTo>
                  <a:close/>
                </a:path>
              </a:pathLst>
            </a:custGeom>
            <a:gradFill rotWithShape="1">
              <a:gsLst>
                <a:gs pos="0">
                  <a:schemeClr val="tx1"/>
                </a:gs>
                <a:gs pos="100000">
                  <a:schemeClr val="tx1">
                    <a:gamma/>
                    <a:tint val="32157"/>
                    <a:invGamma/>
                  </a:schemeClr>
                </a:gs>
              </a:gsLst>
              <a:lin ang="0" scaled="1"/>
            </a:gradFill>
            <a:ln w="9525">
              <a:noFill/>
              <a:round/>
              <a:headEnd/>
              <a:tailEnd/>
            </a:ln>
          </p:spPr>
          <p:txBody>
            <a:bodyPr/>
            <a:lstStyle/>
            <a:p>
              <a:pPr>
                <a:defRPr/>
              </a:pPr>
              <a:endParaRPr lang="de-DE">
                <a:solidFill>
                  <a:srgbClr val="000000"/>
                </a:solidFill>
              </a:endParaRPr>
            </a:p>
          </p:txBody>
        </p:sp>
        <p:sp>
          <p:nvSpPr>
            <p:cNvPr id="12" name="Freeform 8"/>
            <p:cNvSpPr>
              <a:spLocks noEditPoints="1"/>
            </p:cNvSpPr>
            <p:nvPr/>
          </p:nvSpPr>
          <p:spPr bwMode="auto">
            <a:xfrm>
              <a:off x="475" y="3158"/>
              <a:ext cx="460" cy="203"/>
            </a:xfrm>
            <a:custGeom>
              <a:avLst/>
              <a:gdLst>
                <a:gd name="T0" fmla="*/ 2147483647 w 479"/>
                <a:gd name="T1" fmla="*/ 2147483647 h 211"/>
                <a:gd name="T2" fmla="*/ 2147483647 w 479"/>
                <a:gd name="T3" fmla="*/ 2147483647 h 211"/>
                <a:gd name="T4" fmla="*/ 2147483647 w 479"/>
                <a:gd name="T5" fmla="*/ 2147483647 h 211"/>
                <a:gd name="T6" fmla="*/ 2147483647 w 479"/>
                <a:gd name="T7" fmla="*/ 2147483647 h 211"/>
                <a:gd name="T8" fmla="*/ 2147483647 w 479"/>
                <a:gd name="T9" fmla="*/ 2147483647 h 211"/>
                <a:gd name="T10" fmla="*/ 2147483647 w 479"/>
                <a:gd name="T11" fmla="*/ 2147483647 h 211"/>
                <a:gd name="T12" fmla="*/ 2147483647 w 479"/>
                <a:gd name="T13" fmla="*/ 2147483647 h 211"/>
                <a:gd name="T14" fmla="*/ 2147483647 w 479"/>
                <a:gd name="T15" fmla="*/ 2147483647 h 211"/>
                <a:gd name="T16" fmla="*/ 2147483647 w 479"/>
                <a:gd name="T17" fmla="*/ 2147483647 h 211"/>
                <a:gd name="T18" fmla="*/ 2147483647 w 479"/>
                <a:gd name="T19" fmla="*/ 2147483647 h 211"/>
                <a:gd name="T20" fmla="*/ 2147483647 w 479"/>
                <a:gd name="T21" fmla="*/ 2147483647 h 211"/>
                <a:gd name="T22" fmla="*/ 2147483647 w 479"/>
                <a:gd name="T23" fmla="*/ 2147483647 h 211"/>
                <a:gd name="T24" fmla="*/ 2147483647 w 479"/>
                <a:gd name="T25" fmla="*/ 2147483647 h 211"/>
                <a:gd name="T26" fmla="*/ 2147483647 w 479"/>
                <a:gd name="T27" fmla="*/ 2147483647 h 211"/>
                <a:gd name="T28" fmla="*/ 2147483647 w 479"/>
                <a:gd name="T29" fmla="*/ 2147483647 h 211"/>
                <a:gd name="T30" fmla="*/ 2147483647 w 479"/>
                <a:gd name="T31" fmla="*/ 2147483647 h 2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79"/>
                <a:gd name="T49" fmla="*/ 0 h 211"/>
                <a:gd name="T50" fmla="*/ 479 w 479"/>
                <a:gd name="T51" fmla="*/ 211 h 2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79" h="211">
                  <a:moveTo>
                    <a:pt x="443" y="54"/>
                  </a:moveTo>
                  <a:cubicBezTo>
                    <a:pt x="356" y="0"/>
                    <a:pt x="266" y="4"/>
                    <a:pt x="266" y="4"/>
                  </a:cubicBezTo>
                  <a:cubicBezTo>
                    <a:pt x="266" y="4"/>
                    <a:pt x="56" y="0"/>
                    <a:pt x="19" y="96"/>
                  </a:cubicBezTo>
                  <a:cubicBezTo>
                    <a:pt x="0" y="147"/>
                    <a:pt x="90" y="183"/>
                    <a:pt x="99" y="187"/>
                  </a:cubicBezTo>
                  <a:cubicBezTo>
                    <a:pt x="108" y="190"/>
                    <a:pt x="196" y="211"/>
                    <a:pt x="227" y="207"/>
                  </a:cubicBezTo>
                  <a:cubicBezTo>
                    <a:pt x="259" y="207"/>
                    <a:pt x="321" y="203"/>
                    <a:pt x="366" y="189"/>
                  </a:cubicBezTo>
                  <a:cubicBezTo>
                    <a:pt x="411" y="174"/>
                    <a:pt x="447" y="153"/>
                    <a:pt x="460" y="131"/>
                  </a:cubicBezTo>
                  <a:cubicBezTo>
                    <a:pt x="474" y="109"/>
                    <a:pt x="479" y="85"/>
                    <a:pt x="443" y="54"/>
                  </a:cubicBezTo>
                  <a:close/>
                  <a:moveTo>
                    <a:pt x="357" y="104"/>
                  </a:moveTo>
                  <a:cubicBezTo>
                    <a:pt x="352" y="131"/>
                    <a:pt x="317" y="139"/>
                    <a:pt x="304" y="143"/>
                  </a:cubicBezTo>
                  <a:cubicBezTo>
                    <a:pt x="290" y="148"/>
                    <a:pt x="264" y="152"/>
                    <a:pt x="234" y="153"/>
                  </a:cubicBezTo>
                  <a:cubicBezTo>
                    <a:pt x="203" y="155"/>
                    <a:pt x="172" y="143"/>
                    <a:pt x="172" y="143"/>
                  </a:cubicBezTo>
                  <a:cubicBezTo>
                    <a:pt x="172" y="143"/>
                    <a:pt x="131" y="133"/>
                    <a:pt x="131" y="97"/>
                  </a:cubicBezTo>
                  <a:cubicBezTo>
                    <a:pt x="149" y="46"/>
                    <a:pt x="256" y="49"/>
                    <a:pt x="256" y="49"/>
                  </a:cubicBezTo>
                  <a:cubicBezTo>
                    <a:pt x="256" y="49"/>
                    <a:pt x="310" y="54"/>
                    <a:pt x="320" y="60"/>
                  </a:cubicBezTo>
                  <a:cubicBezTo>
                    <a:pt x="326" y="61"/>
                    <a:pt x="362" y="77"/>
                    <a:pt x="357" y="104"/>
                  </a:cubicBezTo>
                  <a:close/>
                </a:path>
              </a:pathLst>
            </a:custGeom>
            <a:solidFill>
              <a:schemeClr val="bg1"/>
            </a:solidFill>
            <a:ln w="9525">
              <a:noFill/>
              <a:round/>
              <a:headEnd/>
              <a:tailEnd/>
            </a:ln>
          </p:spPr>
          <p:txBody>
            <a:bodyPr/>
            <a:lstStyle/>
            <a:p>
              <a:endParaRPr lang="en-US">
                <a:solidFill>
                  <a:srgbClr val="000000"/>
                </a:solidFill>
              </a:endParaRPr>
            </a:p>
          </p:txBody>
        </p:sp>
        <p:sp>
          <p:nvSpPr>
            <p:cNvPr id="13" name="AutoShape 54"/>
            <p:cNvSpPr>
              <a:spLocks/>
            </p:cNvSpPr>
            <p:nvPr/>
          </p:nvSpPr>
          <p:spPr bwMode="auto">
            <a:xfrm>
              <a:off x="1492" y="1114"/>
              <a:ext cx="231" cy="284"/>
            </a:xfrm>
            <a:custGeom>
              <a:avLst/>
              <a:gdLst>
                <a:gd name="T0" fmla="*/ 2147483647 w 241"/>
                <a:gd name="T1" fmla="*/ 2147483647 h 295"/>
                <a:gd name="T2" fmla="*/ 2147483647 w 241"/>
                <a:gd name="T3" fmla="*/ 2147483647 h 295"/>
                <a:gd name="T4" fmla="*/ 2147483647 w 241"/>
                <a:gd name="T5" fmla="*/ 2147483647 h 295"/>
                <a:gd name="T6" fmla="*/ 2147483647 w 241"/>
                <a:gd name="T7" fmla="*/ 2147483647 h 295"/>
                <a:gd name="T8" fmla="*/ 2147483647 w 241"/>
                <a:gd name="T9" fmla="*/ 2147483647 h 295"/>
                <a:gd name="T10" fmla="*/ 2147483647 w 241"/>
                <a:gd name="T11" fmla="*/ 2147483647 h 295"/>
                <a:gd name="T12" fmla="*/ 2147483647 w 241"/>
                <a:gd name="T13" fmla="*/ 2147483647 h 295"/>
                <a:gd name="T14" fmla="*/ 2147483647 w 241"/>
                <a:gd name="T15" fmla="*/ 2147483647 h 295"/>
                <a:gd name="T16" fmla="*/ 2147483647 w 241"/>
                <a:gd name="T17" fmla="*/ 0 h 295"/>
                <a:gd name="T18" fmla="*/ 2147483647 w 241"/>
                <a:gd name="T19" fmla="*/ 2147483647 h 295"/>
                <a:gd name="T20" fmla="*/ 2147483647 w 241"/>
                <a:gd name="T21" fmla="*/ 2147483647 h 295"/>
                <a:gd name="T22" fmla="*/ 2147483647 w 241"/>
                <a:gd name="T23" fmla="*/ 2147483647 h 295"/>
                <a:gd name="T24" fmla="*/ 2147483647 w 241"/>
                <a:gd name="T25" fmla="*/ 2147483647 h 295"/>
                <a:gd name="T26" fmla="*/ 2147483647 w 241"/>
                <a:gd name="T27" fmla="*/ 2147483647 h 295"/>
                <a:gd name="T28" fmla="*/ 2147483647 w 241"/>
                <a:gd name="T29" fmla="*/ 2147483647 h 295"/>
                <a:gd name="T30" fmla="*/ 2147483647 w 241"/>
                <a:gd name="T31" fmla="*/ 2147483647 h 295"/>
                <a:gd name="T32" fmla="*/ 2147483647 w 241"/>
                <a:gd name="T33" fmla="*/ 2147483647 h 295"/>
                <a:gd name="T34" fmla="*/ 2147483647 w 241"/>
                <a:gd name="T35" fmla="*/ 2147483647 h 295"/>
                <a:gd name="T36" fmla="*/ 2147483647 w 241"/>
                <a:gd name="T37" fmla="*/ 2147483647 h 295"/>
                <a:gd name="T38" fmla="*/ 0 w 241"/>
                <a:gd name="T39" fmla="*/ 2147483647 h 295"/>
                <a:gd name="T40" fmla="*/ 2147483647 w 241"/>
                <a:gd name="T41" fmla="*/ 2147483647 h 295"/>
                <a:gd name="T42" fmla="*/ 2147483647 w 241"/>
                <a:gd name="T43" fmla="*/ 2147483647 h 295"/>
                <a:gd name="T44" fmla="*/ 2147483647 w 241"/>
                <a:gd name="T45" fmla="*/ 2147483647 h 2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1"/>
                <a:gd name="T70" fmla="*/ 0 h 295"/>
                <a:gd name="T71" fmla="*/ 241 w 241"/>
                <a:gd name="T72" fmla="*/ 295 h 29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1" h="295">
                  <a:moveTo>
                    <a:pt x="40" y="157"/>
                  </a:moveTo>
                  <a:cubicBezTo>
                    <a:pt x="67" y="207"/>
                    <a:pt x="67" y="207"/>
                    <a:pt x="67" y="207"/>
                  </a:cubicBezTo>
                  <a:cubicBezTo>
                    <a:pt x="36" y="239"/>
                    <a:pt x="36" y="239"/>
                    <a:pt x="36" y="239"/>
                  </a:cubicBezTo>
                  <a:cubicBezTo>
                    <a:pt x="31" y="295"/>
                    <a:pt x="31" y="295"/>
                    <a:pt x="31" y="295"/>
                  </a:cubicBezTo>
                  <a:cubicBezTo>
                    <a:pt x="82" y="225"/>
                    <a:pt x="82" y="225"/>
                    <a:pt x="82" y="225"/>
                  </a:cubicBezTo>
                  <a:cubicBezTo>
                    <a:pt x="82" y="225"/>
                    <a:pt x="148" y="135"/>
                    <a:pt x="159" y="124"/>
                  </a:cubicBezTo>
                  <a:cubicBezTo>
                    <a:pt x="169" y="112"/>
                    <a:pt x="230" y="49"/>
                    <a:pt x="234" y="45"/>
                  </a:cubicBezTo>
                  <a:cubicBezTo>
                    <a:pt x="239" y="40"/>
                    <a:pt x="241" y="33"/>
                    <a:pt x="235" y="23"/>
                  </a:cubicBezTo>
                  <a:cubicBezTo>
                    <a:pt x="230" y="14"/>
                    <a:pt x="224" y="0"/>
                    <a:pt x="224" y="0"/>
                  </a:cubicBezTo>
                  <a:cubicBezTo>
                    <a:pt x="224" y="0"/>
                    <a:pt x="204" y="22"/>
                    <a:pt x="199" y="26"/>
                  </a:cubicBezTo>
                  <a:cubicBezTo>
                    <a:pt x="193" y="30"/>
                    <a:pt x="114" y="89"/>
                    <a:pt x="114" y="89"/>
                  </a:cubicBezTo>
                  <a:cubicBezTo>
                    <a:pt x="66" y="129"/>
                    <a:pt x="66" y="129"/>
                    <a:pt x="66" y="129"/>
                  </a:cubicBezTo>
                  <a:cubicBezTo>
                    <a:pt x="36" y="157"/>
                    <a:pt x="36" y="157"/>
                    <a:pt x="36" y="157"/>
                  </a:cubicBezTo>
                  <a:cubicBezTo>
                    <a:pt x="36" y="157"/>
                    <a:pt x="27" y="137"/>
                    <a:pt x="24" y="135"/>
                  </a:cubicBezTo>
                  <a:cubicBezTo>
                    <a:pt x="21" y="133"/>
                    <a:pt x="19" y="113"/>
                    <a:pt x="19" y="113"/>
                  </a:cubicBezTo>
                  <a:cubicBezTo>
                    <a:pt x="14" y="104"/>
                    <a:pt x="14" y="104"/>
                    <a:pt x="14" y="104"/>
                  </a:cubicBezTo>
                  <a:cubicBezTo>
                    <a:pt x="10" y="114"/>
                    <a:pt x="10" y="114"/>
                    <a:pt x="10" y="114"/>
                  </a:cubicBezTo>
                  <a:cubicBezTo>
                    <a:pt x="10" y="114"/>
                    <a:pt x="8" y="159"/>
                    <a:pt x="4" y="160"/>
                  </a:cubicBezTo>
                  <a:cubicBezTo>
                    <a:pt x="1" y="162"/>
                    <a:pt x="3" y="167"/>
                    <a:pt x="3" y="167"/>
                  </a:cubicBezTo>
                  <a:cubicBezTo>
                    <a:pt x="0" y="192"/>
                    <a:pt x="0" y="192"/>
                    <a:pt x="0" y="192"/>
                  </a:cubicBezTo>
                  <a:cubicBezTo>
                    <a:pt x="0" y="192"/>
                    <a:pt x="3" y="182"/>
                    <a:pt x="8" y="176"/>
                  </a:cubicBezTo>
                  <a:cubicBezTo>
                    <a:pt x="13" y="170"/>
                    <a:pt x="24" y="159"/>
                    <a:pt x="27" y="159"/>
                  </a:cubicBezTo>
                  <a:close/>
                </a:path>
              </a:pathLst>
            </a:custGeom>
            <a:solidFill>
              <a:srgbClr val="FFFFFF"/>
            </a:solidFill>
            <a:ln w="9525">
              <a:noFill/>
              <a:round/>
              <a:headEnd/>
              <a:tailEnd/>
            </a:ln>
          </p:spPr>
          <p:txBody>
            <a:bodyPr/>
            <a:lstStyle/>
            <a:p>
              <a:endParaRPr lang="en-US">
                <a:solidFill>
                  <a:srgbClr val="000000"/>
                </a:solidFill>
              </a:endParaRPr>
            </a:p>
          </p:txBody>
        </p:sp>
        <p:sp>
          <p:nvSpPr>
            <p:cNvPr id="14" name="AutoShape 55"/>
            <p:cNvSpPr>
              <a:spLocks/>
            </p:cNvSpPr>
            <p:nvPr/>
          </p:nvSpPr>
          <p:spPr bwMode="auto">
            <a:xfrm>
              <a:off x="997" y="1851"/>
              <a:ext cx="36" cy="97"/>
            </a:xfrm>
            <a:custGeom>
              <a:avLst/>
              <a:gdLst>
                <a:gd name="T0" fmla="*/ 0 w 40"/>
                <a:gd name="T1" fmla="*/ 0 h 103"/>
                <a:gd name="T2" fmla="*/ 2147483647 w 40"/>
                <a:gd name="T3" fmla="*/ 2147483647 h 103"/>
                <a:gd name="T4" fmla="*/ 2147483647 w 40"/>
                <a:gd name="T5" fmla="*/ 2147483647 h 103"/>
                <a:gd name="T6" fmla="*/ 2147483647 w 40"/>
                <a:gd name="T7" fmla="*/ 2147483647 h 103"/>
                <a:gd name="T8" fmla="*/ 2147483647 w 40"/>
                <a:gd name="T9" fmla="*/ 2147483647 h 103"/>
                <a:gd name="T10" fmla="*/ 2147483647 w 40"/>
                <a:gd name="T11" fmla="*/ 2147483647 h 103"/>
                <a:gd name="T12" fmla="*/ 2147483647 w 40"/>
                <a:gd name="T13" fmla="*/ 2147483647 h 103"/>
                <a:gd name="T14" fmla="*/ 2147483647 w 40"/>
                <a:gd name="T15" fmla="*/ 2147483647 h 103"/>
                <a:gd name="T16" fmla="*/ 2147483647 w 40"/>
                <a:gd name="T17" fmla="*/ 2147483647 h 103"/>
                <a:gd name="T18" fmla="*/ 0 w 40"/>
                <a:gd name="T19" fmla="*/ 0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103"/>
                <a:gd name="T32" fmla="*/ 40 w 40"/>
                <a:gd name="T33" fmla="*/ 103 h 1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103">
                  <a:moveTo>
                    <a:pt x="0" y="0"/>
                  </a:moveTo>
                  <a:cubicBezTo>
                    <a:pt x="0" y="0"/>
                    <a:pt x="19" y="14"/>
                    <a:pt x="22" y="26"/>
                  </a:cubicBezTo>
                  <a:cubicBezTo>
                    <a:pt x="26" y="39"/>
                    <a:pt x="36" y="69"/>
                    <a:pt x="35" y="78"/>
                  </a:cubicBezTo>
                  <a:cubicBezTo>
                    <a:pt x="35" y="87"/>
                    <a:pt x="40" y="101"/>
                    <a:pt x="40" y="101"/>
                  </a:cubicBezTo>
                  <a:cubicBezTo>
                    <a:pt x="38" y="103"/>
                    <a:pt x="38" y="103"/>
                    <a:pt x="38" y="103"/>
                  </a:cubicBezTo>
                  <a:cubicBezTo>
                    <a:pt x="38" y="103"/>
                    <a:pt x="30" y="79"/>
                    <a:pt x="30" y="74"/>
                  </a:cubicBezTo>
                  <a:cubicBezTo>
                    <a:pt x="30" y="70"/>
                    <a:pt x="23" y="41"/>
                    <a:pt x="23" y="41"/>
                  </a:cubicBezTo>
                  <a:cubicBezTo>
                    <a:pt x="23" y="41"/>
                    <a:pt x="17" y="22"/>
                    <a:pt x="15" y="20"/>
                  </a:cubicBezTo>
                  <a:cubicBezTo>
                    <a:pt x="13" y="17"/>
                    <a:pt x="2" y="5"/>
                    <a:pt x="2" y="5"/>
                  </a:cubicBezTo>
                  <a:lnTo>
                    <a:pt x="0" y="0"/>
                  </a:lnTo>
                  <a:close/>
                </a:path>
              </a:pathLst>
            </a:custGeom>
            <a:solidFill>
              <a:srgbClr val="FFFFFF"/>
            </a:solidFill>
            <a:ln w="9525">
              <a:noFill/>
              <a:round/>
              <a:headEnd/>
              <a:tailEnd/>
            </a:ln>
          </p:spPr>
          <p:txBody>
            <a:bodyPr/>
            <a:lstStyle/>
            <a:p>
              <a:endParaRPr lang="en-US">
                <a:solidFill>
                  <a:srgbClr val="000000"/>
                </a:solidFill>
              </a:endParaRPr>
            </a:p>
          </p:txBody>
        </p:sp>
        <p:sp>
          <p:nvSpPr>
            <p:cNvPr id="15" name="AutoShape 56"/>
            <p:cNvSpPr>
              <a:spLocks/>
            </p:cNvSpPr>
            <p:nvPr/>
          </p:nvSpPr>
          <p:spPr bwMode="auto">
            <a:xfrm>
              <a:off x="399" y="1479"/>
              <a:ext cx="113" cy="180"/>
            </a:xfrm>
            <a:custGeom>
              <a:avLst/>
              <a:gdLst>
                <a:gd name="T0" fmla="*/ 2147483647 w 118"/>
                <a:gd name="T1" fmla="*/ 0 h 186"/>
                <a:gd name="T2" fmla="*/ 2147483647 w 118"/>
                <a:gd name="T3" fmla="*/ 2147483647 h 186"/>
                <a:gd name="T4" fmla="*/ 2147483647 w 118"/>
                <a:gd name="T5" fmla="*/ 2147483647 h 186"/>
                <a:gd name="T6" fmla="*/ 2147483647 w 118"/>
                <a:gd name="T7" fmla="*/ 2147483647 h 186"/>
                <a:gd name="T8" fmla="*/ 2147483647 w 118"/>
                <a:gd name="T9" fmla="*/ 2147483647 h 186"/>
                <a:gd name="T10" fmla="*/ 2147483647 w 118"/>
                <a:gd name="T11" fmla="*/ 2147483647 h 186"/>
                <a:gd name="T12" fmla="*/ 2147483647 w 118"/>
                <a:gd name="T13" fmla="*/ 2147483647 h 186"/>
                <a:gd name="T14" fmla="*/ 2147483647 w 118"/>
                <a:gd name="T15" fmla="*/ 2147483647 h 186"/>
                <a:gd name="T16" fmla="*/ 0 w 118"/>
                <a:gd name="T17" fmla="*/ 2147483647 h 186"/>
                <a:gd name="T18" fmla="*/ 2147483647 w 118"/>
                <a:gd name="T19" fmla="*/ 2147483647 h 186"/>
                <a:gd name="T20" fmla="*/ 2147483647 w 118"/>
                <a:gd name="T21" fmla="*/ 2147483647 h 186"/>
                <a:gd name="T22" fmla="*/ 2147483647 w 118"/>
                <a:gd name="T23" fmla="*/ 0 h 1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8"/>
                <a:gd name="T37" fmla="*/ 0 h 186"/>
                <a:gd name="T38" fmla="*/ 118 w 118"/>
                <a:gd name="T39" fmla="*/ 186 h 18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8" h="186">
                  <a:moveTo>
                    <a:pt x="10" y="0"/>
                  </a:moveTo>
                  <a:cubicBezTo>
                    <a:pt x="10" y="0"/>
                    <a:pt x="20" y="17"/>
                    <a:pt x="23" y="17"/>
                  </a:cubicBezTo>
                  <a:cubicBezTo>
                    <a:pt x="26" y="17"/>
                    <a:pt x="37" y="35"/>
                    <a:pt x="40" y="40"/>
                  </a:cubicBezTo>
                  <a:cubicBezTo>
                    <a:pt x="43" y="44"/>
                    <a:pt x="68" y="103"/>
                    <a:pt x="72" y="107"/>
                  </a:cubicBezTo>
                  <a:cubicBezTo>
                    <a:pt x="75" y="111"/>
                    <a:pt x="92" y="148"/>
                    <a:pt x="97" y="155"/>
                  </a:cubicBezTo>
                  <a:cubicBezTo>
                    <a:pt x="102" y="161"/>
                    <a:pt x="118" y="186"/>
                    <a:pt x="118" y="186"/>
                  </a:cubicBezTo>
                  <a:cubicBezTo>
                    <a:pt x="81" y="152"/>
                    <a:pt x="81" y="152"/>
                    <a:pt x="81" y="152"/>
                  </a:cubicBezTo>
                  <a:cubicBezTo>
                    <a:pt x="27" y="97"/>
                    <a:pt x="27" y="97"/>
                    <a:pt x="27" y="97"/>
                  </a:cubicBezTo>
                  <a:cubicBezTo>
                    <a:pt x="0" y="66"/>
                    <a:pt x="0" y="66"/>
                    <a:pt x="0" y="66"/>
                  </a:cubicBezTo>
                  <a:cubicBezTo>
                    <a:pt x="0" y="66"/>
                    <a:pt x="15" y="66"/>
                    <a:pt x="19" y="60"/>
                  </a:cubicBezTo>
                  <a:cubicBezTo>
                    <a:pt x="22" y="53"/>
                    <a:pt x="19" y="29"/>
                    <a:pt x="15" y="24"/>
                  </a:cubicBezTo>
                  <a:close/>
                </a:path>
              </a:pathLst>
            </a:custGeom>
            <a:solidFill>
              <a:srgbClr val="FFFFFF"/>
            </a:solidFill>
            <a:ln w="9525">
              <a:noFill/>
              <a:round/>
              <a:headEnd/>
              <a:tailEnd/>
            </a:ln>
          </p:spPr>
          <p:txBody>
            <a:bodyPr/>
            <a:lstStyle/>
            <a:p>
              <a:endParaRPr lang="en-US">
                <a:solidFill>
                  <a:srgbClr val="000000"/>
                </a:solidFill>
              </a:endParaRPr>
            </a:p>
          </p:txBody>
        </p:sp>
        <p:sp>
          <p:nvSpPr>
            <p:cNvPr id="16" name="AutoShape 57"/>
            <p:cNvSpPr>
              <a:spLocks/>
            </p:cNvSpPr>
            <p:nvPr/>
          </p:nvSpPr>
          <p:spPr bwMode="auto">
            <a:xfrm>
              <a:off x="1755" y="2336"/>
              <a:ext cx="124" cy="52"/>
            </a:xfrm>
            <a:custGeom>
              <a:avLst/>
              <a:gdLst>
                <a:gd name="T0" fmla="*/ 0 w 128"/>
                <a:gd name="T1" fmla="*/ 0 h 54"/>
                <a:gd name="T2" fmla="*/ 2147483647 w 128"/>
                <a:gd name="T3" fmla="*/ 2147483647 h 54"/>
                <a:gd name="T4" fmla="*/ 2147483647 w 128"/>
                <a:gd name="T5" fmla="*/ 2147483647 h 54"/>
                <a:gd name="T6" fmla="*/ 2147483647 w 128"/>
                <a:gd name="T7" fmla="*/ 2147483647 h 54"/>
                <a:gd name="T8" fmla="*/ 0 w 128"/>
                <a:gd name="T9" fmla="*/ 0 h 54"/>
                <a:gd name="T10" fmla="*/ 0 60000 65536"/>
                <a:gd name="T11" fmla="*/ 0 60000 65536"/>
                <a:gd name="T12" fmla="*/ 0 60000 65536"/>
                <a:gd name="T13" fmla="*/ 0 60000 65536"/>
                <a:gd name="T14" fmla="*/ 0 60000 65536"/>
                <a:gd name="T15" fmla="*/ 0 w 128"/>
                <a:gd name="T16" fmla="*/ 0 h 54"/>
                <a:gd name="T17" fmla="*/ 128 w 128"/>
                <a:gd name="T18" fmla="*/ 54 h 54"/>
              </a:gdLst>
              <a:ahLst/>
              <a:cxnLst>
                <a:cxn ang="T10">
                  <a:pos x="T0" y="T1"/>
                </a:cxn>
                <a:cxn ang="T11">
                  <a:pos x="T2" y="T3"/>
                </a:cxn>
                <a:cxn ang="T12">
                  <a:pos x="T4" y="T5"/>
                </a:cxn>
                <a:cxn ang="T13">
                  <a:pos x="T6" y="T7"/>
                </a:cxn>
                <a:cxn ang="T14">
                  <a:pos x="T8" y="T9"/>
                </a:cxn>
              </a:cxnLst>
              <a:rect l="T15" t="T16" r="T17" b="T18"/>
              <a:pathLst>
                <a:path w="128" h="54">
                  <a:moveTo>
                    <a:pt x="0" y="0"/>
                  </a:moveTo>
                  <a:cubicBezTo>
                    <a:pt x="0" y="0"/>
                    <a:pt x="126" y="28"/>
                    <a:pt x="127" y="37"/>
                  </a:cubicBezTo>
                  <a:cubicBezTo>
                    <a:pt x="128" y="45"/>
                    <a:pt x="122" y="54"/>
                    <a:pt x="122" y="54"/>
                  </a:cubicBezTo>
                  <a:cubicBezTo>
                    <a:pt x="19" y="17"/>
                    <a:pt x="19" y="17"/>
                    <a:pt x="19" y="17"/>
                  </a:cubicBezTo>
                  <a:lnTo>
                    <a:pt x="0" y="0"/>
                  </a:lnTo>
                  <a:close/>
                </a:path>
              </a:pathLst>
            </a:custGeom>
            <a:solidFill>
              <a:srgbClr val="FFFFFF"/>
            </a:solidFill>
            <a:ln w="9525">
              <a:noFill/>
              <a:round/>
              <a:headEnd/>
              <a:tailEnd/>
            </a:ln>
          </p:spPr>
          <p:txBody>
            <a:bodyPr/>
            <a:lstStyle/>
            <a:p>
              <a:endParaRPr lang="en-US">
                <a:solidFill>
                  <a:srgbClr val="000000"/>
                </a:solidFill>
              </a:endParaRPr>
            </a:p>
          </p:txBody>
        </p:sp>
        <p:sp>
          <p:nvSpPr>
            <p:cNvPr id="17" name="Freeform 14"/>
            <p:cNvSpPr>
              <a:spLocks/>
            </p:cNvSpPr>
            <p:nvPr/>
          </p:nvSpPr>
          <p:spPr bwMode="auto">
            <a:xfrm>
              <a:off x="130" y="2586"/>
              <a:ext cx="780" cy="219"/>
            </a:xfrm>
            <a:custGeom>
              <a:avLst/>
              <a:gdLst>
                <a:gd name="T0" fmla="*/ 0 w 881"/>
                <a:gd name="T1" fmla="*/ 163 h 247"/>
                <a:gd name="T2" fmla="*/ 458 w 881"/>
                <a:gd name="T3" fmla="*/ 0 h 247"/>
                <a:gd name="T4" fmla="*/ 881 w 881"/>
                <a:gd name="T5" fmla="*/ 58 h 247"/>
                <a:gd name="T6" fmla="*/ 430 w 881"/>
                <a:gd name="T7" fmla="*/ 247 h 247"/>
                <a:gd name="T8" fmla="*/ 0 w 881"/>
                <a:gd name="T9" fmla="*/ 163 h 247"/>
                <a:gd name="T10" fmla="*/ 0 60000 65536"/>
                <a:gd name="T11" fmla="*/ 0 60000 65536"/>
                <a:gd name="T12" fmla="*/ 0 60000 65536"/>
                <a:gd name="T13" fmla="*/ 0 60000 65536"/>
                <a:gd name="T14" fmla="*/ 0 60000 65536"/>
                <a:gd name="T15" fmla="*/ 0 w 881"/>
                <a:gd name="T16" fmla="*/ 0 h 247"/>
                <a:gd name="T17" fmla="*/ 881 w 881"/>
                <a:gd name="T18" fmla="*/ 247 h 247"/>
              </a:gdLst>
              <a:ahLst/>
              <a:cxnLst>
                <a:cxn ang="T10">
                  <a:pos x="T0" y="T1"/>
                </a:cxn>
                <a:cxn ang="T11">
                  <a:pos x="T2" y="T3"/>
                </a:cxn>
                <a:cxn ang="T12">
                  <a:pos x="T4" y="T5"/>
                </a:cxn>
                <a:cxn ang="T13">
                  <a:pos x="T6" y="T7"/>
                </a:cxn>
                <a:cxn ang="T14">
                  <a:pos x="T8" y="T9"/>
                </a:cxn>
              </a:cxnLst>
              <a:rect l="T15" t="T16" r="T17" b="T18"/>
              <a:pathLst>
                <a:path w="881" h="247">
                  <a:moveTo>
                    <a:pt x="0" y="163"/>
                  </a:moveTo>
                  <a:lnTo>
                    <a:pt x="458" y="0"/>
                  </a:lnTo>
                  <a:lnTo>
                    <a:pt x="881" y="58"/>
                  </a:lnTo>
                  <a:lnTo>
                    <a:pt x="430" y="247"/>
                  </a:lnTo>
                  <a:lnTo>
                    <a:pt x="0" y="163"/>
                  </a:lnTo>
                  <a:close/>
                </a:path>
              </a:pathLst>
            </a:custGeom>
            <a:gradFill rotWithShape="1">
              <a:gsLst>
                <a:gs pos="0">
                  <a:srgbClr val="DCDCDC"/>
                </a:gs>
                <a:gs pos="50000">
                  <a:schemeClr val="bg1"/>
                </a:gs>
                <a:gs pos="100000">
                  <a:srgbClr val="DCDCDC"/>
                </a:gs>
              </a:gsLst>
              <a:lin ang="5400000" scaled="1"/>
            </a:gradFill>
            <a:ln w="9525">
              <a:noFill/>
              <a:round/>
              <a:headEnd/>
              <a:tailEnd/>
            </a:ln>
          </p:spPr>
          <p:txBody>
            <a:bodyPr/>
            <a:lstStyle/>
            <a:p>
              <a:pPr>
                <a:defRPr/>
              </a:pPr>
              <a:endParaRPr lang="de-DE" noProof="1">
                <a:solidFill>
                  <a:srgbClr val="000000"/>
                </a:solidFill>
              </a:endParaRPr>
            </a:p>
          </p:txBody>
        </p:sp>
        <p:sp>
          <p:nvSpPr>
            <p:cNvPr id="18" name="Freeform 15"/>
            <p:cNvSpPr>
              <a:spLocks/>
            </p:cNvSpPr>
            <p:nvPr/>
          </p:nvSpPr>
          <p:spPr bwMode="auto">
            <a:xfrm>
              <a:off x="2152" y="3224"/>
              <a:ext cx="1906" cy="362"/>
            </a:xfrm>
            <a:custGeom>
              <a:avLst/>
              <a:gdLst>
                <a:gd name="T0" fmla="*/ 6 w 1985"/>
                <a:gd name="T1" fmla="*/ 121 h 380"/>
                <a:gd name="T2" fmla="*/ 518 w 1985"/>
                <a:gd name="T3" fmla="*/ 35 h 380"/>
                <a:gd name="T4" fmla="*/ 701 w 1985"/>
                <a:gd name="T5" fmla="*/ 0 h 380"/>
                <a:gd name="T6" fmla="*/ 739 w 1985"/>
                <a:gd name="T7" fmla="*/ 24 h 380"/>
                <a:gd name="T8" fmla="*/ 897 w 1985"/>
                <a:gd name="T9" fmla="*/ 20 h 380"/>
                <a:gd name="T10" fmla="*/ 1008 w 1985"/>
                <a:gd name="T11" fmla="*/ 16 h 380"/>
                <a:gd name="T12" fmla="*/ 1028 w 1985"/>
                <a:gd name="T13" fmla="*/ 12 h 380"/>
                <a:gd name="T14" fmla="*/ 1084 w 1985"/>
                <a:gd name="T15" fmla="*/ 48 h 380"/>
                <a:gd name="T16" fmla="*/ 1140 w 1985"/>
                <a:gd name="T17" fmla="*/ 88 h 380"/>
                <a:gd name="T18" fmla="*/ 1193 w 1985"/>
                <a:gd name="T19" fmla="*/ 174 h 380"/>
                <a:gd name="T20" fmla="*/ 1221 w 1985"/>
                <a:gd name="T21" fmla="*/ 230 h 380"/>
                <a:gd name="T22" fmla="*/ 1241 w 1985"/>
                <a:gd name="T23" fmla="*/ 220 h 380"/>
                <a:gd name="T24" fmla="*/ 1246 w 1985"/>
                <a:gd name="T25" fmla="*/ 107 h 380"/>
                <a:gd name="T26" fmla="*/ 1300 w 1985"/>
                <a:gd name="T27" fmla="*/ 107 h 380"/>
                <a:gd name="T28" fmla="*/ 1441 w 1985"/>
                <a:gd name="T29" fmla="*/ 112 h 380"/>
                <a:gd name="T30" fmla="*/ 1553 w 1985"/>
                <a:gd name="T31" fmla="*/ 110 h 380"/>
                <a:gd name="T32" fmla="*/ 1589 w 1985"/>
                <a:gd name="T33" fmla="*/ 109 h 380"/>
                <a:gd name="T34" fmla="*/ 1739 w 1985"/>
                <a:gd name="T35" fmla="*/ 128 h 380"/>
                <a:gd name="T36" fmla="*/ 1894 w 1985"/>
                <a:gd name="T37" fmla="*/ 139 h 380"/>
                <a:gd name="T38" fmla="*/ 1985 w 1985"/>
                <a:gd name="T39" fmla="*/ 363 h 380"/>
                <a:gd name="T40" fmla="*/ 1974 w 1985"/>
                <a:gd name="T41" fmla="*/ 380 h 380"/>
                <a:gd name="T42" fmla="*/ 1314 w 1985"/>
                <a:gd name="T43" fmla="*/ 328 h 380"/>
                <a:gd name="T44" fmla="*/ 1239 w 1985"/>
                <a:gd name="T45" fmla="*/ 322 h 380"/>
                <a:gd name="T46" fmla="*/ 1234 w 1985"/>
                <a:gd name="T47" fmla="*/ 313 h 380"/>
                <a:gd name="T48" fmla="*/ 1181 w 1985"/>
                <a:gd name="T49" fmla="*/ 326 h 380"/>
                <a:gd name="T50" fmla="*/ 991 w 1985"/>
                <a:gd name="T51" fmla="*/ 337 h 380"/>
                <a:gd name="T52" fmla="*/ 923 w 1985"/>
                <a:gd name="T53" fmla="*/ 344 h 380"/>
                <a:gd name="T54" fmla="*/ 866 w 1985"/>
                <a:gd name="T55" fmla="*/ 348 h 380"/>
                <a:gd name="T56" fmla="*/ 672 w 1985"/>
                <a:gd name="T57" fmla="*/ 361 h 380"/>
                <a:gd name="T58" fmla="*/ 650 w 1985"/>
                <a:gd name="T59" fmla="*/ 274 h 380"/>
                <a:gd name="T60" fmla="*/ 646 w 1985"/>
                <a:gd name="T61" fmla="*/ 247 h 380"/>
                <a:gd name="T62" fmla="*/ 569 w 1985"/>
                <a:gd name="T63" fmla="*/ 269 h 380"/>
                <a:gd name="T64" fmla="*/ 258 w 1985"/>
                <a:gd name="T65" fmla="*/ 332 h 380"/>
                <a:gd name="T66" fmla="*/ 226 w 1985"/>
                <a:gd name="T67" fmla="*/ 339 h 380"/>
                <a:gd name="T68" fmla="*/ 179 w 1985"/>
                <a:gd name="T69" fmla="*/ 306 h 380"/>
                <a:gd name="T70" fmla="*/ 48 w 1985"/>
                <a:gd name="T71" fmla="*/ 193 h 380"/>
                <a:gd name="T72" fmla="*/ 13 w 1985"/>
                <a:gd name="T73" fmla="*/ 163 h 380"/>
                <a:gd name="T74" fmla="*/ 13 w 1985"/>
                <a:gd name="T75" fmla="*/ 157 h 380"/>
                <a:gd name="T76" fmla="*/ 9 w 1985"/>
                <a:gd name="T77" fmla="*/ 151 h 380"/>
                <a:gd name="T78" fmla="*/ 10 w 1985"/>
                <a:gd name="T79" fmla="*/ 146 h 380"/>
                <a:gd name="T80" fmla="*/ 0 w 1985"/>
                <a:gd name="T81" fmla="*/ 134 h 380"/>
                <a:gd name="T82" fmla="*/ 6 w 1985"/>
                <a:gd name="T83" fmla="*/ 121 h 3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85"/>
                <a:gd name="T127" fmla="*/ 0 h 380"/>
                <a:gd name="T128" fmla="*/ 1985 w 1985"/>
                <a:gd name="T129" fmla="*/ 380 h 3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85" h="380">
                  <a:moveTo>
                    <a:pt x="6" y="121"/>
                  </a:moveTo>
                  <a:cubicBezTo>
                    <a:pt x="518" y="35"/>
                    <a:pt x="518" y="35"/>
                    <a:pt x="518" y="35"/>
                  </a:cubicBezTo>
                  <a:cubicBezTo>
                    <a:pt x="701" y="0"/>
                    <a:pt x="701" y="0"/>
                    <a:pt x="701" y="0"/>
                  </a:cubicBezTo>
                  <a:cubicBezTo>
                    <a:pt x="739" y="24"/>
                    <a:pt x="739" y="24"/>
                    <a:pt x="739" y="24"/>
                  </a:cubicBezTo>
                  <a:cubicBezTo>
                    <a:pt x="739" y="24"/>
                    <a:pt x="881" y="22"/>
                    <a:pt x="897" y="20"/>
                  </a:cubicBezTo>
                  <a:cubicBezTo>
                    <a:pt x="913" y="18"/>
                    <a:pt x="1004" y="17"/>
                    <a:pt x="1008" y="16"/>
                  </a:cubicBezTo>
                  <a:cubicBezTo>
                    <a:pt x="1012" y="15"/>
                    <a:pt x="1028" y="12"/>
                    <a:pt x="1028" y="12"/>
                  </a:cubicBezTo>
                  <a:cubicBezTo>
                    <a:pt x="1028" y="12"/>
                    <a:pt x="1077" y="46"/>
                    <a:pt x="1084" y="48"/>
                  </a:cubicBezTo>
                  <a:cubicBezTo>
                    <a:pt x="1090" y="49"/>
                    <a:pt x="1136" y="83"/>
                    <a:pt x="1140" y="88"/>
                  </a:cubicBezTo>
                  <a:cubicBezTo>
                    <a:pt x="1145" y="92"/>
                    <a:pt x="1164" y="113"/>
                    <a:pt x="1193" y="174"/>
                  </a:cubicBezTo>
                  <a:cubicBezTo>
                    <a:pt x="1221" y="235"/>
                    <a:pt x="1221" y="230"/>
                    <a:pt x="1221" y="230"/>
                  </a:cubicBezTo>
                  <a:cubicBezTo>
                    <a:pt x="1241" y="220"/>
                    <a:pt x="1241" y="220"/>
                    <a:pt x="1241" y="220"/>
                  </a:cubicBezTo>
                  <a:cubicBezTo>
                    <a:pt x="1246" y="107"/>
                    <a:pt x="1246" y="107"/>
                    <a:pt x="1246" y="107"/>
                  </a:cubicBezTo>
                  <a:cubicBezTo>
                    <a:pt x="1246" y="107"/>
                    <a:pt x="1290" y="107"/>
                    <a:pt x="1300" y="107"/>
                  </a:cubicBezTo>
                  <a:cubicBezTo>
                    <a:pt x="1311" y="107"/>
                    <a:pt x="1435" y="112"/>
                    <a:pt x="1441" y="112"/>
                  </a:cubicBezTo>
                  <a:cubicBezTo>
                    <a:pt x="1447" y="112"/>
                    <a:pt x="1553" y="110"/>
                    <a:pt x="1553" y="110"/>
                  </a:cubicBezTo>
                  <a:cubicBezTo>
                    <a:pt x="1553" y="110"/>
                    <a:pt x="1573" y="90"/>
                    <a:pt x="1589" y="109"/>
                  </a:cubicBezTo>
                  <a:cubicBezTo>
                    <a:pt x="1621" y="118"/>
                    <a:pt x="1734" y="128"/>
                    <a:pt x="1739" y="128"/>
                  </a:cubicBezTo>
                  <a:cubicBezTo>
                    <a:pt x="1894" y="139"/>
                    <a:pt x="1894" y="139"/>
                    <a:pt x="1894" y="139"/>
                  </a:cubicBezTo>
                  <a:cubicBezTo>
                    <a:pt x="1985" y="363"/>
                    <a:pt x="1985" y="363"/>
                    <a:pt x="1985" y="363"/>
                  </a:cubicBezTo>
                  <a:cubicBezTo>
                    <a:pt x="1974" y="380"/>
                    <a:pt x="1974" y="380"/>
                    <a:pt x="1974" y="380"/>
                  </a:cubicBezTo>
                  <a:cubicBezTo>
                    <a:pt x="1974" y="380"/>
                    <a:pt x="1395" y="318"/>
                    <a:pt x="1314" y="328"/>
                  </a:cubicBezTo>
                  <a:cubicBezTo>
                    <a:pt x="1315" y="337"/>
                    <a:pt x="1246" y="325"/>
                    <a:pt x="1239" y="322"/>
                  </a:cubicBezTo>
                  <a:cubicBezTo>
                    <a:pt x="1232" y="320"/>
                    <a:pt x="1234" y="313"/>
                    <a:pt x="1234" y="313"/>
                  </a:cubicBezTo>
                  <a:cubicBezTo>
                    <a:pt x="1234" y="313"/>
                    <a:pt x="1192" y="325"/>
                    <a:pt x="1181" y="326"/>
                  </a:cubicBezTo>
                  <a:cubicBezTo>
                    <a:pt x="1171" y="327"/>
                    <a:pt x="1023" y="337"/>
                    <a:pt x="991" y="337"/>
                  </a:cubicBezTo>
                  <a:cubicBezTo>
                    <a:pt x="959" y="336"/>
                    <a:pt x="934" y="342"/>
                    <a:pt x="923" y="344"/>
                  </a:cubicBezTo>
                  <a:cubicBezTo>
                    <a:pt x="913" y="346"/>
                    <a:pt x="866" y="348"/>
                    <a:pt x="866" y="348"/>
                  </a:cubicBezTo>
                  <a:cubicBezTo>
                    <a:pt x="672" y="361"/>
                    <a:pt x="672" y="361"/>
                    <a:pt x="672" y="361"/>
                  </a:cubicBezTo>
                  <a:cubicBezTo>
                    <a:pt x="672" y="361"/>
                    <a:pt x="647" y="295"/>
                    <a:pt x="650" y="274"/>
                  </a:cubicBezTo>
                  <a:cubicBezTo>
                    <a:pt x="653" y="254"/>
                    <a:pt x="646" y="247"/>
                    <a:pt x="646" y="247"/>
                  </a:cubicBezTo>
                  <a:cubicBezTo>
                    <a:pt x="646" y="247"/>
                    <a:pt x="584" y="264"/>
                    <a:pt x="569" y="269"/>
                  </a:cubicBezTo>
                  <a:cubicBezTo>
                    <a:pt x="555" y="274"/>
                    <a:pt x="267" y="329"/>
                    <a:pt x="258" y="332"/>
                  </a:cubicBezTo>
                  <a:cubicBezTo>
                    <a:pt x="249" y="334"/>
                    <a:pt x="235" y="338"/>
                    <a:pt x="226" y="339"/>
                  </a:cubicBezTo>
                  <a:cubicBezTo>
                    <a:pt x="218" y="339"/>
                    <a:pt x="188" y="315"/>
                    <a:pt x="179" y="306"/>
                  </a:cubicBezTo>
                  <a:cubicBezTo>
                    <a:pt x="170" y="298"/>
                    <a:pt x="48" y="193"/>
                    <a:pt x="48" y="193"/>
                  </a:cubicBezTo>
                  <a:cubicBezTo>
                    <a:pt x="13" y="163"/>
                    <a:pt x="13" y="163"/>
                    <a:pt x="13" y="163"/>
                  </a:cubicBezTo>
                  <a:cubicBezTo>
                    <a:pt x="13" y="157"/>
                    <a:pt x="13" y="157"/>
                    <a:pt x="13" y="157"/>
                  </a:cubicBezTo>
                  <a:cubicBezTo>
                    <a:pt x="9" y="151"/>
                    <a:pt x="9" y="151"/>
                    <a:pt x="9" y="151"/>
                  </a:cubicBezTo>
                  <a:cubicBezTo>
                    <a:pt x="10" y="146"/>
                    <a:pt x="10" y="146"/>
                    <a:pt x="10" y="146"/>
                  </a:cubicBezTo>
                  <a:cubicBezTo>
                    <a:pt x="0" y="134"/>
                    <a:pt x="0" y="134"/>
                    <a:pt x="0" y="134"/>
                  </a:cubicBezTo>
                  <a:lnTo>
                    <a:pt x="6" y="121"/>
                  </a:lnTo>
                  <a:close/>
                </a:path>
              </a:pathLst>
            </a:custGeom>
            <a:gradFill rotWithShape="1">
              <a:gsLst>
                <a:gs pos="0">
                  <a:srgbClr val="DCDCDC"/>
                </a:gs>
                <a:gs pos="50000">
                  <a:schemeClr val="bg1"/>
                </a:gs>
                <a:gs pos="100000">
                  <a:srgbClr val="DCDCDC"/>
                </a:gs>
              </a:gsLst>
              <a:lin ang="5400000" scaled="1"/>
            </a:gradFill>
            <a:ln w="9525">
              <a:noFill/>
              <a:round/>
              <a:headEnd/>
              <a:tailEnd/>
            </a:ln>
          </p:spPr>
          <p:txBody>
            <a:bodyPr/>
            <a:lstStyle/>
            <a:p>
              <a:pPr>
                <a:defRPr/>
              </a:pPr>
              <a:endParaRPr lang="de-DE" noProof="1">
                <a:solidFill>
                  <a:srgbClr val="000000"/>
                </a:solidFill>
              </a:endParaRPr>
            </a:p>
          </p:txBody>
        </p:sp>
        <p:sp>
          <p:nvSpPr>
            <p:cNvPr id="19" name="Freeform 16"/>
            <p:cNvSpPr>
              <a:spLocks/>
            </p:cNvSpPr>
            <p:nvPr/>
          </p:nvSpPr>
          <p:spPr bwMode="auto">
            <a:xfrm>
              <a:off x="265" y="3172"/>
              <a:ext cx="1107" cy="419"/>
            </a:xfrm>
            <a:custGeom>
              <a:avLst/>
              <a:gdLst>
                <a:gd name="T0" fmla="*/ 2147483647 w 1153"/>
                <a:gd name="T1" fmla="*/ 2147483647 h 435"/>
                <a:gd name="T2" fmla="*/ 0 w 1153"/>
                <a:gd name="T3" fmla="*/ 2147483647 h 435"/>
                <a:gd name="T4" fmla="*/ 2147483647 w 1153"/>
                <a:gd name="T5" fmla="*/ 2147483647 h 435"/>
                <a:gd name="T6" fmla="*/ 2147483647 w 1153"/>
                <a:gd name="T7" fmla="*/ 2147483647 h 435"/>
                <a:gd name="T8" fmla="*/ 2147483647 w 1153"/>
                <a:gd name="T9" fmla="*/ 2147483647 h 435"/>
                <a:gd name="T10" fmla="*/ 2147483647 w 1153"/>
                <a:gd name="T11" fmla="*/ 2147483647 h 435"/>
                <a:gd name="T12" fmla="*/ 2147483647 w 1153"/>
                <a:gd name="T13" fmla="*/ 2147483647 h 435"/>
                <a:gd name="T14" fmla="*/ 2147483647 w 1153"/>
                <a:gd name="T15" fmla="*/ 2147483647 h 435"/>
                <a:gd name="T16" fmla="*/ 2147483647 w 1153"/>
                <a:gd name="T17" fmla="*/ 2147483647 h 435"/>
                <a:gd name="T18" fmla="*/ 2147483647 w 1153"/>
                <a:gd name="T19" fmla="*/ 0 h 435"/>
                <a:gd name="T20" fmla="*/ 2147483647 w 1153"/>
                <a:gd name="T21" fmla="*/ 2147483647 h 435"/>
                <a:gd name="T22" fmla="*/ 2147483647 w 1153"/>
                <a:gd name="T23" fmla="*/ 2147483647 h 4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3"/>
                <a:gd name="T37" fmla="*/ 0 h 435"/>
                <a:gd name="T38" fmla="*/ 1153 w 1153"/>
                <a:gd name="T39" fmla="*/ 435 h 4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3" h="435">
                  <a:moveTo>
                    <a:pt x="838" y="9"/>
                  </a:moveTo>
                  <a:cubicBezTo>
                    <a:pt x="0" y="103"/>
                    <a:pt x="0" y="103"/>
                    <a:pt x="0" y="103"/>
                  </a:cubicBezTo>
                  <a:cubicBezTo>
                    <a:pt x="86" y="432"/>
                    <a:pt x="86" y="432"/>
                    <a:pt x="86" y="432"/>
                  </a:cubicBezTo>
                  <a:cubicBezTo>
                    <a:pt x="86" y="432"/>
                    <a:pt x="117" y="435"/>
                    <a:pt x="120" y="435"/>
                  </a:cubicBezTo>
                  <a:cubicBezTo>
                    <a:pt x="123" y="435"/>
                    <a:pt x="258" y="416"/>
                    <a:pt x="258" y="416"/>
                  </a:cubicBezTo>
                  <a:cubicBezTo>
                    <a:pt x="1000" y="282"/>
                    <a:pt x="1000" y="282"/>
                    <a:pt x="1000" y="282"/>
                  </a:cubicBezTo>
                  <a:cubicBezTo>
                    <a:pt x="1153" y="254"/>
                    <a:pt x="1153" y="254"/>
                    <a:pt x="1153" y="254"/>
                  </a:cubicBezTo>
                  <a:cubicBezTo>
                    <a:pt x="1153" y="254"/>
                    <a:pt x="1142" y="264"/>
                    <a:pt x="1131" y="251"/>
                  </a:cubicBezTo>
                  <a:cubicBezTo>
                    <a:pt x="1121" y="237"/>
                    <a:pt x="978" y="72"/>
                    <a:pt x="978" y="72"/>
                  </a:cubicBezTo>
                  <a:cubicBezTo>
                    <a:pt x="933" y="0"/>
                    <a:pt x="933" y="0"/>
                    <a:pt x="933" y="0"/>
                  </a:cubicBezTo>
                  <a:cubicBezTo>
                    <a:pt x="838" y="7"/>
                    <a:pt x="838" y="7"/>
                    <a:pt x="838" y="7"/>
                  </a:cubicBezTo>
                  <a:lnTo>
                    <a:pt x="838" y="9"/>
                  </a:lnTo>
                  <a:close/>
                </a:path>
              </a:pathLst>
            </a:custGeom>
            <a:solidFill>
              <a:schemeClr val="bg1"/>
            </a:solidFill>
            <a:ln w="9525">
              <a:noFill/>
              <a:round/>
              <a:headEnd/>
              <a:tailEnd/>
            </a:ln>
          </p:spPr>
          <p:txBody>
            <a:bodyPr/>
            <a:lstStyle/>
            <a:p>
              <a:endParaRPr lang="en-US">
                <a:solidFill>
                  <a:srgbClr val="000000"/>
                </a:solidFill>
              </a:endParaRPr>
            </a:p>
          </p:txBody>
        </p:sp>
        <p:sp>
          <p:nvSpPr>
            <p:cNvPr id="20" name="Freeform 17"/>
            <p:cNvSpPr>
              <a:spLocks/>
            </p:cNvSpPr>
            <p:nvPr/>
          </p:nvSpPr>
          <p:spPr bwMode="auto">
            <a:xfrm>
              <a:off x="1140" y="2981"/>
              <a:ext cx="1906" cy="364"/>
            </a:xfrm>
            <a:custGeom>
              <a:avLst/>
              <a:gdLst>
                <a:gd name="T0" fmla="*/ 2147483647 w 1985"/>
                <a:gd name="T1" fmla="*/ 2147483647 h 380"/>
                <a:gd name="T2" fmla="*/ 2147483647 w 1985"/>
                <a:gd name="T3" fmla="*/ 2147483647 h 380"/>
                <a:gd name="T4" fmla="*/ 2147483647 w 1985"/>
                <a:gd name="T5" fmla="*/ 0 h 380"/>
                <a:gd name="T6" fmla="*/ 2147483647 w 1985"/>
                <a:gd name="T7" fmla="*/ 2147483647 h 380"/>
                <a:gd name="T8" fmla="*/ 2147483647 w 1985"/>
                <a:gd name="T9" fmla="*/ 2147483647 h 380"/>
                <a:gd name="T10" fmla="*/ 2147483647 w 1985"/>
                <a:gd name="T11" fmla="*/ 2147483647 h 380"/>
                <a:gd name="T12" fmla="*/ 2147483647 w 1985"/>
                <a:gd name="T13" fmla="*/ 2147483647 h 380"/>
                <a:gd name="T14" fmla="*/ 2147483647 w 1985"/>
                <a:gd name="T15" fmla="*/ 2147483647 h 380"/>
                <a:gd name="T16" fmla="*/ 2147483647 w 1985"/>
                <a:gd name="T17" fmla="*/ 2147483647 h 380"/>
                <a:gd name="T18" fmla="*/ 2147483647 w 1985"/>
                <a:gd name="T19" fmla="*/ 2147483647 h 380"/>
                <a:gd name="T20" fmla="*/ 2147483647 w 1985"/>
                <a:gd name="T21" fmla="*/ 2147483647 h 380"/>
                <a:gd name="T22" fmla="*/ 2147483647 w 1985"/>
                <a:gd name="T23" fmla="*/ 2147483647 h 380"/>
                <a:gd name="T24" fmla="*/ 2147483647 w 1985"/>
                <a:gd name="T25" fmla="*/ 2147483647 h 380"/>
                <a:gd name="T26" fmla="*/ 2147483647 w 1985"/>
                <a:gd name="T27" fmla="*/ 2147483647 h 380"/>
                <a:gd name="T28" fmla="*/ 2147483647 w 1985"/>
                <a:gd name="T29" fmla="*/ 2147483647 h 380"/>
                <a:gd name="T30" fmla="*/ 2147483647 w 1985"/>
                <a:gd name="T31" fmla="*/ 2147483647 h 380"/>
                <a:gd name="T32" fmla="*/ 2147483647 w 1985"/>
                <a:gd name="T33" fmla="*/ 2147483647 h 380"/>
                <a:gd name="T34" fmla="*/ 2147483647 w 1985"/>
                <a:gd name="T35" fmla="*/ 2147483647 h 380"/>
                <a:gd name="T36" fmla="*/ 2147483647 w 1985"/>
                <a:gd name="T37" fmla="*/ 2147483647 h 380"/>
                <a:gd name="T38" fmla="*/ 2147483647 w 1985"/>
                <a:gd name="T39" fmla="*/ 2147483647 h 380"/>
                <a:gd name="T40" fmla="*/ 2147483647 w 1985"/>
                <a:gd name="T41" fmla="*/ 2147483647 h 380"/>
                <a:gd name="T42" fmla="*/ 2147483647 w 1985"/>
                <a:gd name="T43" fmla="*/ 2147483647 h 380"/>
                <a:gd name="T44" fmla="*/ 2147483647 w 1985"/>
                <a:gd name="T45" fmla="*/ 2147483647 h 380"/>
                <a:gd name="T46" fmla="*/ 2147483647 w 1985"/>
                <a:gd name="T47" fmla="*/ 2147483647 h 380"/>
                <a:gd name="T48" fmla="*/ 2147483647 w 1985"/>
                <a:gd name="T49" fmla="*/ 2147483647 h 380"/>
                <a:gd name="T50" fmla="*/ 2147483647 w 1985"/>
                <a:gd name="T51" fmla="*/ 2147483647 h 380"/>
                <a:gd name="T52" fmla="*/ 2147483647 w 1985"/>
                <a:gd name="T53" fmla="*/ 2147483647 h 380"/>
                <a:gd name="T54" fmla="*/ 2147483647 w 1985"/>
                <a:gd name="T55" fmla="*/ 2147483647 h 380"/>
                <a:gd name="T56" fmla="*/ 2147483647 w 1985"/>
                <a:gd name="T57" fmla="*/ 2147483647 h 380"/>
                <a:gd name="T58" fmla="*/ 2147483647 w 1985"/>
                <a:gd name="T59" fmla="*/ 2147483647 h 380"/>
                <a:gd name="T60" fmla="*/ 2147483647 w 1985"/>
                <a:gd name="T61" fmla="*/ 2147483647 h 380"/>
                <a:gd name="T62" fmla="*/ 2147483647 w 1985"/>
                <a:gd name="T63" fmla="*/ 2147483647 h 380"/>
                <a:gd name="T64" fmla="*/ 2147483647 w 1985"/>
                <a:gd name="T65" fmla="*/ 2147483647 h 380"/>
                <a:gd name="T66" fmla="*/ 2147483647 w 1985"/>
                <a:gd name="T67" fmla="*/ 2147483647 h 380"/>
                <a:gd name="T68" fmla="*/ 2147483647 w 1985"/>
                <a:gd name="T69" fmla="*/ 2147483647 h 380"/>
                <a:gd name="T70" fmla="*/ 2147483647 w 1985"/>
                <a:gd name="T71" fmla="*/ 2147483647 h 380"/>
                <a:gd name="T72" fmla="*/ 2147483647 w 1985"/>
                <a:gd name="T73" fmla="*/ 2147483647 h 380"/>
                <a:gd name="T74" fmla="*/ 2147483647 w 1985"/>
                <a:gd name="T75" fmla="*/ 2147483647 h 380"/>
                <a:gd name="T76" fmla="*/ 2147483647 w 1985"/>
                <a:gd name="T77" fmla="*/ 2147483647 h 380"/>
                <a:gd name="T78" fmla="*/ 2147483647 w 1985"/>
                <a:gd name="T79" fmla="*/ 2147483647 h 380"/>
                <a:gd name="T80" fmla="*/ 0 w 1985"/>
                <a:gd name="T81" fmla="*/ 2147483647 h 380"/>
                <a:gd name="T82" fmla="*/ 2147483647 w 1985"/>
                <a:gd name="T83" fmla="*/ 2147483647 h 3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85"/>
                <a:gd name="T127" fmla="*/ 0 h 380"/>
                <a:gd name="T128" fmla="*/ 1985 w 1985"/>
                <a:gd name="T129" fmla="*/ 380 h 3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85" h="380">
                  <a:moveTo>
                    <a:pt x="6" y="121"/>
                  </a:moveTo>
                  <a:cubicBezTo>
                    <a:pt x="518" y="35"/>
                    <a:pt x="518" y="35"/>
                    <a:pt x="518" y="35"/>
                  </a:cubicBezTo>
                  <a:cubicBezTo>
                    <a:pt x="701" y="0"/>
                    <a:pt x="701" y="0"/>
                    <a:pt x="701" y="0"/>
                  </a:cubicBezTo>
                  <a:cubicBezTo>
                    <a:pt x="739" y="24"/>
                    <a:pt x="739" y="24"/>
                    <a:pt x="739" y="24"/>
                  </a:cubicBezTo>
                  <a:cubicBezTo>
                    <a:pt x="739" y="24"/>
                    <a:pt x="881" y="22"/>
                    <a:pt x="897" y="20"/>
                  </a:cubicBezTo>
                  <a:cubicBezTo>
                    <a:pt x="913" y="18"/>
                    <a:pt x="1004" y="17"/>
                    <a:pt x="1008" y="16"/>
                  </a:cubicBezTo>
                  <a:cubicBezTo>
                    <a:pt x="1012" y="15"/>
                    <a:pt x="1028" y="12"/>
                    <a:pt x="1028" y="12"/>
                  </a:cubicBezTo>
                  <a:cubicBezTo>
                    <a:pt x="1028" y="12"/>
                    <a:pt x="1077" y="46"/>
                    <a:pt x="1084" y="48"/>
                  </a:cubicBezTo>
                  <a:cubicBezTo>
                    <a:pt x="1090" y="49"/>
                    <a:pt x="1136" y="83"/>
                    <a:pt x="1140" y="88"/>
                  </a:cubicBezTo>
                  <a:cubicBezTo>
                    <a:pt x="1145" y="92"/>
                    <a:pt x="1164" y="113"/>
                    <a:pt x="1193" y="174"/>
                  </a:cubicBezTo>
                  <a:cubicBezTo>
                    <a:pt x="1221" y="235"/>
                    <a:pt x="1221" y="230"/>
                    <a:pt x="1221" y="230"/>
                  </a:cubicBezTo>
                  <a:cubicBezTo>
                    <a:pt x="1241" y="220"/>
                    <a:pt x="1241" y="220"/>
                    <a:pt x="1241" y="220"/>
                  </a:cubicBezTo>
                  <a:cubicBezTo>
                    <a:pt x="1246" y="107"/>
                    <a:pt x="1246" y="107"/>
                    <a:pt x="1246" y="107"/>
                  </a:cubicBezTo>
                  <a:cubicBezTo>
                    <a:pt x="1246" y="107"/>
                    <a:pt x="1290" y="107"/>
                    <a:pt x="1300" y="107"/>
                  </a:cubicBezTo>
                  <a:cubicBezTo>
                    <a:pt x="1311" y="107"/>
                    <a:pt x="1435" y="112"/>
                    <a:pt x="1441" y="112"/>
                  </a:cubicBezTo>
                  <a:cubicBezTo>
                    <a:pt x="1447" y="112"/>
                    <a:pt x="1553" y="110"/>
                    <a:pt x="1553" y="110"/>
                  </a:cubicBezTo>
                  <a:cubicBezTo>
                    <a:pt x="1553" y="110"/>
                    <a:pt x="1573" y="90"/>
                    <a:pt x="1589" y="109"/>
                  </a:cubicBezTo>
                  <a:cubicBezTo>
                    <a:pt x="1621" y="118"/>
                    <a:pt x="1734" y="128"/>
                    <a:pt x="1739" y="128"/>
                  </a:cubicBezTo>
                  <a:cubicBezTo>
                    <a:pt x="1894" y="139"/>
                    <a:pt x="1894" y="139"/>
                    <a:pt x="1894" y="139"/>
                  </a:cubicBezTo>
                  <a:cubicBezTo>
                    <a:pt x="1985" y="363"/>
                    <a:pt x="1985" y="363"/>
                    <a:pt x="1985" y="363"/>
                  </a:cubicBezTo>
                  <a:cubicBezTo>
                    <a:pt x="1974" y="380"/>
                    <a:pt x="1974" y="380"/>
                    <a:pt x="1974" y="380"/>
                  </a:cubicBezTo>
                  <a:cubicBezTo>
                    <a:pt x="1974" y="380"/>
                    <a:pt x="1395" y="318"/>
                    <a:pt x="1314" y="328"/>
                  </a:cubicBezTo>
                  <a:cubicBezTo>
                    <a:pt x="1315" y="337"/>
                    <a:pt x="1246" y="325"/>
                    <a:pt x="1239" y="322"/>
                  </a:cubicBezTo>
                  <a:cubicBezTo>
                    <a:pt x="1232" y="320"/>
                    <a:pt x="1234" y="313"/>
                    <a:pt x="1234" y="313"/>
                  </a:cubicBezTo>
                  <a:cubicBezTo>
                    <a:pt x="1234" y="313"/>
                    <a:pt x="1192" y="325"/>
                    <a:pt x="1181" y="326"/>
                  </a:cubicBezTo>
                  <a:cubicBezTo>
                    <a:pt x="1171" y="327"/>
                    <a:pt x="1023" y="337"/>
                    <a:pt x="991" y="337"/>
                  </a:cubicBezTo>
                  <a:cubicBezTo>
                    <a:pt x="959" y="336"/>
                    <a:pt x="934" y="342"/>
                    <a:pt x="923" y="344"/>
                  </a:cubicBezTo>
                  <a:cubicBezTo>
                    <a:pt x="913" y="346"/>
                    <a:pt x="866" y="348"/>
                    <a:pt x="866" y="348"/>
                  </a:cubicBezTo>
                  <a:cubicBezTo>
                    <a:pt x="672" y="361"/>
                    <a:pt x="672" y="361"/>
                    <a:pt x="672" y="361"/>
                  </a:cubicBezTo>
                  <a:cubicBezTo>
                    <a:pt x="672" y="361"/>
                    <a:pt x="647" y="295"/>
                    <a:pt x="650" y="274"/>
                  </a:cubicBezTo>
                  <a:cubicBezTo>
                    <a:pt x="653" y="254"/>
                    <a:pt x="646" y="247"/>
                    <a:pt x="646" y="247"/>
                  </a:cubicBezTo>
                  <a:cubicBezTo>
                    <a:pt x="646" y="247"/>
                    <a:pt x="584" y="264"/>
                    <a:pt x="569" y="269"/>
                  </a:cubicBezTo>
                  <a:cubicBezTo>
                    <a:pt x="555" y="274"/>
                    <a:pt x="267" y="329"/>
                    <a:pt x="258" y="332"/>
                  </a:cubicBezTo>
                  <a:cubicBezTo>
                    <a:pt x="249" y="334"/>
                    <a:pt x="235" y="338"/>
                    <a:pt x="226" y="339"/>
                  </a:cubicBezTo>
                  <a:cubicBezTo>
                    <a:pt x="218" y="339"/>
                    <a:pt x="188" y="315"/>
                    <a:pt x="179" y="306"/>
                  </a:cubicBezTo>
                  <a:cubicBezTo>
                    <a:pt x="170" y="298"/>
                    <a:pt x="48" y="193"/>
                    <a:pt x="48" y="193"/>
                  </a:cubicBezTo>
                  <a:cubicBezTo>
                    <a:pt x="13" y="163"/>
                    <a:pt x="13" y="163"/>
                    <a:pt x="13" y="163"/>
                  </a:cubicBezTo>
                  <a:cubicBezTo>
                    <a:pt x="13" y="157"/>
                    <a:pt x="13" y="157"/>
                    <a:pt x="13" y="157"/>
                  </a:cubicBezTo>
                  <a:cubicBezTo>
                    <a:pt x="9" y="151"/>
                    <a:pt x="9" y="151"/>
                    <a:pt x="9" y="151"/>
                  </a:cubicBezTo>
                  <a:cubicBezTo>
                    <a:pt x="10" y="146"/>
                    <a:pt x="10" y="146"/>
                    <a:pt x="10" y="146"/>
                  </a:cubicBezTo>
                  <a:cubicBezTo>
                    <a:pt x="0" y="134"/>
                    <a:pt x="0" y="134"/>
                    <a:pt x="0" y="134"/>
                  </a:cubicBezTo>
                  <a:lnTo>
                    <a:pt x="6" y="121"/>
                  </a:lnTo>
                  <a:close/>
                </a:path>
              </a:pathLst>
            </a:custGeom>
            <a:solidFill>
              <a:schemeClr val="bg1"/>
            </a:solidFill>
            <a:ln w="9525">
              <a:noFill/>
              <a:round/>
              <a:headEnd/>
              <a:tailEnd/>
            </a:ln>
          </p:spPr>
          <p:txBody>
            <a:bodyPr/>
            <a:lstStyle/>
            <a:p>
              <a:endParaRPr lang="en-US">
                <a:solidFill>
                  <a:srgbClr val="000000"/>
                </a:solidFill>
              </a:endParaRPr>
            </a:p>
          </p:txBody>
        </p:sp>
        <p:sp>
          <p:nvSpPr>
            <p:cNvPr id="21" name="Freeform 19"/>
            <p:cNvSpPr>
              <a:spLocks noEditPoints="1"/>
            </p:cNvSpPr>
            <p:nvPr/>
          </p:nvSpPr>
          <p:spPr bwMode="auto">
            <a:xfrm>
              <a:off x="907" y="3035"/>
              <a:ext cx="273" cy="133"/>
            </a:xfrm>
            <a:custGeom>
              <a:avLst/>
              <a:gdLst>
                <a:gd name="T0" fmla="*/ 2147483647 w 283"/>
                <a:gd name="T1" fmla="*/ 2147483647 h 139"/>
                <a:gd name="T2" fmla="*/ 2147483647 w 283"/>
                <a:gd name="T3" fmla="*/ 2147483647 h 139"/>
                <a:gd name="T4" fmla="*/ 2147483647 w 283"/>
                <a:gd name="T5" fmla="*/ 0 h 139"/>
                <a:gd name="T6" fmla="*/ 2147483647 w 283"/>
                <a:gd name="T7" fmla="*/ 2147483647 h 139"/>
                <a:gd name="T8" fmla="*/ 0 w 283"/>
                <a:gd name="T9" fmla="*/ 2147483647 h 139"/>
                <a:gd name="T10" fmla="*/ 2147483647 w 283"/>
                <a:gd name="T11" fmla="*/ 2147483647 h 139"/>
                <a:gd name="T12" fmla="*/ 2147483647 w 283"/>
                <a:gd name="T13" fmla="*/ 2147483647 h 139"/>
                <a:gd name="T14" fmla="*/ 2147483647 w 283"/>
                <a:gd name="T15" fmla="*/ 2147483647 h 139"/>
                <a:gd name="T16" fmla="*/ 2147483647 w 283"/>
                <a:gd name="T17" fmla="*/ 2147483647 h 139"/>
                <a:gd name="T18" fmla="*/ 2147483647 w 283"/>
                <a:gd name="T19" fmla="*/ 2147483647 h 139"/>
                <a:gd name="T20" fmla="*/ 2147483647 w 283"/>
                <a:gd name="T21" fmla="*/ 2147483647 h 139"/>
                <a:gd name="T22" fmla="*/ 2147483647 w 283"/>
                <a:gd name="T23" fmla="*/ 2147483647 h 139"/>
                <a:gd name="T24" fmla="*/ 2147483647 w 283"/>
                <a:gd name="T25" fmla="*/ 2147483647 h 139"/>
                <a:gd name="T26" fmla="*/ 2147483647 w 283"/>
                <a:gd name="T27" fmla="*/ 2147483647 h 139"/>
                <a:gd name="T28" fmla="*/ 2147483647 w 283"/>
                <a:gd name="T29" fmla="*/ 2147483647 h 1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3"/>
                <a:gd name="T46" fmla="*/ 0 h 139"/>
                <a:gd name="T47" fmla="*/ 283 w 283"/>
                <a:gd name="T48" fmla="*/ 139 h 13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3" h="139">
                  <a:moveTo>
                    <a:pt x="241" y="25"/>
                  </a:moveTo>
                  <a:cubicBezTo>
                    <a:pt x="159" y="3"/>
                    <a:pt x="159" y="3"/>
                    <a:pt x="159" y="3"/>
                  </a:cubicBezTo>
                  <a:cubicBezTo>
                    <a:pt x="144" y="0"/>
                    <a:pt x="144" y="0"/>
                    <a:pt x="144" y="0"/>
                  </a:cubicBezTo>
                  <a:cubicBezTo>
                    <a:pt x="1" y="83"/>
                    <a:pt x="1" y="83"/>
                    <a:pt x="1" y="83"/>
                  </a:cubicBezTo>
                  <a:cubicBezTo>
                    <a:pt x="0" y="95"/>
                    <a:pt x="0" y="95"/>
                    <a:pt x="0" y="95"/>
                  </a:cubicBezTo>
                  <a:cubicBezTo>
                    <a:pt x="0" y="95"/>
                    <a:pt x="134" y="139"/>
                    <a:pt x="139" y="139"/>
                  </a:cubicBezTo>
                  <a:cubicBezTo>
                    <a:pt x="144" y="139"/>
                    <a:pt x="200" y="103"/>
                    <a:pt x="200" y="103"/>
                  </a:cubicBezTo>
                  <a:cubicBezTo>
                    <a:pt x="280" y="49"/>
                    <a:pt x="280" y="49"/>
                    <a:pt x="280" y="49"/>
                  </a:cubicBezTo>
                  <a:cubicBezTo>
                    <a:pt x="283" y="42"/>
                    <a:pt x="283" y="42"/>
                    <a:pt x="283" y="42"/>
                  </a:cubicBezTo>
                  <a:lnTo>
                    <a:pt x="241" y="25"/>
                  </a:lnTo>
                  <a:close/>
                  <a:moveTo>
                    <a:pt x="152" y="99"/>
                  </a:moveTo>
                  <a:cubicBezTo>
                    <a:pt x="60" y="68"/>
                    <a:pt x="60" y="68"/>
                    <a:pt x="60" y="68"/>
                  </a:cubicBezTo>
                  <a:cubicBezTo>
                    <a:pt x="74" y="61"/>
                    <a:pt x="74" y="61"/>
                    <a:pt x="74" y="61"/>
                  </a:cubicBezTo>
                  <a:cubicBezTo>
                    <a:pt x="165" y="90"/>
                    <a:pt x="165" y="90"/>
                    <a:pt x="165" y="90"/>
                  </a:cubicBezTo>
                  <a:lnTo>
                    <a:pt x="152" y="99"/>
                  </a:lnTo>
                  <a:close/>
                </a:path>
              </a:pathLst>
            </a:custGeom>
            <a:solidFill>
              <a:schemeClr val="bg1"/>
            </a:solidFill>
            <a:ln w="9525">
              <a:noFill/>
              <a:round/>
              <a:headEnd/>
              <a:tailEnd/>
            </a:ln>
          </p:spPr>
          <p:txBody>
            <a:bodyPr/>
            <a:lstStyle/>
            <a:p>
              <a:endParaRPr lang="en-US">
                <a:solidFill>
                  <a:srgbClr val="000000"/>
                </a:solidFill>
              </a:endParaRPr>
            </a:p>
          </p:txBody>
        </p:sp>
      </p:grpSp>
      <p:sp>
        <p:nvSpPr>
          <p:cNvPr id="23" name="Text Box 23"/>
          <p:cNvSpPr txBox="1">
            <a:spLocks noChangeArrowheads="1"/>
          </p:cNvSpPr>
          <p:nvPr/>
        </p:nvSpPr>
        <p:spPr bwMode="gray">
          <a:xfrm>
            <a:off x="3352800" y="1608138"/>
            <a:ext cx="2714625" cy="2259080"/>
          </a:xfrm>
          <a:prstGeom prst="rect">
            <a:avLst/>
          </a:prstGeom>
          <a:noFill/>
          <a:ln w="9525">
            <a:noFill/>
            <a:miter lim="800000"/>
            <a:headEnd/>
            <a:tailEnd/>
          </a:ln>
        </p:spPr>
        <p:txBody>
          <a:bodyPr wrap="square">
            <a:spAutoFit/>
          </a:bodyPr>
          <a:lstStyle/>
          <a:p>
            <a:pPr defTabSz="801688">
              <a:spcBef>
                <a:spcPct val="20000"/>
              </a:spcBef>
            </a:pPr>
            <a:r>
              <a:rPr lang="en-US" sz="1600" noProof="1" smtClean="0">
                <a:solidFill>
                  <a:srgbClr val="000000">
                    <a:lumMod val="85000"/>
                    <a:lumOff val="15000"/>
                  </a:srgbClr>
                </a:solidFill>
                <a:latin typeface="Trebuchet MS" pitchFamily="34" charset="0"/>
              </a:rPr>
              <a:t>Systems and sub-systems are securely managed and controlled:</a:t>
            </a:r>
          </a:p>
          <a:p>
            <a:pPr defTabSz="801688">
              <a:spcBef>
                <a:spcPct val="20000"/>
              </a:spcBef>
              <a:buFont typeface="Arial" pitchFamily="34" charset="0"/>
              <a:buChar char="•"/>
            </a:pPr>
            <a:r>
              <a:rPr lang="en-US" sz="1600" noProof="1" smtClean="0">
                <a:solidFill>
                  <a:srgbClr val="000000">
                    <a:lumMod val="85000"/>
                    <a:lumOff val="15000"/>
                  </a:srgbClr>
                </a:solidFill>
                <a:latin typeface="Trebuchet MS" pitchFamily="34" charset="0"/>
              </a:rPr>
              <a:t> in production</a:t>
            </a:r>
          </a:p>
          <a:p>
            <a:pPr defTabSz="801688">
              <a:spcBef>
                <a:spcPct val="20000"/>
              </a:spcBef>
              <a:buFont typeface="Arial" pitchFamily="34" charset="0"/>
              <a:buChar char="•"/>
            </a:pPr>
            <a:r>
              <a:rPr lang="en-US" sz="1600" noProof="1" smtClean="0">
                <a:solidFill>
                  <a:srgbClr val="000000">
                    <a:lumMod val="85000"/>
                    <a:lumOff val="15000"/>
                  </a:srgbClr>
                </a:solidFill>
                <a:latin typeface="Trebuchet MS" pitchFamily="34" charset="0"/>
              </a:rPr>
              <a:t> standby</a:t>
            </a:r>
          </a:p>
          <a:p>
            <a:pPr defTabSz="801688">
              <a:spcBef>
                <a:spcPct val="20000"/>
              </a:spcBef>
              <a:buFont typeface="Arial" pitchFamily="34" charset="0"/>
              <a:buChar char="•"/>
            </a:pPr>
            <a:r>
              <a:rPr lang="en-US" sz="1600" noProof="1" smtClean="0">
                <a:solidFill>
                  <a:srgbClr val="000000">
                    <a:lumMod val="85000"/>
                    <a:lumOff val="15000"/>
                  </a:srgbClr>
                </a:solidFill>
                <a:latin typeface="Trebuchet MS" pitchFamily="34" charset="0"/>
              </a:rPr>
              <a:t> single-user</a:t>
            </a:r>
          </a:p>
          <a:p>
            <a:pPr defTabSz="801688">
              <a:spcBef>
                <a:spcPct val="20000"/>
              </a:spcBef>
              <a:buFont typeface="Arial" pitchFamily="34" charset="0"/>
              <a:buChar char="•"/>
            </a:pPr>
            <a:r>
              <a:rPr lang="en-US" sz="1600" noProof="1" smtClean="0">
                <a:solidFill>
                  <a:srgbClr val="000000">
                    <a:lumMod val="85000"/>
                    <a:lumOff val="15000"/>
                  </a:srgbClr>
                </a:solidFill>
                <a:latin typeface="Trebuchet MS" pitchFamily="34" charset="0"/>
              </a:rPr>
              <a:t> operating system not present</a:t>
            </a:r>
            <a:endParaRPr lang="en-US" sz="1600" noProof="1">
              <a:solidFill>
                <a:srgbClr val="000000">
                  <a:lumMod val="85000"/>
                  <a:lumOff val="15000"/>
                </a:srgbClr>
              </a:solidFill>
              <a:latin typeface="Trebuchet MS" pitchFamily="34" charset="0"/>
            </a:endParaRPr>
          </a:p>
        </p:txBody>
      </p:sp>
      <p:sp>
        <p:nvSpPr>
          <p:cNvPr id="24" name="Text Box 24"/>
          <p:cNvSpPr txBox="1">
            <a:spLocks noChangeArrowheads="1"/>
          </p:cNvSpPr>
          <p:nvPr/>
        </p:nvSpPr>
        <p:spPr bwMode="gray">
          <a:xfrm>
            <a:off x="6200775" y="1598613"/>
            <a:ext cx="2943225" cy="3637919"/>
          </a:xfrm>
          <a:prstGeom prst="rect">
            <a:avLst/>
          </a:prstGeom>
          <a:noFill/>
          <a:ln w="9525">
            <a:noFill/>
            <a:miter lim="800000"/>
            <a:headEnd/>
            <a:tailEnd/>
          </a:ln>
        </p:spPr>
        <p:txBody>
          <a:bodyPr wrap="square">
            <a:spAutoFit/>
          </a:bodyPr>
          <a:lstStyle/>
          <a:p>
            <a:pPr defTabSz="801688">
              <a:spcBef>
                <a:spcPct val="20000"/>
              </a:spcBef>
            </a:pPr>
            <a:r>
              <a:rPr lang="en-US" sz="1600" noProof="1" smtClean="0">
                <a:solidFill>
                  <a:srgbClr val="000000">
                    <a:lumMod val="85000"/>
                    <a:lumOff val="15000"/>
                  </a:srgbClr>
                </a:solidFill>
              </a:rPr>
              <a:t>Compliance-related events are:</a:t>
            </a:r>
          </a:p>
          <a:p>
            <a:pPr defTabSz="801688">
              <a:spcBef>
                <a:spcPct val="20000"/>
              </a:spcBef>
              <a:buFont typeface="Arial" pitchFamily="34" charset="0"/>
              <a:buChar char="•"/>
            </a:pPr>
            <a:r>
              <a:rPr lang="en-US" sz="1600" noProof="1" smtClean="0">
                <a:solidFill>
                  <a:srgbClr val="000000">
                    <a:lumMod val="85000"/>
                    <a:lumOff val="15000"/>
                  </a:srgbClr>
                </a:solidFill>
              </a:rPr>
              <a:t> detected</a:t>
            </a:r>
          </a:p>
          <a:p>
            <a:pPr defTabSz="801688">
              <a:spcBef>
                <a:spcPct val="20000"/>
              </a:spcBef>
              <a:buFont typeface="Arial" pitchFamily="34" charset="0"/>
              <a:buChar char="•"/>
            </a:pPr>
            <a:r>
              <a:rPr lang="en-US" sz="1600" noProof="1" smtClean="0">
                <a:solidFill>
                  <a:srgbClr val="000000">
                    <a:lumMod val="85000"/>
                    <a:lumOff val="15000"/>
                  </a:srgbClr>
                </a:solidFill>
              </a:rPr>
              <a:t> prioritized</a:t>
            </a:r>
          </a:p>
          <a:p>
            <a:pPr defTabSz="801688">
              <a:spcBef>
                <a:spcPct val="20000"/>
              </a:spcBef>
              <a:buFont typeface="Arial" pitchFamily="34" charset="0"/>
              <a:buChar char="•"/>
            </a:pPr>
            <a:r>
              <a:rPr lang="en-US" sz="1600" noProof="1" smtClean="0">
                <a:solidFill>
                  <a:srgbClr val="000000">
                    <a:lumMod val="85000"/>
                    <a:lumOff val="15000"/>
                  </a:srgbClr>
                </a:solidFill>
              </a:rPr>
              <a:t> alerted on</a:t>
            </a:r>
          </a:p>
          <a:p>
            <a:pPr defTabSz="801688">
              <a:spcBef>
                <a:spcPct val="20000"/>
              </a:spcBef>
              <a:buFont typeface="Arial" pitchFamily="34" charset="0"/>
              <a:buChar char="•"/>
            </a:pPr>
            <a:r>
              <a:rPr lang="en-US" sz="1600" noProof="1" smtClean="0">
                <a:solidFill>
                  <a:srgbClr val="000000">
                    <a:lumMod val="85000"/>
                    <a:lumOff val="15000"/>
                  </a:srgbClr>
                </a:solidFill>
              </a:rPr>
              <a:t> managed</a:t>
            </a:r>
          </a:p>
          <a:p>
            <a:pPr defTabSz="801688">
              <a:spcBef>
                <a:spcPct val="20000"/>
              </a:spcBef>
              <a:buFont typeface="Arial" pitchFamily="34" charset="0"/>
              <a:buChar char="•"/>
            </a:pPr>
            <a:r>
              <a:rPr lang="en-US" sz="1600" noProof="1" smtClean="0">
                <a:solidFill>
                  <a:srgbClr val="000000">
                    <a:lumMod val="85000"/>
                    <a:lumOff val="15000"/>
                  </a:srgbClr>
                </a:solidFill>
              </a:rPr>
              <a:t> logged</a:t>
            </a:r>
          </a:p>
          <a:p>
            <a:pPr defTabSz="801688">
              <a:spcBef>
                <a:spcPct val="20000"/>
              </a:spcBef>
            </a:pPr>
            <a:r>
              <a:rPr lang="en-US" sz="1600" noProof="1" smtClean="0">
                <a:solidFill>
                  <a:srgbClr val="000000">
                    <a:lumMod val="85000"/>
                    <a:lumOff val="15000"/>
                  </a:srgbClr>
                </a:solidFill>
              </a:rPr>
              <a:t>within a single, unified environment. </a:t>
            </a:r>
          </a:p>
          <a:p>
            <a:pPr defTabSz="801688">
              <a:spcBef>
                <a:spcPct val="20000"/>
              </a:spcBef>
            </a:pPr>
            <a:r>
              <a:rPr lang="en-US" sz="1600" noProof="1" smtClean="0">
                <a:solidFill>
                  <a:srgbClr val="000000">
                    <a:lumMod val="85000"/>
                    <a:lumOff val="15000"/>
                  </a:srgbClr>
                </a:solidFill>
              </a:rPr>
              <a:t>Reports are generated to meet audits and demonstrate proof of the compliance practice.</a:t>
            </a:r>
            <a:endParaRPr lang="en-US" sz="1600" noProof="1">
              <a:solidFill>
                <a:srgbClr val="000000">
                  <a:lumMod val="85000"/>
                  <a:lumOff val="15000"/>
                </a:srgbClr>
              </a:solidFill>
            </a:endParaRPr>
          </a:p>
        </p:txBody>
      </p:sp>
      <p:sp>
        <p:nvSpPr>
          <p:cNvPr id="25" name="Rectangle 25"/>
          <p:cNvSpPr>
            <a:spLocks noChangeArrowheads="1"/>
          </p:cNvSpPr>
          <p:nvPr/>
        </p:nvSpPr>
        <p:spPr bwMode="gray">
          <a:xfrm>
            <a:off x="3343275" y="1216025"/>
            <a:ext cx="5508625" cy="346075"/>
          </a:xfrm>
          <a:prstGeom prst="rect">
            <a:avLst/>
          </a:prstGeom>
          <a:gradFill rotWithShape="1">
            <a:gsLst>
              <a:gs pos="0">
                <a:srgbClr val="DDDDDD"/>
              </a:gs>
              <a:gs pos="100000">
                <a:srgbClr val="FBFBFB"/>
              </a:gs>
            </a:gsLst>
            <a:lin ang="5400000" scaled="1"/>
          </a:gradFill>
          <a:ln w="19050">
            <a:solidFill>
              <a:srgbClr val="DDDDDD"/>
            </a:solidFill>
            <a:miter lim="800000"/>
            <a:headEnd/>
            <a:tailEnd/>
          </a:ln>
        </p:spPr>
        <p:txBody>
          <a:bodyPr wrap="none" lIns="90000" tIns="90000" rIns="72000" bIns="90000" anchor="ctr"/>
          <a:lstStyle/>
          <a:p>
            <a:pPr marL="177800" indent="-177800" algn="ctr" defTabSz="801688">
              <a:spcBef>
                <a:spcPct val="20000"/>
              </a:spcBef>
            </a:pPr>
            <a:r>
              <a:rPr lang="en-GB" b="1" dirty="0" smtClean="0">
                <a:solidFill>
                  <a:srgbClr val="000000"/>
                </a:solidFill>
              </a:rPr>
              <a:t>Meet the Threats, Prove the Practice</a:t>
            </a:r>
            <a:endParaRPr lang="en-GB" b="1" dirty="0">
              <a:solidFill>
                <a:srgbClr val="000000"/>
              </a:solidFill>
            </a:endParaRPr>
          </a:p>
        </p:txBody>
      </p:sp>
      <p:sp>
        <p:nvSpPr>
          <p:cNvPr id="26" name="TextBox 25"/>
          <p:cNvSpPr txBox="1"/>
          <p:nvPr/>
        </p:nvSpPr>
        <p:spPr>
          <a:xfrm>
            <a:off x="3524251" y="5213094"/>
            <a:ext cx="1419224" cy="338554"/>
          </a:xfrm>
          <a:prstGeom prst="rect">
            <a:avLst/>
          </a:prstGeom>
          <a:noFill/>
        </p:spPr>
        <p:txBody>
          <a:bodyPr wrap="square" rtlCol="0">
            <a:spAutoFit/>
          </a:bodyPr>
          <a:lstStyle/>
          <a:p>
            <a:pPr algn="ctr"/>
            <a:r>
              <a:rPr lang="en-US" sz="1600" dirty="0" smtClean="0">
                <a:solidFill>
                  <a:srgbClr val="000000">
                    <a:lumMod val="75000"/>
                    <a:lumOff val="25000"/>
                  </a:srgbClr>
                </a:solidFill>
                <a:latin typeface="Cambria" pitchFamily="18" charset="0"/>
              </a:rPr>
              <a:t>NERC-CIP</a:t>
            </a:r>
            <a:endParaRPr lang="en-US" sz="1600" dirty="0">
              <a:solidFill>
                <a:srgbClr val="000000">
                  <a:lumMod val="75000"/>
                  <a:lumOff val="25000"/>
                </a:srgbClr>
              </a:solidFill>
              <a:latin typeface="Cambria" pitchFamily="18" charset="0"/>
            </a:endParaRPr>
          </a:p>
        </p:txBody>
      </p:sp>
      <p:sp>
        <p:nvSpPr>
          <p:cNvPr id="27" name="TextBox 26"/>
          <p:cNvSpPr txBox="1"/>
          <p:nvPr/>
        </p:nvSpPr>
        <p:spPr>
          <a:xfrm>
            <a:off x="5467350" y="5621953"/>
            <a:ext cx="1009649" cy="338554"/>
          </a:xfrm>
          <a:prstGeom prst="rect">
            <a:avLst/>
          </a:prstGeom>
          <a:noFill/>
        </p:spPr>
        <p:txBody>
          <a:bodyPr wrap="square" rtlCol="0">
            <a:spAutoFit/>
          </a:bodyPr>
          <a:lstStyle/>
          <a:p>
            <a:pPr algn="ctr"/>
            <a:r>
              <a:rPr lang="en-US" sz="1600" dirty="0" smtClean="0">
                <a:solidFill>
                  <a:srgbClr val="000000">
                    <a:lumMod val="75000"/>
                    <a:lumOff val="25000"/>
                  </a:srgbClr>
                </a:solidFill>
                <a:latin typeface="Cambria" pitchFamily="18" charset="0"/>
              </a:rPr>
              <a:t>PCI-DSS</a:t>
            </a:r>
            <a:endParaRPr lang="en-US" sz="1600" dirty="0">
              <a:solidFill>
                <a:srgbClr val="000000">
                  <a:lumMod val="75000"/>
                  <a:lumOff val="25000"/>
                </a:srgbClr>
              </a:solidFill>
              <a:latin typeface="Cambria" pitchFamily="18" charset="0"/>
            </a:endParaRPr>
          </a:p>
        </p:txBody>
      </p:sp>
      <p:sp>
        <p:nvSpPr>
          <p:cNvPr id="28" name="TextBox 27"/>
          <p:cNvSpPr txBox="1"/>
          <p:nvPr/>
        </p:nvSpPr>
        <p:spPr>
          <a:xfrm rot="21187332">
            <a:off x="2705101" y="5240953"/>
            <a:ext cx="895350" cy="338554"/>
          </a:xfrm>
          <a:prstGeom prst="rect">
            <a:avLst/>
          </a:prstGeom>
          <a:noFill/>
        </p:spPr>
        <p:txBody>
          <a:bodyPr wrap="square" rtlCol="0">
            <a:spAutoFit/>
          </a:bodyPr>
          <a:lstStyle/>
          <a:p>
            <a:pPr algn="ctr"/>
            <a:r>
              <a:rPr lang="en-US" sz="1600" dirty="0" smtClean="0">
                <a:solidFill>
                  <a:srgbClr val="000000">
                    <a:lumMod val="75000"/>
                    <a:lumOff val="25000"/>
                  </a:srgbClr>
                </a:solidFill>
                <a:latin typeface="Cambria" pitchFamily="18" charset="0"/>
              </a:rPr>
              <a:t>HIPAA</a:t>
            </a:r>
            <a:endParaRPr lang="en-US" sz="1600" dirty="0">
              <a:solidFill>
                <a:srgbClr val="000000">
                  <a:lumMod val="75000"/>
                  <a:lumOff val="25000"/>
                </a:srgbClr>
              </a:solidFill>
              <a:latin typeface="Cambria" pitchFamily="18" charset="0"/>
            </a:endParaRPr>
          </a:p>
        </p:txBody>
      </p:sp>
      <p:sp>
        <p:nvSpPr>
          <p:cNvPr id="29" name="TextBox 28"/>
          <p:cNvSpPr txBox="1"/>
          <p:nvPr/>
        </p:nvSpPr>
        <p:spPr>
          <a:xfrm rot="21421628">
            <a:off x="4562476" y="5612426"/>
            <a:ext cx="895350" cy="338554"/>
          </a:xfrm>
          <a:prstGeom prst="rect">
            <a:avLst/>
          </a:prstGeom>
          <a:noFill/>
        </p:spPr>
        <p:txBody>
          <a:bodyPr wrap="square" rtlCol="0">
            <a:spAutoFit/>
          </a:bodyPr>
          <a:lstStyle/>
          <a:p>
            <a:pPr algn="ctr"/>
            <a:r>
              <a:rPr lang="en-US" sz="1600" dirty="0" smtClean="0">
                <a:solidFill>
                  <a:srgbClr val="000000">
                    <a:lumMod val="75000"/>
                    <a:lumOff val="25000"/>
                  </a:srgbClr>
                </a:solidFill>
                <a:latin typeface="Cambria" pitchFamily="18" charset="0"/>
              </a:rPr>
              <a:t>ITAR</a:t>
            </a:r>
            <a:endParaRPr lang="en-US" sz="1600" dirty="0">
              <a:solidFill>
                <a:srgbClr val="000000">
                  <a:lumMod val="75000"/>
                  <a:lumOff val="25000"/>
                </a:srgbClr>
              </a:solidFill>
              <a:latin typeface="Cambria" pitchFamily="18" charset="0"/>
            </a:endParaRPr>
          </a:p>
        </p:txBody>
      </p:sp>
      <p:sp>
        <p:nvSpPr>
          <p:cNvPr id="30" name="TextBox 29"/>
          <p:cNvSpPr txBox="1"/>
          <p:nvPr/>
        </p:nvSpPr>
        <p:spPr>
          <a:xfrm rot="2712403">
            <a:off x="1676401" y="5145700"/>
            <a:ext cx="895350" cy="338554"/>
          </a:xfrm>
          <a:prstGeom prst="rect">
            <a:avLst/>
          </a:prstGeom>
          <a:noFill/>
        </p:spPr>
        <p:txBody>
          <a:bodyPr wrap="square" rtlCol="0">
            <a:spAutoFit/>
          </a:bodyPr>
          <a:lstStyle/>
          <a:p>
            <a:pPr algn="ctr"/>
            <a:r>
              <a:rPr lang="en-US" sz="1600" dirty="0" smtClean="0">
                <a:solidFill>
                  <a:srgbClr val="000000">
                    <a:lumMod val="75000"/>
                    <a:lumOff val="25000"/>
                  </a:srgbClr>
                </a:solidFill>
                <a:latin typeface="Cambria" pitchFamily="18" charset="0"/>
              </a:rPr>
              <a:t>SOX</a:t>
            </a:r>
            <a:endParaRPr lang="en-US" sz="1600" dirty="0">
              <a:solidFill>
                <a:srgbClr val="000000">
                  <a:lumMod val="75000"/>
                  <a:lumOff val="25000"/>
                </a:srgbClr>
              </a:solidFill>
              <a:latin typeface="Cambria" pitchFamily="18" charset="0"/>
            </a:endParaRPr>
          </a:p>
        </p:txBody>
      </p:sp>
      <p:sp>
        <p:nvSpPr>
          <p:cNvPr id="31" name="TextBox 30"/>
          <p:cNvSpPr txBox="1"/>
          <p:nvPr/>
        </p:nvSpPr>
        <p:spPr>
          <a:xfrm rot="4557108">
            <a:off x="200026" y="5526703"/>
            <a:ext cx="895350" cy="338554"/>
          </a:xfrm>
          <a:prstGeom prst="rect">
            <a:avLst/>
          </a:prstGeom>
          <a:noFill/>
        </p:spPr>
        <p:txBody>
          <a:bodyPr wrap="square" rtlCol="0">
            <a:spAutoFit/>
          </a:bodyPr>
          <a:lstStyle/>
          <a:p>
            <a:pPr algn="ctr"/>
            <a:r>
              <a:rPr lang="en-US" sz="1600" dirty="0" smtClean="0">
                <a:solidFill>
                  <a:srgbClr val="000000">
                    <a:lumMod val="75000"/>
                    <a:lumOff val="25000"/>
                  </a:srgbClr>
                </a:solidFill>
                <a:latin typeface="Cambria" pitchFamily="18" charset="0"/>
              </a:rPr>
              <a:t>GLBA</a:t>
            </a:r>
            <a:endParaRPr lang="en-US" sz="1600" dirty="0">
              <a:solidFill>
                <a:srgbClr val="000000">
                  <a:lumMod val="75000"/>
                  <a:lumOff val="25000"/>
                </a:srgbClr>
              </a:solidFill>
              <a:latin typeface="Cambria" pitchFamily="18" charset="0"/>
            </a:endParaRPr>
          </a:p>
        </p:txBody>
      </p:sp>
    </p:spTree>
    <p:extLst>
      <p:ext uri="{BB962C8B-B14F-4D97-AF65-F5344CB8AC3E}">
        <p14:creationId xmlns:p14="http://schemas.microsoft.com/office/powerpoint/2010/main" xmlns="" val="1501802832"/>
      </p:ext>
    </p:extLst>
  </p:cSld>
  <p:clrMapOvr>
    <a:masterClrMapping/>
  </p:clrMapOvr>
  <p:transition spd="slow" advClick="0">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err="1" smtClean="0"/>
              <a:t>Tdi</a:t>
            </a:r>
            <a:r>
              <a:rPr lang="de-DE" sz="2800" dirty="0" smtClean="0"/>
              <a:t> Technologies</a:t>
            </a:r>
            <a:endParaRPr lang="de-DE" sz="2800" dirty="0"/>
          </a:p>
        </p:txBody>
      </p:sp>
      <p:sp>
        <p:nvSpPr>
          <p:cNvPr id="3" name="Inhaltsplatzhalter 2"/>
          <p:cNvSpPr>
            <a:spLocks noGrp="1"/>
          </p:cNvSpPr>
          <p:nvPr>
            <p:ph idx="1"/>
          </p:nvPr>
        </p:nvSpPr>
        <p:spPr/>
        <p:txBody>
          <a:bodyPr/>
          <a:lstStyle/>
          <a:p>
            <a:r>
              <a:rPr lang="de-DE" dirty="0" err="1" smtClean="0"/>
              <a:t>Founded</a:t>
            </a:r>
            <a:r>
              <a:rPr lang="de-DE" dirty="0" smtClean="0"/>
              <a:t> </a:t>
            </a:r>
            <a:r>
              <a:rPr lang="de-DE" dirty="0" err="1" smtClean="0"/>
              <a:t>by</a:t>
            </a:r>
            <a:r>
              <a:rPr lang="de-DE" dirty="0" smtClean="0"/>
              <a:t> Bill Johnson</a:t>
            </a:r>
          </a:p>
          <a:p>
            <a:r>
              <a:rPr lang="de-DE" dirty="0" smtClean="0"/>
              <a:t>Headquarter  </a:t>
            </a:r>
            <a:r>
              <a:rPr lang="de-DE" dirty="0"/>
              <a:t>in Dallas, TX </a:t>
            </a:r>
            <a:r>
              <a:rPr lang="de-DE" dirty="0" err="1"/>
              <a:t>Metroplex</a:t>
            </a:r>
            <a:r>
              <a:rPr lang="de-DE" dirty="0"/>
              <a:t> </a:t>
            </a:r>
          </a:p>
          <a:p>
            <a:pPr lvl="0"/>
            <a:r>
              <a:rPr lang="de-DE" dirty="0"/>
              <a:t>In </a:t>
            </a:r>
            <a:r>
              <a:rPr lang="de-DE" dirty="0" err="1"/>
              <a:t>business</a:t>
            </a:r>
            <a:r>
              <a:rPr lang="de-DE" dirty="0"/>
              <a:t> &gt;20 </a:t>
            </a:r>
            <a:r>
              <a:rPr lang="de-DE" dirty="0" err="1"/>
              <a:t>years</a:t>
            </a:r>
            <a:r>
              <a:rPr lang="de-DE" dirty="0"/>
              <a:t> </a:t>
            </a:r>
          </a:p>
          <a:p>
            <a:pPr lvl="0"/>
            <a:r>
              <a:rPr lang="de-DE" dirty="0"/>
              <a:t>~300 Customers, 3200 </a:t>
            </a:r>
            <a:r>
              <a:rPr lang="de-DE" dirty="0" err="1" smtClean="0"/>
              <a:t>Installations</a:t>
            </a:r>
            <a:endParaRPr lang="de-DE" sz="2000" dirty="0"/>
          </a:p>
          <a:p>
            <a:pPr lvl="0"/>
            <a:r>
              <a:rPr lang="de-DE" dirty="0" err="1"/>
              <a:t>Privately</a:t>
            </a:r>
            <a:r>
              <a:rPr lang="de-DE" dirty="0"/>
              <a:t> Held </a:t>
            </a:r>
          </a:p>
          <a:p>
            <a:pPr lvl="0"/>
            <a:r>
              <a:rPr lang="de-DE" dirty="0"/>
              <a:t>Profitable </a:t>
            </a:r>
            <a:r>
              <a:rPr lang="de-DE" dirty="0" err="1"/>
              <a:t>and</a:t>
            </a:r>
            <a:r>
              <a:rPr lang="de-DE" dirty="0"/>
              <a:t> </a:t>
            </a:r>
            <a:r>
              <a:rPr lang="de-DE" dirty="0" err="1"/>
              <a:t>Growing</a:t>
            </a:r>
            <a:r>
              <a:rPr lang="de-DE" dirty="0"/>
              <a:t> </a:t>
            </a:r>
            <a:endParaRPr lang="de-DE" dirty="0" smtClean="0"/>
          </a:p>
          <a:p>
            <a:r>
              <a:rPr lang="de-DE" dirty="0" err="1" smtClean="0"/>
              <a:t>Numerous</a:t>
            </a:r>
            <a:r>
              <a:rPr lang="de-DE" dirty="0" smtClean="0"/>
              <a:t> </a:t>
            </a:r>
            <a:r>
              <a:rPr lang="de-DE" dirty="0" err="1" smtClean="0"/>
              <a:t>awards</a:t>
            </a:r>
            <a:r>
              <a:rPr lang="de-DE" dirty="0" smtClean="0"/>
              <a:t>  </a:t>
            </a:r>
            <a:r>
              <a:rPr lang="en-US" dirty="0" smtClean="0"/>
              <a:t>as </a:t>
            </a:r>
            <a:r>
              <a:rPr lang="en-US" dirty="0"/>
              <a:t>a high-growth technology company </a:t>
            </a:r>
            <a:endParaRPr lang="de-DE" dirty="0" smtClean="0"/>
          </a:p>
          <a:p>
            <a:r>
              <a:rPr lang="de-DE" dirty="0" smtClean="0">
                <a:hlinkClick r:id="rId2"/>
              </a:rPr>
              <a:t>www.tditechnologies.com</a:t>
            </a:r>
            <a:endParaRPr lang="de-DE" dirty="0" smtClean="0"/>
          </a:p>
          <a:p>
            <a:endParaRPr lang="de-DE" sz="1200" dirty="0"/>
          </a:p>
        </p:txBody>
      </p:sp>
      <p:sp>
        <p:nvSpPr>
          <p:cNvPr id="4" name="Fußzeilenplatzhalter 3"/>
          <p:cNvSpPr>
            <a:spLocks noGrp="1"/>
          </p:cNvSpPr>
          <p:nvPr>
            <p:ph type="ftr" sz="quarter" idx="10"/>
          </p:nvPr>
        </p:nvSpPr>
        <p:spPr/>
        <p:txBody>
          <a:bodyPr/>
          <a:lstStyle/>
          <a:p>
            <a:pPr>
              <a:defRPr/>
            </a:pPr>
            <a:r>
              <a:rPr lang="en-US" smtClean="0"/>
              <a:t>TDi Technologies (www.tditechnologies.com)		         Your Business is Built on IT</a:t>
            </a:r>
            <a:endParaRPr lang="de-DE"/>
          </a:p>
        </p:txBody>
      </p:sp>
      <p:pic>
        <p:nvPicPr>
          <p:cNvPr id="5" name="Picture 7" descr="C:\Documents and Settings\Terry Schurter\Desktop\TDI Collateral\StockLogos\TDI_Logo_ppt.jpg"/>
          <p:cNvPicPr>
            <a:picLocks noChangeAspect="1" noChangeArrowheads="1"/>
          </p:cNvPicPr>
          <p:nvPr/>
        </p:nvPicPr>
        <p:blipFill>
          <a:blip r:embed="rId3" cstate="print"/>
          <a:srcRect/>
          <a:stretch>
            <a:fillRect/>
          </a:stretch>
        </p:blipFill>
        <p:spPr bwMode="auto">
          <a:xfrm>
            <a:off x="6213108" y="1758682"/>
            <a:ext cx="1939925" cy="1388878"/>
          </a:xfrm>
          <a:prstGeom prst="rect">
            <a:avLst/>
          </a:prstGeom>
          <a:noFill/>
        </p:spPr>
      </p:pic>
    </p:spTree>
    <p:extLst>
      <p:ext uri="{BB962C8B-B14F-4D97-AF65-F5344CB8AC3E}">
        <p14:creationId xmlns:p14="http://schemas.microsoft.com/office/powerpoint/2010/main" xmlns="" val="1043147492"/>
      </p:ext>
    </p:extLst>
  </p:cSld>
  <p:clrMapOvr>
    <a:masterClrMapping/>
  </p:clrMapOvr>
  <p:transition spd="slow" advClick="0">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Rektangel 186"/>
          <p:cNvSpPr>
            <a:spLocks noChangeArrowheads="1"/>
          </p:cNvSpPr>
          <p:nvPr/>
        </p:nvSpPr>
        <p:spPr bwMode="auto">
          <a:xfrm rot="10800000" flipV="1">
            <a:off x="0" y="923925"/>
            <a:ext cx="9144000" cy="2705100"/>
          </a:xfrm>
          <a:prstGeom prst="rect">
            <a:avLst/>
          </a:prstGeom>
          <a:gradFill rotWithShape="1">
            <a:gsLst>
              <a:gs pos="0">
                <a:srgbClr val="BFBFBF"/>
              </a:gs>
              <a:gs pos="31000">
                <a:srgbClr val="F3F3F3"/>
              </a:gs>
              <a:gs pos="52000">
                <a:srgbClr val="F3F3F3"/>
              </a:gs>
              <a:gs pos="100000">
                <a:srgbClr val="F3F3F3"/>
              </a:gs>
              <a:gs pos="100000">
                <a:srgbClr val="F3F3F3"/>
              </a:gs>
              <a:gs pos="100000">
                <a:srgbClr val="F3F3F3"/>
              </a:gs>
            </a:gsLst>
            <a:lin ang="16200000" scaled="1"/>
          </a:gradFill>
          <a:ln w="9525">
            <a:no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39" name="Oval 38"/>
          <p:cNvSpPr/>
          <p:nvPr/>
        </p:nvSpPr>
        <p:spPr bwMode="auto">
          <a:xfrm>
            <a:off x="3603010" y="2606723"/>
            <a:ext cx="2057400" cy="2057400"/>
          </a:xfrm>
          <a:prstGeom prst="ellipse">
            <a:avLst/>
          </a:prstGeom>
          <a:solidFill>
            <a:schemeClr val="accent1">
              <a:lumMod val="75000"/>
              <a:alpha val="60000"/>
            </a:schemeClr>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endParaRPr lang="en-US" smtClean="0">
              <a:solidFill>
                <a:srgbClr val="000000"/>
              </a:solidFill>
            </a:endParaRPr>
          </a:p>
        </p:txBody>
      </p:sp>
      <p:sp>
        <p:nvSpPr>
          <p:cNvPr id="2" name="Title 1"/>
          <p:cNvSpPr>
            <a:spLocks noGrp="1"/>
          </p:cNvSpPr>
          <p:nvPr>
            <p:ph type="title"/>
          </p:nvPr>
        </p:nvSpPr>
        <p:spPr/>
        <p:txBody>
          <a:bodyPr/>
          <a:lstStyle/>
          <a:p>
            <a:r>
              <a:rPr lang="en-US" dirty="0" smtClean="0"/>
              <a:t>ConsoleWorks® IT Services Foundation</a:t>
            </a:r>
            <a:endParaRPr lang="en-US" dirty="0"/>
          </a:p>
        </p:txBody>
      </p:sp>
      <p:sp>
        <p:nvSpPr>
          <p:cNvPr id="4" name="Footer Placeholder 3"/>
          <p:cNvSpPr>
            <a:spLocks noGrp="1"/>
          </p:cNvSpPr>
          <p:nvPr>
            <p:ph type="ftr" sz="quarter" idx="10"/>
          </p:nvPr>
        </p:nvSpPr>
        <p:spPr/>
        <p:txBody>
          <a:bodyPr/>
          <a:lstStyle/>
          <a:p>
            <a:pPr>
              <a:defRPr/>
            </a:pPr>
            <a:r>
              <a:rPr lang="en-US" smtClean="0">
                <a:solidFill>
                  <a:srgbClr val="000000"/>
                </a:solidFill>
              </a:rPr>
              <a:t>TDi Technologies (www.tditechnologies.com)		         Your Business is Built on IT</a:t>
            </a:r>
            <a:endParaRPr lang="de-DE">
              <a:solidFill>
                <a:srgbClr val="000000"/>
              </a:solidFill>
            </a:endParaRPr>
          </a:p>
        </p:txBody>
      </p:sp>
      <p:sp>
        <p:nvSpPr>
          <p:cNvPr id="10" name="Ellipse 22"/>
          <p:cNvSpPr/>
          <p:nvPr/>
        </p:nvSpPr>
        <p:spPr bwMode="auto">
          <a:xfrm>
            <a:off x="3460431" y="5182834"/>
            <a:ext cx="2384511" cy="427943"/>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ndParaRPr>
          </a:p>
        </p:txBody>
      </p:sp>
      <p:sp>
        <p:nvSpPr>
          <p:cNvPr id="11" name="Freeform 181"/>
          <p:cNvSpPr>
            <a:spLocks/>
          </p:cNvSpPr>
          <p:nvPr/>
        </p:nvSpPr>
        <p:spPr bwMode="auto">
          <a:xfrm>
            <a:off x="4635500" y="2182813"/>
            <a:ext cx="1438275" cy="1627187"/>
          </a:xfrm>
          <a:custGeom>
            <a:avLst/>
            <a:gdLst>
              <a:gd name="T0" fmla="*/ 0 w 906"/>
              <a:gd name="T1" fmla="*/ 630038869 h 1025"/>
              <a:gd name="T2" fmla="*/ 161290000 w 906"/>
              <a:gd name="T3" fmla="*/ 640119491 h 1025"/>
              <a:gd name="T4" fmla="*/ 322580000 w 906"/>
              <a:gd name="T5" fmla="*/ 662800096 h 1025"/>
              <a:gd name="T6" fmla="*/ 476310325 w 906"/>
              <a:gd name="T7" fmla="*/ 700603222 h 1025"/>
              <a:gd name="T8" fmla="*/ 627519700 w 906"/>
              <a:gd name="T9" fmla="*/ 758566004 h 1025"/>
              <a:gd name="T10" fmla="*/ 766127500 w 906"/>
              <a:gd name="T11" fmla="*/ 821570685 h 1025"/>
              <a:gd name="T12" fmla="*/ 899696575 w 906"/>
              <a:gd name="T13" fmla="*/ 902215660 h 1025"/>
              <a:gd name="T14" fmla="*/ 1025704388 w 906"/>
              <a:gd name="T15" fmla="*/ 992941257 h 1025"/>
              <a:gd name="T16" fmla="*/ 1139110625 w 906"/>
              <a:gd name="T17" fmla="*/ 1093747476 h 1025"/>
              <a:gd name="T18" fmla="*/ 1247478138 w 906"/>
              <a:gd name="T19" fmla="*/ 1207153679 h 1025"/>
              <a:gd name="T20" fmla="*/ 1340723125 w 906"/>
              <a:gd name="T21" fmla="*/ 1328121142 h 1025"/>
              <a:gd name="T22" fmla="*/ 1426408438 w 906"/>
              <a:gd name="T23" fmla="*/ 1456649865 h 1025"/>
              <a:gd name="T24" fmla="*/ 1499493763 w 906"/>
              <a:gd name="T25" fmla="*/ 1597778572 h 1025"/>
              <a:gd name="T26" fmla="*/ 1557456563 w 906"/>
              <a:gd name="T27" fmla="*/ 1741426640 h 1025"/>
              <a:gd name="T28" fmla="*/ 1600300013 w 906"/>
              <a:gd name="T29" fmla="*/ 1895156918 h 1025"/>
              <a:gd name="T30" fmla="*/ 1633061250 w 906"/>
              <a:gd name="T31" fmla="*/ 2051406557 h 1025"/>
              <a:gd name="T32" fmla="*/ 1648182188 w 906"/>
              <a:gd name="T33" fmla="*/ 2147483647 h 1025"/>
              <a:gd name="T34" fmla="*/ 2147483647 w 906"/>
              <a:gd name="T35" fmla="*/ 2147483647 h 1025"/>
              <a:gd name="T36" fmla="*/ 2147483647 w 906"/>
              <a:gd name="T37" fmla="*/ 2147483647 h 1025"/>
              <a:gd name="T38" fmla="*/ 2147483647 w 906"/>
              <a:gd name="T39" fmla="*/ 1937998767 h 1025"/>
              <a:gd name="T40" fmla="*/ 2147483647 w 906"/>
              <a:gd name="T41" fmla="*/ 1718746034 h 1025"/>
              <a:gd name="T42" fmla="*/ 2142132813 w 906"/>
              <a:gd name="T43" fmla="*/ 1509572336 h 1025"/>
              <a:gd name="T44" fmla="*/ 2061487813 w 906"/>
              <a:gd name="T45" fmla="*/ 1305440536 h 1025"/>
              <a:gd name="T46" fmla="*/ 1955641250 w 906"/>
              <a:gd name="T47" fmla="*/ 1116428082 h 1025"/>
              <a:gd name="T48" fmla="*/ 1839714063 w 906"/>
              <a:gd name="T49" fmla="*/ 937497837 h 1025"/>
              <a:gd name="T50" fmla="*/ 1703625625 w 906"/>
              <a:gd name="T51" fmla="*/ 771167576 h 1025"/>
              <a:gd name="T52" fmla="*/ 1554937200 w 906"/>
              <a:gd name="T53" fmla="*/ 617437298 h 1025"/>
              <a:gd name="T54" fmla="*/ 1391126250 w 906"/>
              <a:gd name="T55" fmla="*/ 476308591 h 1025"/>
              <a:gd name="T56" fmla="*/ 1214715313 w 906"/>
              <a:gd name="T57" fmla="*/ 352821767 h 1025"/>
              <a:gd name="T58" fmla="*/ 1028223750 w 906"/>
              <a:gd name="T59" fmla="*/ 246975237 h 1025"/>
              <a:gd name="T60" fmla="*/ 829132200 w 906"/>
              <a:gd name="T61" fmla="*/ 156249639 h 1025"/>
              <a:gd name="T62" fmla="*/ 619958438 w 906"/>
              <a:gd name="T63" fmla="*/ 88204648 h 1025"/>
              <a:gd name="T64" fmla="*/ 403225000 w 906"/>
              <a:gd name="T65" fmla="*/ 35282177 h 1025"/>
              <a:gd name="T66" fmla="*/ 181451250 w 906"/>
              <a:gd name="T67" fmla="*/ 5040311 h 1025"/>
              <a:gd name="T68" fmla="*/ 375504075 w 906"/>
              <a:gd name="T69" fmla="*/ 325099263 h 102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06"/>
              <a:gd name="T106" fmla="*/ 0 h 1025"/>
              <a:gd name="T107" fmla="*/ 906 w 906"/>
              <a:gd name="T108" fmla="*/ 1025 h 102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06" h="1025">
                <a:moveTo>
                  <a:pt x="0" y="250"/>
                </a:moveTo>
                <a:lnTo>
                  <a:pt x="0" y="250"/>
                </a:lnTo>
                <a:lnTo>
                  <a:pt x="32" y="250"/>
                </a:lnTo>
                <a:lnTo>
                  <a:pt x="64" y="254"/>
                </a:lnTo>
                <a:lnTo>
                  <a:pt x="97" y="258"/>
                </a:lnTo>
                <a:lnTo>
                  <a:pt x="128" y="263"/>
                </a:lnTo>
                <a:lnTo>
                  <a:pt x="159" y="271"/>
                </a:lnTo>
                <a:lnTo>
                  <a:pt x="189" y="278"/>
                </a:lnTo>
                <a:lnTo>
                  <a:pt x="219" y="289"/>
                </a:lnTo>
                <a:lnTo>
                  <a:pt x="249" y="301"/>
                </a:lnTo>
                <a:lnTo>
                  <a:pt x="276" y="312"/>
                </a:lnTo>
                <a:lnTo>
                  <a:pt x="304" y="326"/>
                </a:lnTo>
                <a:lnTo>
                  <a:pt x="330" y="342"/>
                </a:lnTo>
                <a:lnTo>
                  <a:pt x="357" y="358"/>
                </a:lnTo>
                <a:lnTo>
                  <a:pt x="382" y="376"/>
                </a:lnTo>
                <a:lnTo>
                  <a:pt x="407" y="394"/>
                </a:lnTo>
                <a:lnTo>
                  <a:pt x="430" y="413"/>
                </a:lnTo>
                <a:lnTo>
                  <a:pt x="452" y="434"/>
                </a:lnTo>
                <a:lnTo>
                  <a:pt x="474" y="456"/>
                </a:lnTo>
                <a:lnTo>
                  <a:pt x="495" y="479"/>
                </a:lnTo>
                <a:lnTo>
                  <a:pt x="514" y="503"/>
                </a:lnTo>
                <a:lnTo>
                  <a:pt x="532" y="527"/>
                </a:lnTo>
                <a:lnTo>
                  <a:pt x="549" y="552"/>
                </a:lnTo>
                <a:lnTo>
                  <a:pt x="566" y="578"/>
                </a:lnTo>
                <a:lnTo>
                  <a:pt x="580" y="605"/>
                </a:lnTo>
                <a:lnTo>
                  <a:pt x="595" y="634"/>
                </a:lnTo>
                <a:lnTo>
                  <a:pt x="606" y="662"/>
                </a:lnTo>
                <a:lnTo>
                  <a:pt x="618" y="691"/>
                </a:lnTo>
                <a:lnTo>
                  <a:pt x="627" y="721"/>
                </a:lnTo>
                <a:lnTo>
                  <a:pt x="635" y="752"/>
                </a:lnTo>
                <a:lnTo>
                  <a:pt x="643" y="782"/>
                </a:lnTo>
                <a:lnTo>
                  <a:pt x="648" y="814"/>
                </a:lnTo>
                <a:lnTo>
                  <a:pt x="652" y="845"/>
                </a:lnTo>
                <a:lnTo>
                  <a:pt x="654" y="877"/>
                </a:lnTo>
                <a:lnTo>
                  <a:pt x="774" y="1025"/>
                </a:lnTo>
                <a:lnTo>
                  <a:pt x="906" y="903"/>
                </a:lnTo>
                <a:lnTo>
                  <a:pt x="903" y="858"/>
                </a:lnTo>
                <a:lnTo>
                  <a:pt x="901" y="813"/>
                </a:lnTo>
                <a:lnTo>
                  <a:pt x="894" y="769"/>
                </a:lnTo>
                <a:lnTo>
                  <a:pt x="886" y="724"/>
                </a:lnTo>
                <a:lnTo>
                  <a:pt x="876" y="682"/>
                </a:lnTo>
                <a:lnTo>
                  <a:pt x="864" y="639"/>
                </a:lnTo>
                <a:lnTo>
                  <a:pt x="850" y="599"/>
                </a:lnTo>
                <a:lnTo>
                  <a:pt x="835" y="559"/>
                </a:lnTo>
                <a:lnTo>
                  <a:pt x="818" y="518"/>
                </a:lnTo>
                <a:lnTo>
                  <a:pt x="798" y="481"/>
                </a:lnTo>
                <a:lnTo>
                  <a:pt x="776" y="443"/>
                </a:lnTo>
                <a:lnTo>
                  <a:pt x="754" y="407"/>
                </a:lnTo>
                <a:lnTo>
                  <a:pt x="730" y="372"/>
                </a:lnTo>
                <a:lnTo>
                  <a:pt x="704" y="338"/>
                </a:lnTo>
                <a:lnTo>
                  <a:pt x="676" y="306"/>
                </a:lnTo>
                <a:lnTo>
                  <a:pt x="647" y="275"/>
                </a:lnTo>
                <a:lnTo>
                  <a:pt x="617" y="245"/>
                </a:lnTo>
                <a:lnTo>
                  <a:pt x="584" y="216"/>
                </a:lnTo>
                <a:lnTo>
                  <a:pt x="552" y="189"/>
                </a:lnTo>
                <a:lnTo>
                  <a:pt x="517" y="164"/>
                </a:lnTo>
                <a:lnTo>
                  <a:pt x="482" y="140"/>
                </a:lnTo>
                <a:lnTo>
                  <a:pt x="446" y="118"/>
                </a:lnTo>
                <a:lnTo>
                  <a:pt x="408" y="98"/>
                </a:lnTo>
                <a:lnTo>
                  <a:pt x="369" y="79"/>
                </a:lnTo>
                <a:lnTo>
                  <a:pt x="329" y="62"/>
                </a:lnTo>
                <a:lnTo>
                  <a:pt x="289" y="48"/>
                </a:lnTo>
                <a:lnTo>
                  <a:pt x="246" y="35"/>
                </a:lnTo>
                <a:lnTo>
                  <a:pt x="204" y="23"/>
                </a:lnTo>
                <a:lnTo>
                  <a:pt x="160" y="14"/>
                </a:lnTo>
                <a:lnTo>
                  <a:pt x="116" y="8"/>
                </a:lnTo>
                <a:lnTo>
                  <a:pt x="72" y="2"/>
                </a:lnTo>
                <a:lnTo>
                  <a:pt x="27" y="0"/>
                </a:lnTo>
                <a:lnTo>
                  <a:pt x="149" y="129"/>
                </a:lnTo>
                <a:lnTo>
                  <a:pt x="0" y="250"/>
                </a:lnTo>
                <a:close/>
              </a:path>
            </a:pathLst>
          </a:custGeom>
          <a:gradFill rotWithShape="1">
            <a:gsLst>
              <a:gs pos="0">
                <a:srgbClr val="BFBFBF"/>
              </a:gs>
              <a:gs pos="50000">
                <a:srgbClr val="BFBFBF"/>
              </a:gs>
              <a:gs pos="100000">
                <a:srgbClr val="737373"/>
              </a:gs>
            </a:gsLst>
            <a:lin ang="0" scaled="1"/>
          </a:gradFill>
          <a:ln w="25400">
            <a:noFill/>
            <a:miter lim="800000"/>
            <a:headEnd/>
            <a:tailEnd/>
          </a:ln>
        </p:spPr>
        <p:txBody>
          <a:bodyPr anchor="ctr"/>
          <a:lstStyle/>
          <a:p>
            <a:pPr indent="-342900" algn="ctr">
              <a:buFont typeface="Calibri" pitchFamily="34" charset="0"/>
              <a:buAutoNum type="arabicPeriod"/>
            </a:pPr>
            <a:endParaRPr lang="en-US" noProof="1">
              <a:solidFill>
                <a:srgbClr val="FFFFFF"/>
              </a:solidFill>
              <a:latin typeface="Calibri" pitchFamily="34" charset="0"/>
            </a:endParaRPr>
          </a:p>
        </p:txBody>
      </p:sp>
      <p:sp>
        <p:nvSpPr>
          <p:cNvPr id="12" name="Freeform 182"/>
          <p:cNvSpPr>
            <a:spLocks/>
          </p:cNvSpPr>
          <p:nvPr/>
        </p:nvSpPr>
        <p:spPr bwMode="auto">
          <a:xfrm>
            <a:off x="3179763" y="2179638"/>
            <a:ext cx="1633537" cy="1474787"/>
          </a:xfrm>
          <a:custGeom>
            <a:avLst/>
            <a:gdLst>
              <a:gd name="T0" fmla="*/ 630038870 w 1029"/>
              <a:gd name="T1" fmla="*/ 2147483647 h 929"/>
              <a:gd name="T2" fmla="*/ 630038870 w 1029"/>
              <a:gd name="T3" fmla="*/ 2147483647 h 929"/>
              <a:gd name="T4" fmla="*/ 640119492 w 1029"/>
              <a:gd name="T5" fmla="*/ 2134570826 h 929"/>
              <a:gd name="T6" fmla="*/ 662800097 w 1029"/>
              <a:gd name="T7" fmla="*/ 1970761519 h 929"/>
              <a:gd name="T8" fmla="*/ 703122585 w 1029"/>
              <a:gd name="T9" fmla="*/ 1817031246 h 929"/>
              <a:gd name="T10" fmla="*/ 753525694 w 1029"/>
              <a:gd name="T11" fmla="*/ 1668342872 h 929"/>
              <a:gd name="T12" fmla="*/ 819049737 w 1029"/>
              <a:gd name="T13" fmla="*/ 1527214170 h 929"/>
              <a:gd name="T14" fmla="*/ 899694712 w 1029"/>
              <a:gd name="T15" fmla="*/ 1393645140 h 929"/>
              <a:gd name="T16" fmla="*/ 990420309 w 1029"/>
              <a:gd name="T17" fmla="*/ 1265118009 h 929"/>
              <a:gd name="T18" fmla="*/ 1091226528 w 1029"/>
              <a:gd name="T19" fmla="*/ 1149190860 h 929"/>
              <a:gd name="T20" fmla="*/ 1202113370 w 1029"/>
              <a:gd name="T21" fmla="*/ 1043344334 h 929"/>
              <a:gd name="T22" fmla="*/ 1325601782 w 1029"/>
              <a:gd name="T23" fmla="*/ 945057480 h 929"/>
              <a:gd name="T24" fmla="*/ 1454128917 w 1029"/>
              <a:gd name="T25" fmla="*/ 859372196 h 929"/>
              <a:gd name="T26" fmla="*/ 1595257624 w 1029"/>
              <a:gd name="T27" fmla="*/ 788807845 h 929"/>
              <a:gd name="T28" fmla="*/ 1738907280 w 1029"/>
              <a:gd name="T29" fmla="*/ 730845065 h 929"/>
              <a:gd name="T30" fmla="*/ 1892635971 w 1029"/>
              <a:gd name="T31" fmla="*/ 682961318 h 929"/>
              <a:gd name="T32" fmla="*/ 2048885610 w 1029"/>
              <a:gd name="T33" fmla="*/ 650200092 h 929"/>
              <a:gd name="T34" fmla="*/ 2147483647 w 1029"/>
              <a:gd name="T35" fmla="*/ 635079160 h 929"/>
              <a:gd name="T36" fmla="*/ 2147483647 w 1029"/>
              <a:gd name="T37" fmla="*/ 0 h 929"/>
              <a:gd name="T38" fmla="*/ 2147483647 w 1029"/>
              <a:gd name="T39" fmla="*/ 5040311 h 929"/>
              <a:gd name="T40" fmla="*/ 1943039080 w 1029"/>
              <a:gd name="T41" fmla="*/ 27720916 h 929"/>
              <a:gd name="T42" fmla="*/ 1718746036 w 1029"/>
              <a:gd name="T43" fmla="*/ 73083713 h 929"/>
              <a:gd name="T44" fmla="*/ 1502012665 w 1029"/>
              <a:gd name="T45" fmla="*/ 141128702 h 929"/>
              <a:gd name="T46" fmla="*/ 1297879278 w 1029"/>
              <a:gd name="T47" fmla="*/ 229333347 h 929"/>
              <a:gd name="T48" fmla="*/ 1103828100 w 1029"/>
              <a:gd name="T49" fmla="*/ 335179874 h 929"/>
              <a:gd name="T50" fmla="*/ 922376905 w 1029"/>
              <a:gd name="T51" fmla="*/ 458668282 h 929"/>
              <a:gd name="T52" fmla="*/ 751006333 w 1029"/>
              <a:gd name="T53" fmla="*/ 599796984 h 929"/>
              <a:gd name="T54" fmla="*/ 594756693 w 1029"/>
              <a:gd name="T55" fmla="*/ 756046619 h 929"/>
              <a:gd name="T56" fmla="*/ 453627986 w 1029"/>
              <a:gd name="T57" fmla="*/ 924896236 h 929"/>
              <a:gd name="T58" fmla="*/ 330139574 w 1029"/>
              <a:gd name="T59" fmla="*/ 1108868374 h 929"/>
              <a:gd name="T60" fmla="*/ 224293044 w 1029"/>
              <a:gd name="T61" fmla="*/ 1305440495 h 929"/>
              <a:gd name="T62" fmla="*/ 136088396 w 1029"/>
              <a:gd name="T63" fmla="*/ 1509572288 h 929"/>
              <a:gd name="T64" fmla="*/ 73083715 w 1029"/>
              <a:gd name="T65" fmla="*/ 1726305652 h 929"/>
              <a:gd name="T66" fmla="*/ 25201555 w 1029"/>
              <a:gd name="T67" fmla="*/ 1948079327 h 929"/>
              <a:gd name="T68" fmla="*/ 2519362 w 1029"/>
              <a:gd name="T69" fmla="*/ 2147483647 h 929"/>
              <a:gd name="T70" fmla="*/ 0 w 1029"/>
              <a:gd name="T71" fmla="*/ 2147483647 h 929"/>
              <a:gd name="T72" fmla="*/ 297378346 w 1029"/>
              <a:gd name="T73" fmla="*/ 1998482435 h 9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29"/>
              <a:gd name="T112" fmla="*/ 0 h 929"/>
              <a:gd name="T113" fmla="*/ 1029 w 1029"/>
              <a:gd name="T114" fmla="*/ 929 h 92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29" h="929">
                <a:moveTo>
                  <a:pt x="250" y="920"/>
                </a:moveTo>
                <a:lnTo>
                  <a:pt x="250" y="920"/>
                </a:lnTo>
                <a:lnTo>
                  <a:pt x="250" y="912"/>
                </a:lnTo>
                <a:lnTo>
                  <a:pt x="252" y="879"/>
                </a:lnTo>
                <a:lnTo>
                  <a:pt x="254" y="847"/>
                </a:lnTo>
                <a:lnTo>
                  <a:pt x="258" y="815"/>
                </a:lnTo>
                <a:lnTo>
                  <a:pt x="263" y="782"/>
                </a:lnTo>
                <a:lnTo>
                  <a:pt x="270" y="752"/>
                </a:lnTo>
                <a:lnTo>
                  <a:pt x="279" y="721"/>
                </a:lnTo>
                <a:lnTo>
                  <a:pt x="288" y="691"/>
                </a:lnTo>
                <a:lnTo>
                  <a:pt x="299" y="662"/>
                </a:lnTo>
                <a:lnTo>
                  <a:pt x="311" y="633"/>
                </a:lnTo>
                <a:lnTo>
                  <a:pt x="325" y="606"/>
                </a:lnTo>
                <a:lnTo>
                  <a:pt x="341" y="579"/>
                </a:lnTo>
                <a:lnTo>
                  <a:pt x="357" y="553"/>
                </a:lnTo>
                <a:lnTo>
                  <a:pt x="375" y="527"/>
                </a:lnTo>
                <a:lnTo>
                  <a:pt x="393" y="502"/>
                </a:lnTo>
                <a:lnTo>
                  <a:pt x="412" y="479"/>
                </a:lnTo>
                <a:lnTo>
                  <a:pt x="433" y="456"/>
                </a:lnTo>
                <a:lnTo>
                  <a:pt x="455" y="435"/>
                </a:lnTo>
                <a:lnTo>
                  <a:pt x="477" y="414"/>
                </a:lnTo>
                <a:lnTo>
                  <a:pt x="502" y="393"/>
                </a:lnTo>
                <a:lnTo>
                  <a:pt x="526" y="375"/>
                </a:lnTo>
                <a:lnTo>
                  <a:pt x="551" y="358"/>
                </a:lnTo>
                <a:lnTo>
                  <a:pt x="577" y="341"/>
                </a:lnTo>
                <a:lnTo>
                  <a:pt x="604" y="327"/>
                </a:lnTo>
                <a:lnTo>
                  <a:pt x="633" y="313"/>
                </a:lnTo>
                <a:lnTo>
                  <a:pt x="661" y="300"/>
                </a:lnTo>
                <a:lnTo>
                  <a:pt x="690" y="290"/>
                </a:lnTo>
                <a:lnTo>
                  <a:pt x="720" y="279"/>
                </a:lnTo>
                <a:lnTo>
                  <a:pt x="751" y="271"/>
                </a:lnTo>
                <a:lnTo>
                  <a:pt x="782" y="264"/>
                </a:lnTo>
                <a:lnTo>
                  <a:pt x="813" y="258"/>
                </a:lnTo>
                <a:lnTo>
                  <a:pt x="845" y="255"/>
                </a:lnTo>
                <a:lnTo>
                  <a:pt x="878" y="252"/>
                </a:lnTo>
                <a:lnTo>
                  <a:pt x="1029" y="129"/>
                </a:lnTo>
                <a:lnTo>
                  <a:pt x="910" y="0"/>
                </a:lnTo>
                <a:lnTo>
                  <a:pt x="863" y="2"/>
                </a:lnTo>
                <a:lnTo>
                  <a:pt x="817" y="6"/>
                </a:lnTo>
                <a:lnTo>
                  <a:pt x="771" y="11"/>
                </a:lnTo>
                <a:lnTo>
                  <a:pt x="726" y="20"/>
                </a:lnTo>
                <a:lnTo>
                  <a:pt x="682" y="29"/>
                </a:lnTo>
                <a:lnTo>
                  <a:pt x="639" y="42"/>
                </a:lnTo>
                <a:lnTo>
                  <a:pt x="596" y="56"/>
                </a:lnTo>
                <a:lnTo>
                  <a:pt x="555" y="73"/>
                </a:lnTo>
                <a:lnTo>
                  <a:pt x="515" y="91"/>
                </a:lnTo>
                <a:lnTo>
                  <a:pt x="476" y="111"/>
                </a:lnTo>
                <a:lnTo>
                  <a:pt x="438" y="133"/>
                </a:lnTo>
                <a:lnTo>
                  <a:pt x="401" y="156"/>
                </a:lnTo>
                <a:lnTo>
                  <a:pt x="366" y="182"/>
                </a:lnTo>
                <a:lnTo>
                  <a:pt x="331" y="209"/>
                </a:lnTo>
                <a:lnTo>
                  <a:pt x="298" y="238"/>
                </a:lnTo>
                <a:lnTo>
                  <a:pt x="266" y="268"/>
                </a:lnTo>
                <a:lnTo>
                  <a:pt x="236" y="300"/>
                </a:lnTo>
                <a:lnTo>
                  <a:pt x="207" y="332"/>
                </a:lnTo>
                <a:lnTo>
                  <a:pt x="180" y="367"/>
                </a:lnTo>
                <a:lnTo>
                  <a:pt x="156" y="402"/>
                </a:lnTo>
                <a:lnTo>
                  <a:pt x="131" y="440"/>
                </a:lnTo>
                <a:lnTo>
                  <a:pt x="109" y="478"/>
                </a:lnTo>
                <a:lnTo>
                  <a:pt x="89" y="518"/>
                </a:lnTo>
                <a:lnTo>
                  <a:pt x="71" y="558"/>
                </a:lnTo>
                <a:lnTo>
                  <a:pt x="54" y="599"/>
                </a:lnTo>
                <a:lnTo>
                  <a:pt x="40" y="641"/>
                </a:lnTo>
                <a:lnTo>
                  <a:pt x="29" y="685"/>
                </a:lnTo>
                <a:lnTo>
                  <a:pt x="18" y="729"/>
                </a:lnTo>
                <a:lnTo>
                  <a:pt x="10" y="773"/>
                </a:lnTo>
                <a:lnTo>
                  <a:pt x="4" y="819"/>
                </a:lnTo>
                <a:lnTo>
                  <a:pt x="1" y="865"/>
                </a:lnTo>
                <a:lnTo>
                  <a:pt x="0" y="912"/>
                </a:lnTo>
                <a:lnTo>
                  <a:pt x="0" y="929"/>
                </a:lnTo>
                <a:lnTo>
                  <a:pt x="118" y="793"/>
                </a:lnTo>
                <a:lnTo>
                  <a:pt x="250" y="920"/>
                </a:lnTo>
                <a:close/>
              </a:path>
            </a:pathLst>
          </a:custGeom>
          <a:gradFill rotWithShape="1">
            <a:gsLst>
              <a:gs pos="0">
                <a:srgbClr val="BFBFBF"/>
              </a:gs>
              <a:gs pos="50000">
                <a:srgbClr val="BFBFBF"/>
              </a:gs>
              <a:gs pos="100000">
                <a:srgbClr val="737373"/>
              </a:gs>
            </a:gsLst>
            <a:lin ang="0" scaled="1"/>
          </a:gradFill>
          <a:ln w="25400">
            <a:noFill/>
            <a:miter lim="800000"/>
            <a:headEnd/>
            <a:tailEnd/>
          </a:ln>
        </p:spPr>
        <p:txBody>
          <a:bodyPr anchor="ctr"/>
          <a:lstStyle/>
          <a:p>
            <a:pPr indent="-342900" algn="ctr">
              <a:buFont typeface="Calibri" pitchFamily="34" charset="0"/>
              <a:buAutoNum type="arabicPeriod"/>
            </a:pPr>
            <a:endParaRPr lang="en-US" noProof="1">
              <a:solidFill>
                <a:srgbClr val="FFFFFF"/>
              </a:solidFill>
              <a:latin typeface="Calibri" pitchFamily="34" charset="0"/>
            </a:endParaRPr>
          </a:p>
        </p:txBody>
      </p:sp>
      <p:sp>
        <p:nvSpPr>
          <p:cNvPr id="13" name="Freeform 183"/>
          <p:cNvSpPr>
            <a:spLocks/>
          </p:cNvSpPr>
          <p:nvPr/>
        </p:nvSpPr>
        <p:spPr bwMode="auto">
          <a:xfrm>
            <a:off x="3181350" y="3494088"/>
            <a:ext cx="1479550" cy="1579562"/>
          </a:xfrm>
          <a:custGeom>
            <a:avLst/>
            <a:gdLst>
              <a:gd name="T0" fmla="*/ 2147483647 w 932"/>
              <a:gd name="T1" fmla="*/ 1877515018 h 995"/>
              <a:gd name="T2" fmla="*/ 2147483647 w 932"/>
              <a:gd name="T3" fmla="*/ 1877515018 h 995"/>
              <a:gd name="T4" fmla="*/ 2132052188 w 932"/>
              <a:gd name="T5" fmla="*/ 1867434396 h 995"/>
              <a:gd name="T6" fmla="*/ 1970762188 w 932"/>
              <a:gd name="T7" fmla="*/ 1844753791 h 995"/>
              <a:gd name="T8" fmla="*/ 1817033450 w 932"/>
              <a:gd name="T9" fmla="*/ 1809471615 h 995"/>
              <a:gd name="T10" fmla="*/ 1670864388 w 932"/>
              <a:gd name="T11" fmla="*/ 1756547556 h 995"/>
              <a:gd name="T12" fmla="*/ 1527214688 w 932"/>
              <a:gd name="T13" fmla="*/ 1691023515 h 995"/>
              <a:gd name="T14" fmla="*/ 1396166563 w 932"/>
              <a:gd name="T15" fmla="*/ 1612899489 h 995"/>
              <a:gd name="T16" fmla="*/ 1267639388 w 932"/>
              <a:gd name="T17" fmla="*/ 1524693255 h 995"/>
              <a:gd name="T18" fmla="*/ 1154231563 w 932"/>
              <a:gd name="T19" fmla="*/ 1423887037 h 995"/>
              <a:gd name="T20" fmla="*/ 1045865638 w 932"/>
              <a:gd name="T21" fmla="*/ 1315521146 h 995"/>
              <a:gd name="T22" fmla="*/ 947578750 w 932"/>
              <a:gd name="T23" fmla="*/ 1194553684 h 995"/>
              <a:gd name="T24" fmla="*/ 864414388 w 932"/>
              <a:gd name="T25" fmla="*/ 1068545912 h 995"/>
              <a:gd name="T26" fmla="*/ 791329063 w 932"/>
              <a:gd name="T27" fmla="*/ 929936568 h 995"/>
              <a:gd name="T28" fmla="*/ 728325950 w 932"/>
              <a:gd name="T29" fmla="*/ 786288501 h 995"/>
              <a:gd name="T30" fmla="*/ 682963138 w 932"/>
              <a:gd name="T31" fmla="*/ 635079174 h 995"/>
              <a:gd name="T32" fmla="*/ 650200313 w 932"/>
              <a:gd name="T33" fmla="*/ 481348898 h 995"/>
              <a:gd name="T34" fmla="*/ 632560013 w 932"/>
              <a:gd name="T35" fmla="*/ 320058949 h 995"/>
              <a:gd name="T36" fmla="*/ 0 w 932"/>
              <a:gd name="T37" fmla="*/ 345260503 h 995"/>
              <a:gd name="T38" fmla="*/ 10080625 w 932"/>
              <a:gd name="T39" fmla="*/ 456147343 h 995"/>
              <a:gd name="T40" fmla="*/ 42843450 w 932"/>
              <a:gd name="T41" fmla="*/ 677921023 h 995"/>
              <a:gd name="T42" fmla="*/ 98286888 w 932"/>
              <a:gd name="T43" fmla="*/ 892135030 h 995"/>
              <a:gd name="T44" fmla="*/ 171370625 w 932"/>
              <a:gd name="T45" fmla="*/ 1093747466 h 995"/>
              <a:gd name="T46" fmla="*/ 264617200 w 932"/>
              <a:gd name="T47" fmla="*/ 1290319592 h 995"/>
              <a:gd name="T48" fmla="*/ 372983125 w 932"/>
              <a:gd name="T49" fmla="*/ 1471770784 h 995"/>
              <a:gd name="T50" fmla="*/ 496471575 w 932"/>
              <a:gd name="T51" fmla="*/ 1645660717 h 995"/>
              <a:gd name="T52" fmla="*/ 637600325 w 932"/>
              <a:gd name="T53" fmla="*/ 1806950666 h 995"/>
              <a:gd name="T54" fmla="*/ 791329063 w 932"/>
              <a:gd name="T55" fmla="*/ 1950600320 h 995"/>
              <a:gd name="T56" fmla="*/ 960180325 w 932"/>
              <a:gd name="T57" fmla="*/ 2084167765 h 995"/>
              <a:gd name="T58" fmla="*/ 1136591263 w 932"/>
              <a:gd name="T59" fmla="*/ 2147483647 h 995"/>
              <a:gd name="T60" fmla="*/ 1330642500 w 932"/>
              <a:gd name="T61" fmla="*/ 2147483647 h 995"/>
              <a:gd name="T62" fmla="*/ 1529735638 w 932"/>
              <a:gd name="T63" fmla="*/ 2147483647 h 995"/>
              <a:gd name="T64" fmla="*/ 1738907813 w 932"/>
              <a:gd name="T65" fmla="*/ 2147483647 h 995"/>
              <a:gd name="T66" fmla="*/ 1955641250 w 932"/>
              <a:gd name="T67" fmla="*/ 2147483647 h 995"/>
              <a:gd name="T68" fmla="*/ 2147483647 w 932"/>
              <a:gd name="T69" fmla="*/ 2147483647 h 995"/>
              <a:gd name="T70" fmla="*/ 2147483647 w 932"/>
              <a:gd name="T71" fmla="*/ 2147483647 h 995"/>
              <a:gd name="T72" fmla="*/ 2001004063 w 932"/>
              <a:gd name="T73" fmla="*/ 2147483647 h 9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32"/>
              <a:gd name="T112" fmla="*/ 0 h 995"/>
              <a:gd name="T113" fmla="*/ 932 w 932"/>
              <a:gd name="T114" fmla="*/ 995 h 9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32" h="995">
                <a:moveTo>
                  <a:pt x="918" y="745"/>
                </a:moveTo>
                <a:lnTo>
                  <a:pt x="918" y="745"/>
                </a:lnTo>
                <a:lnTo>
                  <a:pt x="910" y="745"/>
                </a:lnTo>
                <a:lnTo>
                  <a:pt x="877" y="744"/>
                </a:lnTo>
                <a:lnTo>
                  <a:pt x="846" y="741"/>
                </a:lnTo>
                <a:lnTo>
                  <a:pt x="813" y="737"/>
                </a:lnTo>
                <a:lnTo>
                  <a:pt x="782" y="732"/>
                </a:lnTo>
                <a:lnTo>
                  <a:pt x="751" y="726"/>
                </a:lnTo>
                <a:lnTo>
                  <a:pt x="721" y="718"/>
                </a:lnTo>
                <a:lnTo>
                  <a:pt x="691" y="707"/>
                </a:lnTo>
                <a:lnTo>
                  <a:pt x="663" y="697"/>
                </a:lnTo>
                <a:lnTo>
                  <a:pt x="634" y="684"/>
                </a:lnTo>
                <a:lnTo>
                  <a:pt x="606" y="671"/>
                </a:lnTo>
                <a:lnTo>
                  <a:pt x="580" y="657"/>
                </a:lnTo>
                <a:lnTo>
                  <a:pt x="554" y="640"/>
                </a:lnTo>
                <a:lnTo>
                  <a:pt x="528" y="623"/>
                </a:lnTo>
                <a:lnTo>
                  <a:pt x="503" y="605"/>
                </a:lnTo>
                <a:lnTo>
                  <a:pt x="480" y="586"/>
                </a:lnTo>
                <a:lnTo>
                  <a:pt x="458" y="565"/>
                </a:lnTo>
                <a:lnTo>
                  <a:pt x="436" y="544"/>
                </a:lnTo>
                <a:lnTo>
                  <a:pt x="415" y="522"/>
                </a:lnTo>
                <a:lnTo>
                  <a:pt x="396" y="499"/>
                </a:lnTo>
                <a:lnTo>
                  <a:pt x="376" y="474"/>
                </a:lnTo>
                <a:lnTo>
                  <a:pt x="359" y="449"/>
                </a:lnTo>
                <a:lnTo>
                  <a:pt x="343" y="424"/>
                </a:lnTo>
                <a:lnTo>
                  <a:pt x="328" y="396"/>
                </a:lnTo>
                <a:lnTo>
                  <a:pt x="314" y="369"/>
                </a:lnTo>
                <a:lnTo>
                  <a:pt x="301" y="341"/>
                </a:lnTo>
                <a:lnTo>
                  <a:pt x="289" y="312"/>
                </a:lnTo>
                <a:lnTo>
                  <a:pt x="280" y="282"/>
                </a:lnTo>
                <a:lnTo>
                  <a:pt x="271" y="252"/>
                </a:lnTo>
                <a:lnTo>
                  <a:pt x="263" y="223"/>
                </a:lnTo>
                <a:lnTo>
                  <a:pt x="258" y="191"/>
                </a:lnTo>
                <a:lnTo>
                  <a:pt x="253" y="159"/>
                </a:lnTo>
                <a:lnTo>
                  <a:pt x="251" y="127"/>
                </a:lnTo>
                <a:lnTo>
                  <a:pt x="118" y="0"/>
                </a:lnTo>
                <a:lnTo>
                  <a:pt x="0" y="137"/>
                </a:lnTo>
                <a:lnTo>
                  <a:pt x="4" y="181"/>
                </a:lnTo>
                <a:lnTo>
                  <a:pt x="9" y="225"/>
                </a:lnTo>
                <a:lnTo>
                  <a:pt x="17" y="269"/>
                </a:lnTo>
                <a:lnTo>
                  <a:pt x="28" y="312"/>
                </a:lnTo>
                <a:lnTo>
                  <a:pt x="39" y="354"/>
                </a:lnTo>
                <a:lnTo>
                  <a:pt x="52" y="394"/>
                </a:lnTo>
                <a:lnTo>
                  <a:pt x="68" y="434"/>
                </a:lnTo>
                <a:lnTo>
                  <a:pt x="86" y="473"/>
                </a:lnTo>
                <a:lnTo>
                  <a:pt x="105" y="512"/>
                </a:lnTo>
                <a:lnTo>
                  <a:pt x="126" y="548"/>
                </a:lnTo>
                <a:lnTo>
                  <a:pt x="148" y="584"/>
                </a:lnTo>
                <a:lnTo>
                  <a:pt x="171" y="619"/>
                </a:lnTo>
                <a:lnTo>
                  <a:pt x="197" y="653"/>
                </a:lnTo>
                <a:lnTo>
                  <a:pt x="225" y="685"/>
                </a:lnTo>
                <a:lnTo>
                  <a:pt x="253" y="717"/>
                </a:lnTo>
                <a:lnTo>
                  <a:pt x="283" y="746"/>
                </a:lnTo>
                <a:lnTo>
                  <a:pt x="314" y="774"/>
                </a:lnTo>
                <a:lnTo>
                  <a:pt x="348" y="801"/>
                </a:lnTo>
                <a:lnTo>
                  <a:pt x="381" y="827"/>
                </a:lnTo>
                <a:lnTo>
                  <a:pt x="416" y="850"/>
                </a:lnTo>
                <a:lnTo>
                  <a:pt x="451" y="872"/>
                </a:lnTo>
                <a:lnTo>
                  <a:pt x="489" y="893"/>
                </a:lnTo>
                <a:lnTo>
                  <a:pt x="528" y="911"/>
                </a:lnTo>
                <a:lnTo>
                  <a:pt x="567" y="929"/>
                </a:lnTo>
                <a:lnTo>
                  <a:pt x="607" y="943"/>
                </a:lnTo>
                <a:lnTo>
                  <a:pt x="649" y="958"/>
                </a:lnTo>
                <a:lnTo>
                  <a:pt x="690" y="968"/>
                </a:lnTo>
                <a:lnTo>
                  <a:pt x="733" y="978"/>
                </a:lnTo>
                <a:lnTo>
                  <a:pt x="776" y="986"/>
                </a:lnTo>
                <a:lnTo>
                  <a:pt x="820" y="991"/>
                </a:lnTo>
                <a:lnTo>
                  <a:pt x="865" y="994"/>
                </a:lnTo>
                <a:lnTo>
                  <a:pt x="910" y="995"/>
                </a:lnTo>
                <a:lnTo>
                  <a:pt x="932" y="995"/>
                </a:lnTo>
                <a:lnTo>
                  <a:pt x="794" y="875"/>
                </a:lnTo>
                <a:lnTo>
                  <a:pt x="918" y="745"/>
                </a:lnTo>
                <a:close/>
              </a:path>
            </a:pathLst>
          </a:custGeom>
          <a:gradFill rotWithShape="1">
            <a:gsLst>
              <a:gs pos="0">
                <a:schemeClr val="bg2">
                  <a:lumMod val="75000"/>
                </a:schemeClr>
              </a:gs>
              <a:gs pos="100000">
                <a:schemeClr val="bg2">
                  <a:lumMod val="40000"/>
                  <a:lumOff val="60000"/>
                </a:schemeClr>
              </a:gs>
            </a:gsLst>
            <a:lin ang="5400000"/>
          </a:gradFill>
          <a:ln w="9525">
            <a:noFill/>
            <a:miter lim="800000"/>
            <a:headEnd/>
            <a:tailEnd/>
          </a:ln>
        </p:spPr>
        <p:txBody>
          <a:bodyPr anchor="ctr"/>
          <a:lstStyle/>
          <a:p>
            <a:pPr indent="-342900" algn="ctr">
              <a:buFont typeface="Calibri" pitchFamily="34" charset="0"/>
              <a:buAutoNum type="arabicPeriod"/>
            </a:pPr>
            <a:endParaRPr lang="en-US" noProof="1">
              <a:solidFill>
                <a:srgbClr val="151616"/>
              </a:solidFill>
              <a:latin typeface="Arial Narrow" pitchFamily="34" charset="0"/>
            </a:endParaRPr>
          </a:p>
        </p:txBody>
      </p:sp>
      <p:sp>
        <p:nvSpPr>
          <p:cNvPr id="14" name="Freeform 184"/>
          <p:cNvSpPr>
            <a:spLocks/>
          </p:cNvSpPr>
          <p:nvPr/>
        </p:nvSpPr>
        <p:spPr bwMode="auto">
          <a:xfrm>
            <a:off x="4497388" y="3636963"/>
            <a:ext cx="1574800" cy="1435100"/>
          </a:xfrm>
          <a:custGeom>
            <a:avLst/>
            <a:gdLst>
              <a:gd name="T0" fmla="*/ 2147483647 w 992"/>
              <a:gd name="T1" fmla="*/ 367942813 h 904"/>
              <a:gd name="T2" fmla="*/ 1867436575 w 992"/>
              <a:gd name="T3" fmla="*/ 0 h 904"/>
              <a:gd name="T4" fmla="*/ 1857355950 w 992"/>
              <a:gd name="T5" fmla="*/ 163810950 h 904"/>
              <a:gd name="T6" fmla="*/ 1834673750 w 992"/>
              <a:gd name="T7" fmla="*/ 320060638 h 904"/>
              <a:gd name="T8" fmla="*/ 1796872200 w 992"/>
              <a:gd name="T9" fmla="*/ 473789375 h 904"/>
              <a:gd name="T10" fmla="*/ 1743948125 w 992"/>
              <a:gd name="T11" fmla="*/ 622479388 h 904"/>
              <a:gd name="T12" fmla="*/ 1678424063 w 992"/>
              <a:gd name="T13" fmla="*/ 758567825 h 904"/>
              <a:gd name="T14" fmla="*/ 1600300013 w 992"/>
              <a:gd name="T15" fmla="*/ 892135313 h 904"/>
              <a:gd name="T16" fmla="*/ 1512093750 w 992"/>
              <a:gd name="T17" fmla="*/ 1018143125 h 904"/>
              <a:gd name="T18" fmla="*/ 1411287500 w 992"/>
              <a:gd name="T19" fmla="*/ 1131550950 h 904"/>
              <a:gd name="T20" fmla="*/ 1300400625 w 992"/>
              <a:gd name="T21" fmla="*/ 1239916875 h 904"/>
              <a:gd name="T22" fmla="*/ 1181954075 w 992"/>
              <a:gd name="T23" fmla="*/ 1333163450 h 904"/>
              <a:gd name="T24" fmla="*/ 1055946263 w 992"/>
              <a:gd name="T25" fmla="*/ 1416327813 h 904"/>
              <a:gd name="T26" fmla="*/ 917336875 w 992"/>
              <a:gd name="T27" fmla="*/ 1491932500 h 904"/>
              <a:gd name="T28" fmla="*/ 776208125 w 992"/>
              <a:gd name="T29" fmla="*/ 1549896888 h 904"/>
              <a:gd name="T30" fmla="*/ 627519700 w 992"/>
              <a:gd name="T31" fmla="*/ 1595259700 h 904"/>
              <a:gd name="T32" fmla="*/ 473789375 w 992"/>
              <a:gd name="T33" fmla="*/ 1628020938 h 904"/>
              <a:gd name="T34" fmla="*/ 312499375 w 992"/>
              <a:gd name="T35" fmla="*/ 1648182188 h 904"/>
              <a:gd name="T36" fmla="*/ 352821875 w 992"/>
              <a:gd name="T37" fmla="*/ 2147483647 h 904"/>
              <a:gd name="T38" fmla="*/ 461189388 w 992"/>
              <a:gd name="T39" fmla="*/ 2147483647 h 904"/>
              <a:gd name="T40" fmla="*/ 675401875 w 992"/>
              <a:gd name="T41" fmla="*/ 2147483647 h 904"/>
              <a:gd name="T42" fmla="*/ 884575638 w 992"/>
              <a:gd name="T43" fmla="*/ 2147483647 h 904"/>
              <a:gd name="T44" fmla="*/ 1083667188 w 992"/>
              <a:gd name="T45" fmla="*/ 2109371575 h 904"/>
              <a:gd name="T46" fmla="*/ 1272679700 w 992"/>
              <a:gd name="T47" fmla="*/ 2016125000 h 904"/>
              <a:gd name="T48" fmla="*/ 1454130950 w 992"/>
              <a:gd name="T49" fmla="*/ 1912799388 h 904"/>
              <a:gd name="T50" fmla="*/ 1622980625 w 992"/>
              <a:gd name="T51" fmla="*/ 1791831888 h 904"/>
              <a:gd name="T52" fmla="*/ 1779230313 w 992"/>
              <a:gd name="T53" fmla="*/ 1653222500 h 904"/>
              <a:gd name="T54" fmla="*/ 1922880013 w 992"/>
              <a:gd name="T55" fmla="*/ 1507053438 h 904"/>
              <a:gd name="T56" fmla="*/ 2053928138 w 992"/>
              <a:gd name="T57" fmla="*/ 1343244075 h 904"/>
              <a:gd name="T58" fmla="*/ 2147483647 w 992"/>
              <a:gd name="T59" fmla="*/ 1169352500 h 904"/>
              <a:gd name="T60" fmla="*/ 2147483647 w 992"/>
              <a:gd name="T61" fmla="*/ 987901250 h 904"/>
              <a:gd name="T62" fmla="*/ 2147483647 w 992"/>
              <a:gd name="T63" fmla="*/ 791329063 h 904"/>
              <a:gd name="T64" fmla="*/ 2147483647 w 992"/>
              <a:gd name="T65" fmla="*/ 589716563 h 904"/>
              <a:gd name="T66" fmla="*/ 2147483647 w 992"/>
              <a:gd name="T67" fmla="*/ 380544388 h 904"/>
              <a:gd name="T68" fmla="*/ 2147483647 w 992"/>
              <a:gd name="T69" fmla="*/ 163810950 h 904"/>
              <a:gd name="T70" fmla="*/ 2147483647 w 992"/>
              <a:gd name="T71" fmla="*/ 52924075 h 9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92"/>
              <a:gd name="T109" fmla="*/ 0 h 904"/>
              <a:gd name="T110" fmla="*/ 992 w 992"/>
              <a:gd name="T111" fmla="*/ 904 h 90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92" h="904">
                <a:moveTo>
                  <a:pt x="992" y="21"/>
                </a:moveTo>
                <a:lnTo>
                  <a:pt x="858" y="146"/>
                </a:lnTo>
                <a:lnTo>
                  <a:pt x="741" y="0"/>
                </a:lnTo>
                <a:lnTo>
                  <a:pt x="740" y="33"/>
                </a:lnTo>
                <a:lnTo>
                  <a:pt x="737" y="65"/>
                </a:lnTo>
                <a:lnTo>
                  <a:pt x="734" y="96"/>
                </a:lnTo>
                <a:lnTo>
                  <a:pt x="728" y="127"/>
                </a:lnTo>
                <a:lnTo>
                  <a:pt x="721" y="159"/>
                </a:lnTo>
                <a:lnTo>
                  <a:pt x="713" y="188"/>
                </a:lnTo>
                <a:lnTo>
                  <a:pt x="702" y="217"/>
                </a:lnTo>
                <a:lnTo>
                  <a:pt x="692" y="247"/>
                </a:lnTo>
                <a:lnTo>
                  <a:pt x="679" y="274"/>
                </a:lnTo>
                <a:lnTo>
                  <a:pt x="666" y="301"/>
                </a:lnTo>
                <a:lnTo>
                  <a:pt x="651" y="328"/>
                </a:lnTo>
                <a:lnTo>
                  <a:pt x="635" y="354"/>
                </a:lnTo>
                <a:lnTo>
                  <a:pt x="618" y="379"/>
                </a:lnTo>
                <a:lnTo>
                  <a:pt x="600" y="404"/>
                </a:lnTo>
                <a:lnTo>
                  <a:pt x="581" y="427"/>
                </a:lnTo>
                <a:lnTo>
                  <a:pt x="560" y="449"/>
                </a:lnTo>
                <a:lnTo>
                  <a:pt x="539" y="471"/>
                </a:lnTo>
                <a:lnTo>
                  <a:pt x="516" y="492"/>
                </a:lnTo>
                <a:lnTo>
                  <a:pt x="494" y="510"/>
                </a:lnTo>
                <a:lnTo>
                  <a:pt x="469" y="529"/>
                </a:lnTo>
                <a:lnTo>
                  <a:pt x="444" y="546"/>
                </a:lnTo>
                <a:lnTo>
                  <a:pt x="419" y="562"/>
                </a:lnTo>
                <a:lnTo>
                  <a:pt x="391" y="577"/>
                </a:lnTo>
                <a:lnTo>
                  <a:pt x="364" y="592"/>
                </a:lnTo>
                <a:lnTo>
                  <a:pt x="337" y="603"/>
                </a:lnTo>
                <a:lnTo>
                  <a:pt x="308" y="615"/>
                </a:lnTo>
                <a:lnTo>
                  <a:pt x="278" y="625"/>
                </a:lnTo>
                <a:lnTo>
                  <a:pt x="249" y="633"/>
                </a:lnTo>
                <a:lnTo>
                  <a:pt x="219" y="641"/>
                </a:lnTo>
                <a:lnTo>
                  <a:pt x="188" y="646"/>
                </a:lnTo>
                <a:lnTo>
                  <a:pt x="155" y="651"/>
                </a:lnTo>
                <a:lnTo>
                  <a:pt x="124" y="654"/>
                </a:lnTo>
                <a:lnTo>
                  <a:pt x="0" y="782"/>
                </a:lnTo>
                <a:lnTo>
                  <a:pt x="140" y="904"/>
                </a:lnTo>
                <a:lnTo>
                  <a:pt x="183" y="900"/>
                </a:lnTo>
                <a:lnTo>
                  <a:pt x="225" y="894"/>
                </a:lnTo>
                <a:lnTo>
                  <a:pt x="268" y="886"/>
                </a:lnTo>
                <a:lnTo>
                  <a:pt x="310" y="877"/>
                </a:lnTo>
                <a:lnTo>
                  <a:pt x="351" y="865"/>
                </a:lnTo>
                <a:lnTo>
                  <a:pt x="390" y="852"/>
                </a:lnTo>
                <a:lnTo>
                  <a:pt x="430" y="837"/>
                </a:lnTo>
                <a:lnTo>
                  <a:pt x="468" y="820"/>
                </a:lnTo>
                <a:lnTo>
                  <a:pt x="505" y="800"/>
                </a:lnTo>
                <a:lnTo>
                  <a:pt x="542" y="781"/>
                </a:lnTo>
                <a:lnTo>
                  <a:pt x="577" y="759"/>
                </a:lnTo>
                <a:lnTo>
                  <a:pt x="610" y="735"/>
                </a:lnTo>
                <a:lnTo>
                  <a:pt x="644" y="711"/>
                </a:lnTo>
                <a:lnTo>
                  <a:pt x="675" y="685"/>
                </a:lnTo>
                <a:lnTo>
                  <a:pt x="706" y="656"/>
                </a:lnTo>
                <a:lnTo>
                  <a:pt x="736" y="628"/>
                </a:lnTo>
                <a:lnTo>
                  <a:pt x="763" y="598"/>
                </a:lnTo>
                <a:lnTo>
                  <a:pt x="791" y="566"/>
                </a:lnTo>
                <a:lnTo>
                  <a:pt x="815" y="533"/>
                </a:lnTo>
                <a:lnTo>
                  <a:pt x="840" y="499"/>
                </a:lnTo>
                <a:lnTo>
                  <a:pt x="862" y="464"/>
                </a:lnTo>
                <a:lnTo>
                  <a:pt x="883" y="428"/>
                </a:lnTo>
                <a:lnTo>
                  <a:pt x="901" y="392"/>
                </a:lnTo>
                <a:lnTo>
                  <a:pt x="919" y="353"/>
                </a:lnTo>
                <a:lnTo>
                  <a:pt x="935" y="314"/>
                </a:lnTo>
                <a:lnTo>
                  <a:pt x="949" y="275"/>
                </a:lnTo>
                <a:lnTo>
                  <a:pt x="960" y="234"/>
                </a:lnTo>
                <a:lnTo>
                  <a:pt x="971" y="194"/>
                </a:lnTo>
                <a:lnTo>
                  <a:pt x="979" y="151"/>
                </a:lnTo>
                <a:lnTo>
                  <a:pt x="985" y="108"/>
                </a:lnTo>
                <a:lnTo>
                  <a:pt x="990" y="65"/>
                </a:lnTo>
                <a:lnTo>
                  <a:pt x="992" y="21"/>
                </a:lnTo>
                <a:close/>
              </a:path>
            </a:pathLst>
          </a:custGeom>
          <a:gradFill rotWithShape="1">
            <a:gsLst>
              <a:gs pos="0">
                <a:schemeClr val="bg2">
                  <a:lumMod val="75000"/>
                </a:schemeClr>
              </a:gs>
              <a:gs pos="100000">
                <a:schemeClr val="bg2">
                  <a:lumMod val="40000"/>
                  <a:lumOff val="60000"/>
                </a:schemeClr>
              </a:gs>
            </a:gsLst>
            <a:lin ang="5400000"/>
          </a:gradFill>
          <a:ln w="9525">
            <a:noFill/>
            <a:miter lim="800000"/>
            <a:headEnd/>
            <a:tailEnd/>
          </a:ln>
        </p:spPr>
        <p:txBody>
          <a:bodyPr anchor="ctr"/>
          <a:lstStyle/>
          <a:p>
            <a:pPr indent="-342900" algn="ctr">
              <a:buFont typeface="Calibri" pitchFamily="34" charset="0"/>
              <a:buAutoNum type="arabicPeriod"/>
            </a:pPr>
            <a:endParaRPr lang="en-US" noProof="1">
              <a:solidFill>
                <a:srgbClr val="FFFFFF"/>
              </a:solidFill>
              <a:latin typeface="Arial Narrow" pitchFamily="34" charset="0"/>
            </a:endParaRPr>
          </a:p>
        </p:txBody>
      </p:sp>
      <p:sp>
        <p:nvSpPr>
          <p:cNvPr id="15" name="WordArt 35"/>
          <p:cNvSpPr>
            <a:spLocks noChangeArrowheads="1" noChangeShapeType="1" noTextEdit="1"/>
          </p:cNvSpPr>
          <p:nvPr>
            <p:custDataLst>
              <p:tags r:id="rId1"/>
            </p:custDataLst>
          </p:nvPr>
        </p:nvSpPr>
        <p:spPr bwMode="gray">
          <a:xfrm rot="3118544">
            <a:off x="4533024" y="2728462"/>
            <a:ext cx="1510601" cy="786703"/>
          </a:xfrm>
          <a:prstGeom prst="rect">
            <a:avLst/>
          </a:prstGeom>
        </p:spPr>
        <p:txBody>
          <a:bodyPr spcFirstLastPara="1" wrap="none" fromWordArt="1">
            <a:prstTxWarp prst="textArchUp">
              <a:avLst>
                <a:gd name="adj" fmla="val 11632716"/>
              </a:avLst>
            </a:prstTxWarp>
          </a:bodyPr>
          <a:lstStyle/>
          <a:p>
            <a:r>
              <a:rPr lang="en-US" sz="2800" kern="10" dirty="0" smtClean="0">
                <a:ln w="9525">
                  <a:noFill/>
                  <a:round/>
                  <a:headEnd/>
                  <a:tailEnd/>
                </a:ln>
                <a:solidFill>
                  <a:srgbClr val="FFFFFF">
                    <a:lumMod val="75000"/>
                  </a:srgbClr>
                </a:solidFill>
                <a:latin typeface="Arial"/>
                <a:ea typeface="+mn-lt"/>
                <a:cs typeface="Arial"/>
              </a:rPr>
              <a:t>IT OPERATIONS</a:t>
            </a:r>
            <a:endParaRPr lang="en-US" sz="2800" kern="10" dirty="0">
              <a:ln w="9525">
                <a:noFill/>
                <a:round/>
                <a:headEnd/>
                <a:tailEnd/>
              </a:ln>
              <a:solidFill>
                <a:srgbClr val="FFFFFF">
                  <a:lumMod val="75000"/>
                </a:srgbClr>
              </a:solidFill>
              <a:latin typeface="Arial"/>
              <a:ea typeface="+mn-lt"/>
              <a:cs typeface="Arial"/>
            </a:endParaRPr>
          </a:p>
        </p:txBody>
      </p:sp>
      <p:sp>
        <p:nvSpPr>
          <p:cNvPr id="19" name="WordArt 35"/>
          <p:cNvSpPr>
            <a:spLocks noChangeArrowheads="1" noChangeShapeType="1" noTextEdit="1"/>
          </p:cNvSpPr>
          <p:nvPr>
            <p:custDataLst>
              <p:tags r:id="rId2"/>
            </p:custDataLst>
          </p:nvPr>
        </p:nvSpPr>
        <p:spPr bwMode="gray">
          <a:xfrm rot="19106040">
            <a:off x="3454846" y="2648478"/>
            <a:ext cx="1098550" cy="549972"/>
          </a:xfrm>
          <a:prstGeom prst="rect">
            <a:avLst/>
          </a:prstGeom>
        </p:spPr>
        <p:txBody>
          <a:bodyPr spcFirstLastPara="1" wrap="none" fromWordArt="1">
            <a:prstTxWarp prst="textArchUp">
              <a:avLst>
                <a:gd name="adj" fmla="val 11634564"/>
              </a:avLst>
            </a:prstTxWarp>
          </a:bodyPr>
          <a:lstStyle/>
          <a:p>
            <a:r>
              <a:rPr lang="en-US" sz="2800" kern="10" dirty="0" smtClean="0">
                <a:ln w="9525">
                  <a:noFill/>
                  <a:round/>
                  <a:headEnd/>
                  <a:tailEnd/>
                </a:ln>
                <a:solidFill>
                  <a:srgbClr val="FFFFFF">
                    <a:lumMod val="75000"/>
                  </a:srgbClr>
                </a:solidFill>
                <a:effectLst>
                  <a:outerShdw blurRad="38100" dist="38100" dir="2700000" algn="tl">
                    <a:srgbClr val="000000">
                      <a:alpha val="43137"/>
                    </a:srgbClr>
                  </a:outerShdw>
                </a:effectLst>
                <a:latin typeface="Arial"/>
                <a:ea typeface="+mn-lt"/>
                <a:cs typeface="Arial"/>
              </a:rPr>
              <a:t>DEFENSE</a:t>
            </a:r>
            <a:endParaRPr lang="en-US" sz="2800" kern="10" dirty="0">
              <a:ln w="9525">
                <a:noFill/>
                <a:round/>
                <a:headEnd/>
                <a:tailEnd/>
              </a:ln>
              <a:solidFill>
                <a:srgbClr val="FFFFFF">
                  <a:lumMod val="75000"/>
                </a:srgbClr>
              </a:solidFill>
              <a:effectLst>
                <a:outerShdw blurRad="38100" dist="38100" dir="2700000" algn="tl">
                  <a:srgbClr val="000000">
                    <a:alpha val="43137"/>
                  </a:srgbClr>
                </a:outerShdw>
              </a:effectLst>
              <a:latin typeface="Arial"/>
              <a:ea typeface="+mn-lt"/>
              <a:cs typeface="Arial"/>
            </a:endParaRPr>
          </a:p>
        </p:txBody>
      </p:sp>
      <p:grpSp>
        <p:nvGrpSpPr>
          <p:cNvPr id="3" name="Gruppe 149"/>
          <p:cNvGrpSpPr>
            <a:grpSpLocks/>
          </p:cNvGrpSpPr>
          <p:nvPr/>
        </p:nvGrpSpPr>
        <p:grpSpPr bwMode="auto">
          <a:xfrm>
            <a:off x="6037264" y="1209675"/>
            <a:ext cx="2735262" cy="1533525"/>
            <a:chOff x="5836596" y="1439694"/>
            <a:chExt cx="2700000" cy="1254868"/>
          </a:xfrm>
        </p:grpSpPr>
        <p:sp>
          <p:nvSpPr>
            <p:cNvPr id="102" name="Rektangulær billedforklaring 146"/>
            <p:cNvSpPr>
              <a:spLocks noChangeArrowheads="1"/>
            </p:cNvSpPr>
            <p:nvPr/>
          </p:nvSpPr>
          <p:spPr bwMode="auto">
            <a:xfrm>
              <a:off x="5846120" y="1458755"/>
              <a:ext cx="2685715" cy="1235807"/>
            </a:xfrm>
            <a:prstGeom prst="wedgeRectCallout">
              <a:avLst>
                <a:gd name="adj1" fmla="val -47722"/>
                <a:gd name="adj2" fmla="val 76227"/>
              </a:avLst>
            </a:prstGeom>
            <a:solidFill>
              <a:schemeClr val="bg1"/>
            </a:soli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103" name="Rektangel 148"/>
            <p:cNvSpPr/>
            <p:nvPr/>
          </p:nvSpPr>
          <p:spPr>
            <a:xfrm>
              <a:off x="5836596" y="1439694"/>
              <a:ext cx="2700000" cy="136606"/>
            </a:xfrm>
            <a:prstGeom prst="rect">
              <a:avLst/>
            </a:prstGeom>
            <a:gradFill flip="none" rotWithShape="1">
              <a:gsLst>
                <a:gs pos="50000">
                  <a:schemeClr val="bg1">
                    <a:lumMod val="50000"/>
                  </a:schemeClr>
                </a:gs>
                <a:gs pos="50000">
                  <a:srgbClr val="FFFFFF">
                    <a:lumMod val="75000"/>
                  </a:srgbClr>
                </a:gs>
                <a:gs pos="100000">
                  <a:srgbClr val="E6E6E6">
                    <a:lumMod val="50000"/>
                  </a:srgbClr>
                </a:gs>
              </a:gsLst>
              <a:lin ang="16200000" scaled="1"/>
              <a:tileRect/>
            </a:gradFill>
            <a:ln w="25400" cap="flat" cmpd="sng" algn="ctr">
              <a:noFill/>
              <a:prstDash val="solid"/>
            </a:ln>
            <a:effectLst/>
          </p:spPr>
          <p:txBody>
            <a:bodyPr anchor="ctr"/>
            <a:lstStyle/>
            <a:p>
              <a:pPr indent="-342900" algn="ctr">
                <a:buFont typeface="Calibri" pitchFamily="34" charset="0"/>
                <a:buAutoNum type="arabicPeriod"/>
              </a:pPr>
              <a:endParaRPr lang="en-US" noProof="1">
                <a:solidFill>
                  <a:srgbClr val="FFFFFF"/>
                </a:solidFill>
                <a:latin typeface="Calibri" pitchFamily="34" charset="0"/>
              </a:endParaRPr>
            </a:p>
          </p:txBody>
        </p:sp>
      </p:grpSp>
      <p:grpSp>
        <p:nvGrpSpPr>
          <p:cNvPr id="5" name="Gruppe 171"/>
          <p:cNvGrpSpPr>
            <a:grpSpLocks/>
          </p:cNvGrpSpPr>
          <p:nvPr/>
        </p:nvGrpSpPr>
        <p:grpSpPr bwMode="auto">
          <a:xfrm>
            <a:off x="342900" y="1171575"/>
            <a:ext cx="2874963" cy="1554163"/>
            <a:chOff x="5836596" y="1439694"/>
            <a:chExt cx="2700000" cy="1254868"/>
          </a:xfrm>
        </p:grpSpPr>
        <p:sp>
          <p:nvSpPr>
            <p:cNvPr id="122" name="Rektangulær billedforklaring 172"/>
            <p:cNvSpPr>
              <a:spLocks noChangeArrowheads="1"/>
            </p:cNvSpPr>
            <p:nvPr/>
          </p:nvSpPr>
          <p:spPr bwMode="auto">
            <a:xfrm>
              <a:off x="5846125" y="1458755"/>
              <a:ext cx="2685705" cy="1235807"/>
            </a:xfrm>
            <a:prstGeom prst="wedgeRectCallout">
              <a:avLst>
                <a:gd name="adj1" fmla="val 44667"/>
                <a:gd name="adj2" fmla="val 73866"/>
              </a:avLst>
            </a:prstGeom>
            <a:solidFill>
              <a:schemeClr val="bg1"/>
            </a:soli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123" name="Rektangel 173"/>
            <p:cNvSpPr/>
            <p:nvPr/>
          </p:nvSpPr>
          <p:spPr>
            <a:xfrm>
              <a:off x="5836596" y="1439694"/>
              <a:ext cx="2700000" cy="136606"/>
            </a:xfrm>
            <a:prstGeom prst="rect">
              <a:avLst/>
            </a:prstGeom>
            <a:gradFill flip="none" rotWithShape="1">
              <a:gsLst>
                <a:gs pos="50000">
                  <a:schemeClr val="bg1">
                    <a:lumMod val="50000"/>
                  </a:schemeClr>
                </a:gs>
                <a:gs pos="50000">
                  <a:srgbClr val="FFFFFF">
                    <a:lumMod val="75000"/>
                  </a:srgbClr>
                </a:gs>
                <a:gs pos="100000">
                  <a:srgbClr val="E6E6E6">
                    <a:lumMod val="50000"/>
                  </a:srgbClr>
                </a:gs>
              </a:gsLst>
              <a:lin ang="16200000" scaled="1"/>
              <a:tileRect/>
            </a:gradFill>
            <a:ln w="25400" cap="flat" cmpd="sng" algn="ctr">
              <a:noFill/>
              <a:prstDash val="solid"/>
            </a:ln>
            <a:effectLst/>
          </p:spPr>
          <p:txBody>
            <a:bodyPr anchor="ctr"/>
            <a:lstStyle/>
            <a:p>
              <a:pPr indent="-342900" algn="ctr">
                <a:buFont typeface="Calibri" pitchFamily="34" charset="0"/>
                <a:buAutoNum type="arabicPeriod"/>
              </a:pPr>
              <a:endParaRPr lang="en-US" noProof="1">
                <a:solidFill>
                  <a:srgbClr val="FFFFFF"/>
                </a:solidFill>
                <a:latin typeface="Calibri" pitchFamily="34" charset="0"/>
              </a:endParaRPr>
            </a:p>
          </p:txBody>
        </p:sp>
      </p:grpSp>
      <p:grpSp>
        <p:nvGrpSpPr>
          <p:cNvPr id="6" name="Gruppe 174"/>
          <p:cNvGrpSpPr>
            <a:grpSpLocks/>
          </p:cNvGrpSpPr>
          <p:nvPr/>
        </p:nvGrpSpPr>
        <p:grpSpPr bwMode="auto">
          <a:xfrm>
            <a:off x="6034089" y="4819650"/>
            <a:ext cx="2786061" cy="1549400"/>
            <a:chOff x="5836596" y="1439694"/>
            <a:chExt cx="2700000" cy="1254868"/>
          </a:xfrm>
        </p:grpSpPr>
        <p:sp>
          <p:nvSpPr>
            <p:cNvPr id="125" name="Rektangulær billedforklaring 175"/>
            <p:cNvSpPr>
              <a:spLocks noChangeArrowheads="1"/>
            </p:cNvSpPr>
            <p:nvPr/>
          </p:nvSpPr>
          <p:spPr bwMode="auto">
            <a:xfrm>
              <a:off x="5846120" y="1458731"/>
              <a:ext cx="2685715" cy="1235831"/>
            </a:xfrm>
            <a:prstGeom prst="wedgeRectCallout">
              <a:avLst>
                <a:gd name="adj1" fmla="val -69463"/>
                <a:gd name="adj2" fmla="val -44245"/>
              </a:avLst>
            </a:prstGeom>
            <a:solidFill>
              <a:schemeClr val="bg1"/>
            </a:soli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126" name="Rektangel 176"/>
            <p:cNvSpPr/>
            <p:nvPr/>
          </p:nvSpPr>
          <p:spPr>
            <a:xfrm>
              <a:off x="5836596" y="1439694"/>
              <a:ext cx="2700000" cy="136433"/>
            </a:xfrm>
            <a:prstGeom prst="rect">
              <a:avLst/>
            </a:prstGeom>
            <a:gradFill flip="none" rotWithShape="1">
              <a:gsLst>
                <a:gs pos="50000">
                  <a:schemeClr val="bg1">
                    <a:lumMod val="50000"/>
                  </a:schemeClr>
                </a:gs>
                <a:gs pos="50000">
                  <a:srgbClr val="FFFFFF">
                    <a:lumMod val="75000"/>
                  </a:srgbClr>
                </a:gs>
                <a:gs pos="100000">
                  <a:srgbClr val="E6E6E6">
                    <a:lumMod val="50000"/>
                  </a:srgbClr>
                </a:gs>
              </a:gsLst>
              <a:lin ang="16200000" scaled="1"/>
              <a:tileRect/>
            </a:gradFill>
            <a:ln w="25400" cap="flat" cmpd="sng" algn="ctr">
              <a:noFill/>
              <a:prstDash val="solid"/>
            </a:ln>
            <a:effectLst/>
          </p:spPr>
          <p:txBody>
            <a:bodyPr anchor="ctr"/>
            <a:lstStyle/>
            <a:p>
              <a:pPr indent="-342900" algn="ctr">
                <a:buFont typeface="Calibri" pitchFamily="34" charset="0"/>
                <a:buAutoNum type="arabicPeriod"/>
              </a:pPr>
              <a:endParaRPr lang="en-US" noProof="1">
                <a:solidFill>
                  <a:srgbClr val="FFFFFF"/>
                </a:solidFill>
                <a:latin typeface="Calibri" pitchFamily="34" charset="0"/>
              </a:endParaRPr>
            </a:p>
          </p:txBody>
        </p:sp>
      </p:grpSp>
      <p:grpSp>
        <p:nvGrpSpPr>
          <p:cNvPr id="7" name="Gruppe 177"/>
          <p:cNvGrpSpPr>
            <a:grpSpLocks/>
          </p:cNvGrpSpPr>
          <p:nvPr/>
        </p:nvGrpSpPr>
        <p:grpSpPr bwMode="auto">
          <a:xfrm>
            <a:off x="333375" y="4810126"/>
            <a:ext cx="2881313" cy="1576388"/>
            <a:chOff x="5836596" y="1439694"/>
            <a:chExt cx="2700000" cy="1254868"/>
          </a:xfrm>
        </p:grpSpPr>
        <p:sp>
          <p:nvSpPr>
            <p:cNvPr id="128" name="Rektangulær billedforklaring 178"/>
            <p:cNvSpPr>
              <a:spLocks noChangeArrowheads="1"/>
            </p:cNvSpPr>
            <p:nvPr/>
          </p:nvSpPr>
          <p:spPr bwMode="auto">
            <a:xfrm>
              <a:off x="5846125" y="1458731"/>
              <a:ext cx="2685705" cy="1235831"/>
            </a:xfrm>
            <a:prstGeom prst="wedgeRectCallout">
              <a:avLst>
                <a:gd name="adj1" fmla="val 68336"/>
                <a:gd name="adj2" fmla="val -43704"/>
              </a:avLst>
            </a:prstGeom>
            <a:solidFill>
              <a:schemeClr val="bg1"/>
            </a:soli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129" name="Rektangel 179"/>
            <p:cNvSpPr/>
            <p:nvPr/>
          </p:nvSpPr>
          <p:spPr>
            <a:xfrm>
              <a:off x="5836596" y="1439694"/>
              <a:ext cx="2700000" cy="136433"/>
            </a:xfrm>
            <a:prstGeom prst="rect">
              <a:avLst/>
            </a:prstGeom>
            <a:gradFill flip="none" rotWithShape="1">
              <a:gsLst>
                <a:gs pos="50000">
                  <a:schemeClr val="bg1">
                    <a:lumMod val="50000"/>
                  </a:schemeClr>
                </a:gs>
                <a:gs pos="50000">
                  <a:srgbClr val="FFFFFF">
                    <a:lumMod val="75000"/>
                  </a:srgbClr>
                </a:gs>
                <a:gs pos="100000">
                  <a:srgbClr val="E6E6E6">
                    <a:lumMod val="50000"/>
                  </a:srgbClr>
                </a:gs>
              </a:gsLst>
              <a:lin ang="16200000" scaled="1"/>
              <a:tileRect/>
            </a:gradFill>
            <a:ln w="25400" cap="flat" cmpd="sng" algn="ctr">
              <a:noFill/>
              <a:prstDash val="solid"/>
            </a:ln>
            <a:effectLst/>
          </p:spPr>
          <p:txBody>
            <a:bodyPr anchor="ctr"/>
            <a:lstStyle/>
            <a:p>
              <a:pPr indent="-342900" algn="ctr">
                <a:buFont typeface="Calibri" pitchFamily="34" charset="0"/>
                <a:buAutoNum type="arabicPeriod"/>
              </a:pPr>
              <a:endParaRPr lang="en-US" noProof="1">
                <a:solidFill>
                  <a:srgbClr val="FFFFFF"/>
                </a:solidFill>
                <a:latin typeface="Calibri" pitchFamily="34" charset="0"/>
              </a:endParaRPr>
            </a:p>
          </p:txBody>
        </p:sp>
      </p:grpSp>
      <p:sp>
        <p:nvSpPr>
          <p:cNvPr id="130" name="Rektangel 180"/>
          <p:cNvSpPr>
            <a:spLocks noChangeArrowheads="1"/>
          </p:cNvSpPr>
          <p:nvPr/>
        </p:nvSpPr>
        <p:spPr bwMode="auto">
          <a:xfrm>
            <a:off x="381001" y="1381125"/>
            <a:ext cx="2700338" cy="1061829"/>
          </a:xfrm>
          <a:prstGeom prst="rect">
            <a:avLst/>
          </a:prstGeom>
          <a:noFill/>
          <a:ln w="9525">
            <a:noFill/>
            <a:miter lim="800000"/>
            <a:headEnd/>
            <a:tailEnd/>
          </a:ln>
        </p:spPr>
        <p:txBody>
          <a:bodyPr wrap="square">
            <a:spAutoFit/>
          </a:bodyPr>
          <a:lstStyle/>
          <a:p>
            <a:pPr marL="57150" lvl="1" indent="-57150" defTabSz="355600">
              <a:lnSpc>
                <a:spcPct val="90000"/>
              </a:lnSpc>
              <a:spcAft>
                <a:spcPct val="15000"/>
              </a:spcAft>
            </a:pPr>
            <a:r>
              <a:rPr lang="en-US" sz="1600" dirty="0" smtClean="0">
                <a:solidFill>
                  <a:srgbClr val="FFFFFF">
                    <a:lumMod val="85000"/>
                  </a:srgbClr>
                </a:solidFill>
                <a:latin typeface="Trebuchet MS" pitchFamily="34" charset="0"/>
              </a:rPr>
              <a:t>Defense Foundation</a:t>
            </a:r>
            <a:r>
              <a:rPr lang="en-US" sz="1200" dirty="0" smtClean="0">
                <a:solidFill>
                  <a:srgbClr val="FFFFFF">
                    <a:lumMod val="85000"/>
                  </a:srgbClr>
                </a:solidFill>
                <a:latin typeface="Trebuchet MS" pitchFamily="34" charset="0"/>
              </a:rPr>
              <a:t>			 </a:t>
            </a:r>
            <a:r>
              <a:rPr lang="en-US" sz="1200" i="1" dirty="0" smtClean="0">
                <a:solidFill>
                  <a:srgbClr val="FFFFFF">
                    <a:lumMod val="85000"/>
                  </a:srgbClr>
                </a:solidFill>
                <a:latin typeface="Trebuchet MS" pitchFamily="34" charset="0"/>
              </a:rPr>
              <a:t>Trust is NOT enough</a:t>
            </a:r>
            <a:endParaRPr lang="en-US" sz="1200" dirty="0" smtClean="0">
              <a:solidFill>
                <a:srgbClr val="FFFFFF">
                  <a:lumMod val="85000"/>
                </a:srgbClr>
              </a:solidFill>
              <a:latin typeface="Trebuchet MS" pitchFamily="34" charset="0"/>
            </a:endParaRPr>
          </a:p>
          <a:p>
            <a:pPr marL="114300" lvl="2" indent="-57150" defTabSz="355600">
              <a:lnSpc>
                <a:spcPct val="90000"/>
              </a:lnSpc>
              <a:spcAft>
                <a:spcPct val="15000"/>
              </a:spcAft>
              <a:buFontTx/>
              <a:buChar char="••"/>
            </a:pPr>
            <a:r>
              <a:rPr lang="en-US" sz="1200" dirty="0" smtClean="0">
                <a:solidFill>
                  <a:srgbClr val="FFFFFF">
                    <a:lumMod val="85000"/>
                  </a:srgbClr>
                </a:solidFill>
                <a:latin typeface="Trebuchet MS" pitchFamily="34" charset="0"/>
              </a:rPr>
              <a:t> Secure the Foundation (insiders)</a:t>
            </a:r>
          </a:p>
          <a:p>
            <a:pPr marL="114300" lvl="2" indent="-57150" defTabSz="355600">
              <a:lnSpc>
                <a:spcPct val="90000"/>
              </a:lnSpc>
              <a:spcAft>
                <a:spcPct val="15000"/>
              </a:spcAft>
              <a:buFontTx/>
              <a:buChar char="••"/>
            </a:pPr>
            <a:r>
              <a:rPr lang="en-US" sz="1200" dirty="0" smtClean="0">
                <a:solidFill>
                  <a:srgbClr val="FFFFFF">
                    <a:lumMod val="85000"/>
                  </a:srgbClr>
                </a:solidFill>
                <a:latin typeface="Trebuchet MS" pitchFamily="34" charset="0"/>
              </a:rPr>
              <a:t> Detect, alert, respond</a:t>
            </a:r>
          </a:p>
          <a:p>
            <a:pPr marL="114300" lvl="2" indent="-57150" defTabSz="355600">
              <a:lnSpc>
                <a:spcPct val="90000"/>
              </a:lnSpc>
              <a:spcAft>
                <a:spcPct val="15000"/>
              </a:spcAft>
              <a:buFontTx/>
              <a:buChar char="••"/>
            </a:pPr>
            <a:r>
              <a:rPr lang="en-US" sz="1200" dirty="0" smtClean="0">
                <a:solidFill>
                  <a:srgbClr val="FFFFFF">
                    <a:lumMod val="85000"/>
                  </a:srgbClr>
                </a:solidFill>
                <a:latin typeface="Trebuchet MS" pitchFamily="34" charset="0"/>
              </a:rPr>
              <a:t> Verify with auditable history</a:t>
            </a:r>
            <a:endParaRPr lang="en-US" sz="1200" dirty="0">
              <a:solidFill>
                <a:srgbClr val="FFFFFF">
                  <a:lumMod val="85000"/>
                </a:srgbClr>
              </a:solidFill>
              <a:latin typeface="Trebuchet MS" pitchFamily="34" charset="0"/>
            </a:endParaRPr>
          </a:p>
        </p:txBody>
      </p:sp>
      <p:sp>
        <p:nvSpPr>
          <p:cNvPr id="131" name="Rektangel 181"/>
          <p:cNvSpPr>
            <a:spLocks noChangeArrowheads="1"/>
          </p:cNvSpPr>
          <p:nvPr/>
        </p:nvSpPr>
        <p:spPr bwMode="auto">
          <a:xfrm>
            <a:off x="390526" y="5019676"/>
            <a:ext cx="2687638" cy="1098762"/>
          </a:xfrm>
          <a:prstGeom prst="rect">
            <a:avLst/>
          </a:prstGeom>
          <a:noFill/>
          <a:ln w="9525">
            <a:noFill/>
            <a:miter lim="800000"/>
            <a:headEnd/>
            <a:tailEnd/>
          </a:ln>
        </p:spPr>
        <p:txBody>
          <a:bodyPr wrap="square">
            <a:spAutoFit/>
          </a:bodyPr>
          <a:lstStyle/>
          <a:p>
            <a:pPr marL="57150" lvl="1" indent="-57150" defTabSz="355600">
              <a:lnSpc>
                <a:spcPct val="90000"/>
              </a:lnSpc>
              <a:spcAft>
                <a:spcPct val="15000"/>
              </a:spcAft>
            </a:pPr>
            <a:r>
              <a:rPr lang="en-US" sz="1600" dirty="0" smtClean="0">
                <a:solidFill>
                  <a:srgbClr val="FFFFFF">
                    <a:lumMod val="85000"/>
                  </a:srgbClr>
                </a:solidFill>
                <a:latin typeface="Trebuchet MS" pitchFamily="34" charset="0"/>
              </a:rPr>
              <a:t>Compliance Foundation</a:t>
            </a:r>
          </a:p>
          <a:p>
            <a:pPr marL="57150" lvl="1" indent="-57150" algn="ctr" defTabSz="355600">
              <a:lnSpc>
                <a:spcPct val="90000"/>
              </a:lnSpc>
              <a:spcAft>
                <a:spcPct val="15000"/>
              </a:spcAft>
            </a:pPr>
            <a:r>
              <a:rPr lang="en-US" sz="1200" i="1" dirty="0" smtClean="0">
                <a:solidFill>
                  <a:srgbClr val="FFFFFF">
                    <a:lumMod val="85000"/>
                  </a:srgbClr>
                </a:solidFill>
                <a:latin typeface="Trebuchet MS" pitchFamily="34" charset="0"/>
              </a:rPr>
              <a:t>Meeting Intent &amp; Interpretation</a:t>
            </a:r>
            <a:endParaRPr lang="en-US" sz="1200" dirty="0" smtClean="0">
              <a:solidFill>
                <a:srgbClr val="FFFFFF">
                  <a:lumMod val="85000"/>
                </a:srgbClr>
              </a:solidFill>
              <a:latin typeface="Trebuchet MS" pitchFamily="34" charset="0"/>
            </a:endParaRPr>
          </a:p>
          <a:p>
            <a:pPr marL="114300" lvl="2" indent="-57150" defTabSz="355600">
              <a:lnSpc>
                <a:spcPct val="90000"/>
              </a:lnSpc>
              <a:spcAft>
                <a:spcPct val="15000"/>
              </a:spcAft>
              <a:buFontTx/>
              <a:buChar char="••"/>
            </a:pPr>
            <a:r>
              <a:rPr lang="en-US" sz="1200" dirty="0" smtClean="0">
                <a:solidFill>
                  <a:srgbClr val="FFFFFF">
                    <a:lumMod val="85000"/>
                  </a:srgbClr>
                </a:solidFill>
                <a:latin typeface="Trebuchet MS" pitchFamily="34" charset="0"/>
              </a:rPr>
              <a:t> Control subsystems changes</a:t>
            </a:r>
          </a:p>
          <a:p>
            <a:pPr marL="114300" lvl="2" indent="-57150" defTabSz="355600">
              <a:lnSpc>
                <a:spcPct val="90000"/>
              </a:lnSpc>
              <a:spcAft>
                <a:spcPct val="15000"/>
              </a:spcAft>
              <a:buFontTx/>
              <a:buChar char="••"/>
            </a:pPr>
            <a:r>
              <a:rPr lang="en-US" sz="1200" dirty="0" smtClean="0">
                <a:solidFill>
                  <a:srgbClr val="FFFFFF">
                    <a:lumMod val="85000"/>
                  </a:srgbClr>
                </a:solidFill>
                <a:latin typeface="Trebuchet MS" pitchFamily="34" charset="0"/>
              </a:rPr>
              <a:t> Detect compliance events</a:t>
            </a:r>
          </a:p>
          <a:p>
            <a:pPr marL="114300" lvl="2" indent="-57150" defTabSz="355600">
              <a:lnSpc>
                <a:spcPct val="90000"/>
              </a:lnSpc>
              <a:spcAft>
                <a:spcPct val="15000"/>
              </a:spcAft>
              <a:buFontTx/>
              <a:buChar char="••"/>
            </a:pPr>
            <a:r>
              <a:rPr lang="en-US" sz="1200" dirty="0" smtClean="0">
                <a:solidFill>
                  <a:srgbClr val="FFFFFF">
                    <a:lumMod val="85000"/>
                  </a:srgbClr>
                </a:solidFill>
                <a:latin typeface="Trebuchet MS" pitchFamily="34" charset="0"/>
              </a:rPr>
              <a:t> Build auditable history</a:t>
            </a:r>
          </a:p>
        </p:txBody>
      </p:sp>
      <p:sp>
        <p:nvSpPr>
          <p:cNvPr id="132" name="Rektangel 182"/>
          <p:cNvSpPr>
            <a:spLocks noChangeArrowheads="1"/>
          </p:cNvSpPr>
          <p:nvPr/>
        </p:nvSpPr>
        <p:spPr bwMode="auto">
          <a:xfrm>
            <a:off x="6062663" y="1419226"/>
            <a:ext cx="2681287" cy="1098762"/>
          </a:xfrm>
          <a:prstGeom prst="rect">
            <a:avLst/>
          </a:prstGeom>
          <a:noFill/>
          <a:ln w="9525">
            <a:noFill/>
            <a:miter lim="800000"/>
            <a:headEnd/>
            <a:tailEnd/>
          </a:ln>
        </p:spPr>
        <p:txBody>
          <a:bodyPr wrap="square">
            <a:spAutoFit/>
          </a:bodyPr>
          <a:lstStyle/>
          <a:p>
            <a:pPr marL="57150" lvl="1" indent="-57150" algn="r" defTabSz="355600">
              <a:lnSpc>
                <a:spcPct val="90000"/>
              </a:lnSpc>
              <a:spcAft>
                <a:spcPct val="15000"/>
              </a:spcAft>
            </a:pPr>
            <a:r>
              <a:rPr lang="en-US" sz="1600" dirty="0" smtClean="0">
                <a:solidFill>
                  <a:srgbClr val="FFFFFF">
                    <a:lumMod val="85000"/>
                  </a:srgbClr>
                </a:solidFill>
                <a:latin typeface="Trebuchet MS" pitchFamily="34" charset="0"/>
              </a:rPr>
              <a:t>IT Operations Foundation</a:t>
            </a:r>
          </a:p>
          <a:p>
            <a:pPr marL="57150" lvl="1" indent="-57150" algn="r" defTabSz="355600">
              <a:lnSpc>
                <a:spcPct val="90000"/>
              </a:lnSpc>
              <a:spcAft>
                <a:spcPct val="15000"/>
              </a:spcAft>
            </a:pPr>
            <a:r>
              <a:rPr lang="en-US" sz="1200" i="1" dirty="0" smtClean="0">
                <a:solidFill>
                  <a:srgbClr val="FFFFFF">
                    <a:lumMod val="85000"/>
                  </a:srgbClr>
                </a:solidFill>
                <a:latin typeface="Trebuchet MS" pitchFamily="34" charset="0"/>
              </a:rPr>
              <a:t>Doing More with less</a:t>
            </a:r>
            <a:endParaRPr lang="en-US" sz="1200" dirty="0" smtClean="0">
              <a:solidFill>
                <a:srgbClr val="FFFFFF">
                  <a:lumMod val="85000"/>
                </a:srgbClr>
              </a:solidFill>
              <a:latin typeface="Trebuchet MS" pitchFamily="34" charset="0"/>
            </a:endParaRPr>
          </a:p>
          <a:p>
            <a:pPr marL="114300" lvl="2" indent="-57150" algn="r" defTabSz="355600">
              <a:lnSpc>
                <a:spcPct val="90000"/>
              </a:lnSpc>
              <a:spcAft>
                <a:spcPct val="15000"/>
              </a:spcAft>
            </a:pPr>
            <a:r>
              <a:rPr lang="en-US" sz="1200" dirty="0" smtClean="0">
                <a:solidFill>
                  <a:srgbClr val="FFFFFF">
                    <a:lumMod val="85000"/>
                  </a:srgbClr>
                </a:solidFill>
                <a:latin typeface="Trebuchet MS" pitchFamily="34" charset="0"/>
              </a:rPr>
              <a:t>Universal, integrated environment</a:t>
            </a:r>
            <a:r>
              <a:rPr lang="en-US" sz="1200" dirty="0" smtClean="0">
                <a:solidFill>
                  <a:srgbClr val="FFFFFF">
                    <a:lumMod val="85000"/>
                  </a:srgbClr>
                </a:solidFill>
                <a:latin typeface="Trebuchet MS"/>
              </a:rPr>
              <a:t>•</a:t>
            </a:r>
          </a:p>
          <a:p>
            <a:pPr marL="114300" lvl="2" indent="-57150" algn="r" defTabSz="355600">
              <a:lnSpc>
                <a:spcPct val="90000"/>
              </a:lnSpc>
              <a:spcAft>
                <a:spcPct val="15000"/>
              </a:spcAft>
            </a:pPr>
            <a:r>
              <a:rPr lang="en-US" sz="1200" dirty="0" smtClean="0">
                <a:solidFill>
                  <a:srgbClr val="FFFFFF">
                    <a:lumMod val="85000"/>
                  </a:srgbClr>
                </a:solidFill>
                <a:latin typeface="Trebuchet MS"/>
              </a:rPr>
              <a:t>Optimized, automated process •</a:t>
            </a:r>
          </a:p>
          <a:p>
            <a:pPr marL="114300" lvl="2" indent="-57150" algn="r" defTabSz="355600">
              <a:lnSpc>
                <a:spcPct val="90000"/>
              </a:lnSpc>
              <a:spcAft>
                <a:spcPct val="15000"/>
              </a:spcAft>
            </a:pPr>
            <a:r>
              <a:rPr lang="en-US" sz="1200" dirty="0" smtClean="0">
                <a:solidFill>
                  <a:srgbClr val="FFFFFF">
                    <a:lumMod val="85000"/>
                  </a:srgbClr>
                </a:solidFill>
                <a:latin typeface="Trebuchet MS"/>
              </a:rPr>
              <a:t> Secure, remote management•</a:t>
            </a:r>
            <a:endParaRPr lang="en-US" sz="1200" dirty="0" smtClean="0">
              <a:solidFill>
                <a:srgbClr val="FFFFFF">
                  <a:lumMod val="85000"/>
                </a:srgbClr>
              </a:solidFill>
              <a:latin typeface="Trebuchet MS" pitchFamily="34" charset="0"/>
            </a:endParaRPr>
          </a:p>
        </p:txBody>
      </p:sp>
      <p:sp>
        <p:nvSpPr>
          <p:cNvPr id="133" name="Rektangel 183"/>
          <p:cNvSpPr>
            <a:spLocks noChangeArrowheads="1"/>
          </p:cNvSpPr>
          <p:nvPr/>
        </p:nvSpPr>
        <p:spPr bwMode="auto">
          <a:xfrm>
            <a:off x="6097588" y="5029200"/>
            <a:ext cx="2684462" cy="1098762"/>
          </a:xfrm>
          <a:prstGeom prst="rect">
            <a:avLst/>
          </a:prstGeom>
          <a:noFill/>
          <a:ln w="9525">
            <a:noFill/>
            <a:miter lim="800000"/>
            <a:headEnd/>
            <a:tailEnd/>
          </a:ln>
        </p:spPr>
        <p:txBody>
          <a:bodyPr wrap="square">
            <a:spAutoFit/>
          </a:bodyPr>
          <a:lstStyle/>
          <a:p>
            <a:pPr marL="57150" lvl="1" indent="-57150" algn="r" defTabSz="355600">
              <a:lnSpc>
                <a:spcPct val="90000"/>
              </a:lnSpc>
              <a:spcAft>
                <a:spcPct val="15000"/>
              </a:spcAft>
            </a:pPr>
            <a:r>
              <a:rPr lang="en-US" sz="1600" dirty="0" smtClean="0">
                <a:solidFill>
                  <a:srgbClr val="000000"/>
                </a:solidFill>
                <a:latin typeface="Trebuchet MS" pitchFamily="34" charset="0"/>
              </a:rPr>
              <a:t>IT Services Foundation</a:t>
            </a:r>
          </a:p>
          <a:p>
            <a:pPr marL="57150" lvl="1" indent="-57150" algn="r" defTabSz="355600">
              <a:lnSpc>
                <a:spcPct val="90000"/>
              </a:lnSpc>
              <a:spcAft>
                <a:spcPct val="15000"/>
              </a:spcAft>
            </a:pPr>
            <a:r>
              <a:rPr lang="en-US" sz="1200" i="1" dirty="0" smtClean="0">
                <a:solidFill>
                  <a:srgbClr val="000000"/>
                </a:solidFill>
                <a:latin typeface="Trebuchet MS" pitchFamily="34" charset="0"/>
              </a:rPr>
              <a:t>Delivering the Promise</a:t>
            </a:r>
            <a:endParaRPr lang="en-US" sz="1200" dirty="0" smtClean="0">
              <a:solidFill>
                <a:srgbClr val="000000"/>
              </a:solidFill>
              <a:latin typeface="Trebuchet MS" pitchFamily="34" charset="0"/>
            </a:endParaRPr>
          </a:p>
          <a:p>
            <a:pPr marL="114300" lvl="2" indent="-57150" algn="r" defTabSz="355600">
              <a:lnSpc>
                <a:spcPct val="90000"/>
              </a:lnSpc>
              <a:spcAft>
                <a:spcPct val="15000"/>
              </a:spcAft>
            </a:pPr>
            <a:r>
              <a:rPr lang="en-US" sz="1200" dirty="0" smtClean="0">
                <a:solidFill>
                  <a:srgbClr val="000000"/>
                </a:solidFill>
                <a:latin typeface="Trebuchet MS"/>
              </a:rPr>
              <a:t>Sense and Respond in real-time•</a:t>
            </a:r>
            <a:endParaRPr lang="en-US" sz="1200" dirty="0" smtClean="0">
              <a:solidFill>
                <a:srgbClr val="000000"/>
              </a:solidFill>
              <a:latin typeface="Trebuchet MS" pitchFamily="34" charset="0"/>
            </a:endParaRPr>
          </a:p>
          <a:p>
            <a:pPr marL="114300" lvl="2" indent="-57150" algn="r" defTabSz="355600">
              <a:lnSpc>
                <a:spcPct val="90000"/>
              </a:lnSpc>
              <a:spcAft>
                <a:spcPct val="15000"/>
              </a:spcAft>
            </a:pPr>
            <a:r>
              <a:rPr lang="en-US" sz="1200" dirty="0" smtClean="0">
                <a:solidFill>
                  <a:srgbClr val="000000"/>
                </a:solidFill>
                <a:latin typeface="Trebuchet MS"/>
              </a:rPr>
              <a:t> Correlate across the architecture•</a:t>
            </a:r>
          </a:p>
          <a:p>
            <a:pPr marL="114300" lvl="2" indent="-57150" algn="r" defTabSz="355600">
              <a:lnSpc>
                <a:spcPct val="90000"/>
              </a:lnSpc>
              <a:spcAft>
                <a:spcPct val="15000"/>
              </a:spcAft>
            </a:pPr>
            <a:r>
              <a:rPr lang="en-US" sz="1200" dirty="0" smtClean="0">
                <a:solidFill>
                  <a:srgbClr val="000000"/>
                </a:solidFill>
                <a:latin typeface="Trebuchet MS"/>
              </a:rPr>
              <a:t> Proactively manage and protect•</a:t>
            </a:r>
            <a:endParaRPr lang="en-US" sz="1200" dirty="0" smtClean="0">
              <a:solidFill>
                <a:srgbClr val="000000"/>
              </a:solidFill>
              <a:latin typeface="Trebuchet MS" pitchFamily="34" charset="0"/>
            </a:endParaRPr>
          </a:p>
        </p:txBody>
      </p:sp>
      <p:grpSp>
        <p:nvGrpSpPr>
          <p:cNvPr id="8" name="Group 141"/>
          <p:cNvGrpSpPr/>
          <p:nvPr/>
        </p:nvGrpSpPr>
        <p:grpSpPr>
          <a:xfrm>
            <a:off x="3381375" y="2873473"/>
            <a:ext cx="2523426" cy="1748591"/>
            <a:chOff x="0" y="3035398"/>
            <a:chExt cx="2523426" cy="1748591"/>
          </a:xfrm>
        </p:grpSpPr>
        <p:sp>
          <p:nvSpPr>
            <p:cNvPr id="136" name="Ellipse 10"/>
            <p:cNvSpPr/>
            <p:nvPr/>
          </p:nvSpPr>
          <p:spPr bwMode="auto">
            <a:xfrm>
              <a:off x="0" y="4274103"/>
              <a:ext cx="2523426" cy="509886"/>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ndParaRPr>
            </a:p>
          </p:txBody>
        </p:sp>
        <p:sp>
          <p:nvSpPr>
            <p:cNvPr id="138" name="Ellipse 44"/>
            <p:cNvSpPr/>
            <p:nvPr/>
          </p:nvSpPr>
          <p:spPr bwMode="auto">
            <a:xfrm rot="21052097">
              <a:off x="462730" y="3035398"/>
              <a:ext cx="1560686" cy="1560787"/>
            </a:xfrm>
            <a:prstGeom prst="ellipse">
              <a:avLst/>
            </a:prstGeom>
            <a:gradFill flip="none" rotWithShape="1">
              <a:gsLst>
                <a:gs pos="0">
                  <a:schemeClr val="bg2">
                    <a:lumMod val="60000"/>
                    <a:lumOff val="40000"/>
                  </a:schemeClr>
                </a:gs>
                <a:gs pos="100000">
                  <a:schemeClr val="bg2">
                    <a:lumMod val="75000"/>
                  </a:schemeClr>
                </a:gs>
              </a:gsLst>
              <a:path path="shape">
                <a:fillToRect l="50000" t="50000" r="50000" b="50000"/>
              </a:path>
              <a:tileRect/>
            </a:gradFill>
            <a:ln w="9525" cap="flat" cmpd="sng" algn="ctr">
              <a:solidFill>
                <a:srgbClr val="0081BE">
                  <a:lumMod val="75000"/>
                </a:srgbClr>
              </a:solidFill>
              <a:prstDash val="solid"/>
            </a:ln>
            <a:effectLst>
              <a:innerShdw blurRad="190500" dist="114300" dir="5640000">
                <a:srgbClr val="000000">
                  <a:alpha val="37000"/>
                </a:srgbClr>
              </a:innerShdw>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139" name="Ellipse 45"/>
            <p:cNvSpPr/>
            <p:nvPr/>
          </p:nvSpPr>
          <p:spPr bwMode="auto">
            <a:xfrm>
              <a:off x="684053" y="3068641"/>
              <a:ext cx="1133475" cy="847727"/>
            </a:xfrm>
            <a:prstGeom prst="ellipse">
              <a:avLst/>
            </a:prstGeom>
            <a:gradFill flip="none" rotWithShape="1">
              <a:gsLst>
                <a:gs pos="0">
                  <a:schemeClr val="bg2">
                    <a:lumMod val="60000"/>
                    <a:lumOff val="40000"/>
                    <a:alpha val="0"/>
                  </a:schemeClr>
                </a:gs>
                <a:gs pos="100000">
                  <a:schemeClr val="bg2">
                    <a:lumMod val="20000"/>
                    <a:lumOff val="80000"/>
                    <a:alpha val="10000"/>
                  </a:schemeClr>
                </a:gs>
              </a:gsLst>
              <a:lin ang="16200000" scaled="0"/>
              <a:tileRect/>
            </a:gradFill>
            <a:ln w="9525" cap="flat" cmpd="sng" algn="ctr">
              <a:noFill/>
              <a:prstDash val="solid"/>
            </a:ln>
            <a:effectLst/>
          </p:spPr>
          <p:txBody>
            <a:bodyPr anchor="ctr"/>
            <a:lstStyle/>
            <a:p>
              <a:pPr algn="ctr" fontAlgn="auto">
                <a:spcBef>
                  <a:spcPts val="0"/>
                </a:spcBef>
                <a:spcAft>
                  <a:spcPts val="0"/>
                </a:spcAft>
                <a:defRPr/>
              </a:pPr>
              <a:endParaRPr lang="da-DK" kern="0" dirty="0">
                <a:solidFill>
                  <a:sysClr val="window" lastClr="FFFFFF"/>
                </a:solidFill>
                <a:latin typeface="Calibri"/>
              </a:endParaRPr>
            </a:p>
          </p:txBody>
        </p:sp>
        <p:sp>
          <p:nvSpPr>
            <p:cNvPr id="140" name="Måne 14"/>
            <p:cNvSpPr/>
            <p:nvPr/>
          </p:nvSpPr>
          <p:spPr bwMode="auto">
            <a:xfrm rot="16552097">
              <a:off x="861332" y="3463993"/>
              <a:ext cx="687112" cy="1515051"/>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ndParaRPr>
            </a:p>
          </p:txBody>
        </p:sp>
      </p:grpSp>
      <p:sp>
        <p:nvSpPr>
          <p:cNvPr id="36" name="WordArt 20"/>
          <p:cNvSpPr>
            <a:spLocks noChangeArrowheads="1" noChangeShapeType="1" noTextEdit="1"/>
          </p:cNvSpPr>
          <p:nvPr>
            <p:custDataLst>
              <p:tags r:id="rId3"/>
            </p:custDataLst>
          </p:nvPr>
        </p:nvSpPr>
        <p:spPr bwMode="gray">
          <a:xfrm rot="2932732">
            <a:off x="3219450" y="3816350"/>
            <a:ext cx="1482725" cy="784225"/>
          </a:xfrm>
          <a:prstGeom prst="rect">
            <a:avLst/>
          </a:prstGeom>
        </p:spPr>
        <p:txBody>
          <a:bodyPr spcFirstLastPara="1" wrap="none" fromWordArt="1">
            <a:prstTxWarp prst="textArchDown">
              <a:avLst>
                <a:gd name="adj" fmla="val 1116400"/>
              </a:avLst>
            </a:prstTxWarp>
          </a:bodyPr>
          <a:lstStyle/>
          <a:p>
            <a:r>
              <a:rPr lang="en-US" sz="2800" kern="10" dirty="0" smtClean="0">
                <a:ln w="9525">
                  <a:noFill/>
                  <a:round/>
                  <a:headEnd/>
                  <a:tailEnd/>
                </a:ln>
                <a:solidFill>
                  <a:srgbClr val="0061B2">
                    <a:lumMod val="40000"/>
                    <a:lumOff val="60000"/>
                  </a:srgbClr>
                </a:solidFill>
                <a:latin typeface="Arial"/>
                <a:ea typeface="+mn-lt"/>
                <a:cs typeface="Arial"/>
              </a:rPr>
              <a:t>COMPLIANCE</a:t>
            </a:r>
            <a:endParaRPr lang="en-US" sz="2800" kern="10" dirty="0">
              <a:ln w="9525">
                <a:noFill/>
                <a:round/>
                <a:headEnd/>
                <a:tailEnd/>
              </a:ln>
              <a:solidFill>
                <a:srgbClr val="0061B2">
                  <a:lumMod val="40000"/>
                  <a:lumOff val="60000"/>
                </a:srgbClr>
              </a:solidFill>
              <a:latin typeface="Arial"/>
              <a:ea typeface="+mn-lt"/>
              <a:cs typeface="Arial"/>
            </a:endParaRPr>
          </a:p>
        </p:txBody>
      </p:sp>
      <p:sp>
        <p:nvSpPr>
          <p:cNvPr id="37" name="WordArt 20"/>
          <p:cNvSpPr>
            <a:spLocks noChangeArrowheads="1" noChangeShapeType="1" noTextEdit="1"/>
          </p:cNvSpPr>
          <p:nvPr>
            <p:custDataLst>
              <p:tags r:id="rId4"/>
            </p:custDataLst>
          </p:nvPr>
        </p:nvSpPr>
        <p:spPr bwMode="gray">
          <a:xfrm rot="19163237">
            <a:off x="4520241" y="3967603"/>
            <a:ext cx="1463934" cy="714752"/>
          </a:xfrm>
          <a:prstGeom prst="rect">
            <a:avLst/>
          </a:prstGeom>
        </p:spPr>
        <p:txBody>
          <a:bodyPr spcFirstLastPara="1" wrap="none" fromWordArt="1">
            <a:prstTxWarp prst="textArchDown">
              <a:avLst>
                <a:gd name="adj" fmla="val 1114602"/>
              </a:avLst>
            </a:prstTxWarp>
          </a:bodyPr>
          <a:lstStyle/>
          <a:p>
            <a:r>
              <a:rPr lang="en-US" sz="2800" kern="10" dirty="0" smtClean="0">
                <a:ln w="9525">
                  <a:noFill/>
                  <a:round/>
                  <a:headEnd/>
                  <a:tailEnd/>
                </a:ln>
                <a:solidFill>
                  <a:srgbClr val="00405F"/>
                </a:solidFill>
                <a:effectLst>
                  <a:outerShdw blurRad="38100" dist="25400" dir="2700000" algn="tl">
                    <a:srgbClr val="000000">
                      <a:alpha val="43137"/>
                    </a:srgbClr>
                  </a:outerShdw>
                </a:effectLst>
                <a:latin typeface="Arial"/>
                <a:ea typeface="+mn-lt"/>
                <a:cs typeface="Arial"/>
              </a:rPr>
              <a:t>IT SERVICES</a:t>
            </a:r>
            <a:endParaRPr lang="en-US" sz="2800" kern="10" dirty="0">
              <a:ln w="9525">
                <a:noFill/>
                <a:round/>
                <a:headEnd/>
                <a:tailEnd/>
              </a:ln>
              <a:solidFill>
                <a:srgbClr val="00405F"/>
              </a:solidFill>
              <a:effectLst>
                <a:outerShdw blurRad="38100" dist="25400" dir="2700000" algn="tl">
                  <a:srgbClr val="000000">
                    <a:alpha val="43137"/>
                  </a:srgbClr>
                </a:outerShdw>
              </a:effectLst>
              <a:latin typeface="Arial"/>
              <a:ea typeface="+mn-lt"/>
              <a:cs typeface="Arial"/>
            </a:endParaRPr>
          </a:p>
        </p:txBody>
      </p:sp>
      <p:sp>
        <p:nvSpPr>
          <p:cNvPr id="38" name="Text Box 52"/>
          <p:cNvSpPr txBox="1">
            <a:spLocks noChangeArrowheads="1"/>
          </p:cNvSpPr>
          <p:nvPr/>
        </p:nvSpPr>
        <p:spPr bwMode="gray">
          <a:xfrm>
            <a:off x="3755136" y="3427413"/>
            <a:ext cx="1767839" cy="584775"/>
          </a:xfrm>
          <a:prstGeom prst="rect">
            <a:avLst/>
          </a:prstGeom>
          <a:noFill/>
          <a:ln w="9525">
            <a:noFill/>
            <a:miter lim="800000"/>
            <a:headEnd/>
            <a:tailEnd/>
          </a:ln>
        </p:spPr>
        <p:txBody>
          <a:bodyPr wrap="square">
            <a:spAutoFit/>
          </a:bodyPr>
          <a:lstStyle/>
          <a:p>
            <a:pPr algn="ctr" defTabSz="801688" fontAlgn="auto">
              <a:spcBef>
                <a:spcPct val="20000"/>
              </a:spcBef>
              <a:spcAft>
                <a:spcPts val="0"/>
              </a:spcAft>
              <a:defRPr/>
            </a:pPr>
            <a:r>
              <a:rPr lang="da-DK" sz="1600" b="1" kern="0" noProof="1" smtClean="0">
                <a:solidFill>
                  <a:srgbClr val="FEA501">
                    <a:lumMod val="60000"/>
                    <a:lumOff val="40000"/>
                  </a:srgbClr>
                </a:solidFill>
                <a:effectLst>
                  <a:outerShdw blurRad="38100" dist="38100" dir="2700000" algn="tl">
                    <a:srgbClr val="000000">
                      <a:alpha val="43137"/>
                    </a:srgbClr>
                  </a:outerShdw>
                </a:effectLst>
                <a:latin typeface="Corbel" pitchFamily="34" charset="0"/>
              </a:rPr>
              <a:t>ConsoleWorks® ITFM Suite</a:t>
            </a:r>
            <a:endParaRPr lang="da-DK" sz="1600" b="1" kern="0" noProof="1">
              <a:solidFill>
                <a:srgbClr val="FEA501">
                  <a:lumMod val="60000"/>
                  <a:lumOff val="40000"/>
                </a:srgbClr>
              </a:solidFill>
              <a:effectLst>
                <a:outerShdw blurRad="38100" dist="38100" dir="2700000" algn="tl">
                  <a:srgbClr val="000000">
                    <a:alpha val="43137"/>
                  </a:srgbClr>
                </a:outerShdw>
              </a:effectLst>
              <a:latin typeface="Corbel" pitchFamily="34" charset="0"/>
            </a:endParaRPr>
          </a:p>
        </p:txBody>
      </p:sp>
      <p:sp>
        <p:nvSpPr>
          <p:cNvPr id="40" name="WordArt 35"/>
          <p:cNvSpPr>
            <a:spLocks noChangeArrowheads="1" noChangeShapeType="1" noTextEdit="1"/>
          </p:cNvSpPr>
          <p:nvPr>
            <p:custDataLst>
              <p:tags r:id="rId5"/>
            </p:custDataLst>
          </p:nvPr>
        </p:nvSpPr>
        <p:spPr bwMode="gray">
          <a:xfrm rot="60000">
            <a:off x="3985062" y="2787433"/>
            <a:ext cx="1308089" cy="786703"/>
          </a:xfrm>
          <a:prstGeom prst="rect">
            <a:avLst/>
          </a:prstGeom>
        </p:spPr>
        <p:txBody>
          <a:bodyPr spcFirstLastPara="1" wrap="none" fromWordArt="1">
            <a:prstTxWarp prst="textArchUp">
              <a:avLst>
                <a:gd name="adj" fmla="val 11377749"/>
              </a:avLst>
            </a:prstTxWarp>
          </a:bodyPr>
          <a:lstStyle/>
          <a:p>
            <a:r>
              <a:rPr lang="en-US" sz="2800" kern="10" dirty="0" smtClean="0">
                <a:ln w="9525">
                  <a:noFill/>
                  <a:round/>
                  <a:headEnd/>
                  <a:tailEnd/>
                </a:ln>
                <a:solidFill>
                  <a:srgbClr val="000000"/>
                </a:solidFill>
                <a:effectLst>
                  <a:outerShdw blurRad="38100" dist="25400" dir="2700000" algn="tl">
                    <a:srgbClr val="000000">
                      <a:alpha val="43137"/>
                    </a:srgbClr>
                  </a:outerShdw>
                </a:effectLst>
                <a:latin typeface="Arial"/>
                <a:ea typeface="+mn-lt"/>
                <a:cs typeface="Arial"/>
              </a:rPr>
              <a:t>VIRTUALIZATION</a:t>
            </a:r>
            <a:endParaRPr lang="en-US" sz="2800" kern="10" dirty="0">
              <a:ln w="9525">
                <a:noFill/>
                <a:round/>
                <a:headEnd/>
                <a:tailEnd/>
              </a:ln>
              <a:solidFill>
                <a:srgbClr val="000000"/>
              </a:solidFill>
              <a:effectLst>
                <a:outerShdw blurRad="38100" dist="25400" dir="2700000" algn="tl">
                  <a:srgbClr val="000000">
                    <a:alpha val="43137"/>
                  </a:srgbClr>
                </a:outerShdw>
              </a:effectLst>
              <a:latin typeface="Arial"/>
              <a:ea typeface="+mn-lt"/>
              <a:cs typeface="Arial"/>
            </a:endParaRPr>
          </a:p>
        </p:txBody>
      </p:sp>
      <p:sp>
        <p:nvSpPr>
          <p:cNvPr id="41" name="WordArt 20"/>
          <p:cNvSpPr>
            <a:spLocks noChangeArrowheads="1" noChangeShapeType="1" noTextEdit="1"/>
          </p:cNvSpPr>
          <p:nvPr>
            <p:custDataLst>
              <p:tags r:id="rId6"/>
            </p:custDataLst>
          </p:nvPr>
        </p:nvSpPr>
        <p:spPr bwMode="gray">
          <a:xfrm rot="21397867">
            <a:off x="4039738" y="3874339"/>
            <a:ext cx="1255595" cy="714752"/>
          </a:xfrm>
          <a:prstGeom prst="rect">
            <a:avLst/>
          </a:prstGeom>
        </p:spPr>
        <p:txBody>
          <a:bodyPr spcFirstLastPara="1" wrap="none" fromWordArt="1">
            <a:prstTxWarp prst="textArchDown">
              <a:avLst>
                <a:gd name="adj" fmla="val 1044384"/>
              </a:avLst>
            </a:prstTxWarp>
          </a:bodyPr>
          <a:lstStyle/>
          <a:p>
            <a:r>
              <a:rPr lang="en-US" sz="2800" kern="10" dirty="0" smtClean="0">
                <a:ln w="9525">
                  <a:noFill/>
                  <a:round/>
                  <a:headEnd/>
                  <a:tailEnd/>
                </a:ln>
                <a:solidFill>
                  <a:srgbClr val="000000"/>
                </a:solidFill>
                <a:effectLst>
                  <a:outerShdw blurRad="38100" dist="25400" dir="2700000" algn="tl">
                    <a:srgbClr val="000000">
                      <a:alpha val="43137"/>
                    </a:srgbClr>
                  </a:outerShdw>
                </a:effectLst>
                <a:latin typeface="Arial"/>
                <a:ea typeface="+mn-lt"/>
                <a:cs typeface="Arial"/>
              </a:rPr>
              <a:t>FOUNDATION</a:t>
            </a:r>
            <a:endParaRPr lang="en-US" sz="2800" kern="10" dirty="0">
              <a:ln w="9525">
                <a:noFill/>
                <a:round/>
                <a:headEnd/>
                <a:tailEnd/>
              </a:ln>
              <a:solidFill>
                <a:srgbClr val="000000"/>
              </a:solidFill>
              <a:effectLst>
                <a:outerShdw blurRad="38100" dist="25400" dir="2700000" algn="tl">
                  <a:srgbClr val="000000">
                    <a:alpha val="43137"/>
                  </a:srgbClr>
                </a:outerShdw>
              </a:effectLst>
              <a:latin typeface="Arial"/>
              <a:ea typeface="+mn-lt"/>
              <a:cs typeface="Arial"/>
            </a:endParaRPr>
          </a:p>
        </p:txBody>
      </p:sp>
    </p:spTree>
    <p:extLst>
      <p:ext uri="{BB962C8B-B14F-4D97-AF65-F5344CB8AC3E}">
        <p14:creationId xmlns:p14="http://schemas.microsoft.com/office/powerpoint/2010/main" xmlns="" val="1804739642"/>
      </p:ext>
    </p:extLst>
  </p:cSld>
  <p:clrMapOvr>
    <a:masterClrMapping/>
  </p:clrMapOvr>
  <p:transition spd="slow" advClick="0">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150" y="246063"/>
            <a:ext cx="8503665" cy="647700"/>
          </a:xfrm>
        </p:spPr>
        <p:txBody>
          <a:bodyPr/>
          <a:lstStyle/>
          <a:p>
            <a:r>
              <a:rPr lang="en-US" dirty="0" smtClean="0"/>
              <a:t>ConsoleWorks® IT Services Foundation – are you delivering on the Promise?</a:t>
            </a:r>
            <a:endParaRPr lang="en-US" dirty="0"/>
          </a:p>
        </p:txBody>
      </p:sp>
      <p:sp>
        <p:nvSpPr>
          <p:cNvPr id="4" name="Footer Placeholder 3"/>
          <p:cNvSpPr>
            <a:spLocks noGrp="1"/>
          </p:cNvSpPr>
          <p:nvPr>
            <p:ph type="ftr" sz="quarter" idx="10"/>
          </p:nvPr>
        </p:nvSpPr>
        <p:spPr/>
        <p:txBody>
          <a:bodyPr/>
          <a:lstStyle/>
          <a:p>
            <a:pPr>
              <a:defRPr/>
            </a:pPr>
            <a:r>
              <a:rPr lang="en-US" smtClean="0">
                <a:solidFill>
                  <a:srgbClr val="000000"/>
                </a:solidFill>
              </a:rPr>
              <a:t>TDi Technologies (www.tditechnologies.com)		         Your Business is Built on IT</a:t>
            </a:r>
            <a:endParaRPr lang="de-DE">
              <a:solidFill>
                <a:srgbClr val="000000"/>
              </a:solidFill>
            </a:endParaRPr>
          </a:p>
        </p:txBody>
      </p:sp>
      <p:pic>
        <p:nvPicPr>
          <p:cNvPr id="5" name="Picture 9" descr="C:\Documents and Settings\schruter\Desktop\TDI Collateral\StockPhotos\iStock_000000189112Small.jpg"/>
          <p:cNvPicPr>
            <a:picLocks noChangeAspect="1" noChangeArrowheads="1"/>
          </p:cNvPicPr>
          <p:nvPr/>
        </p:nvPicPr>
        <p:blipFill>
          <a:blip r:embed="rId3" cstate="print"/>
          <a:srcRect/>
          <a:stretch>
            <a:fillRect/>
          </a:stretch>
        </p:blipFill>
        <p:spPr bwMode="auto">
          <a:xfrm>
            <a:off x="3783740" y="3006726"/>
            <a:ext cx="1702660" cy="2555874"/>
          </a:xfrm>
          <a:prstGeom prst="rect">
            <a:avLst/>
          </a:prstGeom>
          <a:noFill/>
        </p:spPr>
      </p:pic>
      <p:sp>
        <p:nvSpPr>
          <p:cNvPr id="6" name="TextBox 5"/>
          <p:cNvSpPr txBox="1"/>
          <p:nvPr/>
        </p:nvSpPr>
        <p:spPr>
          <a:xfrm>
            <a:off x="2371724" y="1150799"/>
            <a:ext cx="4591051" cy="1754326"/>
          </a:xfrm>
          <a:prstGeom prst="rect">
            <a:avLst/>
          </a:prstGeom>
          <a:noFill/>
        </p:spPr>
        <p:txBody>
          <a:bodyPr wrap="square" rtlCol="0">
            <a:spAutoFit/>
          </a:bodyPr>
          <a:lstStyle/>
          <a:p>
            <a:pPr algn="ctr"/>
            <a:r>
              <a:rPr lang="en-US" sz="3600" i="1" dirty="0" smtClean="0">
                <a:solidFill>
                  <a:srgbClr val="000000"/>
                </a:solidFill>
                <a:effectLst>
                  <a:outerShdw blurRad="38100" dist="38100" dir="2700000" algn="tl">
                    <a:srgbClr val="000000">
                      <a:alpha val="43137"/>
                    </a:srgbClr>
                  </a:outerShdw>
                </a:effectLst>
              </a:rPr>
              <a:t>Are you delivering on expectations without exception?</a:t>
            </a:r>
            <a:endParaRPr lang="en-US" sz="3600" i="1" dirty="0">
              <a:solidFill>
                <a:srgbClr val="000000"/>
              </a:solidFill>
              <a:effectLst>
                <a:outerShdw blurRad="38100" dist="38100" dir="2700000" algn="tl">
                  <a:srgbClr val="000000">
                    <a:alpha val="43137"/>
                  </a:srgbClr>
                </a:outerShdw>
              </a:effectLst>
            </a:endParaRPr>
          </a:p>
        </p:txBody>
      </p:sp>
      <p:sp>
        <p:nvSpPr>
          <p:cNvPr id="7" name="TextBox 6"/>
          <p:cNvSpPr txBox="1"/>
          <p:nvPr/>
        </p:nvSpPr>
        <p:spPr>
          <a:xfrm>
            <a:off x="304799" y="2981325"/>
            <a:ext cx="2647951" cy="1631216"/>
          </a:xfrm>
          <a:prstGeom prst="rect">
            <a:avLst/>
          </a:prstGeom>
          <a:noFill/>
        </p:spPr>
        <p:txBody>
          <a:bodyPr wrap="square" rtlCol="0">
            <a:spAutoFit/>
          </a:bodyPr>
          <a:lstStyle/>
          <a:p>
            <a:pPr algn="ctr"/>
            <a:r>
              <a:rPr lang="en-US" i="1" dirty="0" smtClean="0">
                <a:solidFill>
                  <a:srgbClr val="000000"/>
                </a:solidFill>
                <a:effectLst>
                  <a:outerShdw blurRad="38100" dist="38100" dir="2700000" algn="tl">
                    <a:srgbClr val="000000">
                      <a:alpha val="43137"/>
                    </a:srgbClr>
                  </a:outerShdw>
                </a:effectLst>
              </a:rPr>
              <a:t>Do your customers remember the 99 times you delivered… or the ONE TIME you did not?</a:t>
            </a:r>
            <a:endParaRPr lang="en-US" i="1" dirty="0">
              <a:solidFill>
                <a:srgbClr val="000000"/>
              </a:solidFill>
              <a:effectLst>
                <a:outerShdw blurRad="38100" dist="38100" dir="2700000" algn="tl">
                  <a:srgbClr val="000000">
                    <a:alpha val="43137"/>
                  </a:srgbClr>
                </a:outerShdw>
              </a:effectLst>
            </a:endParaRPr>
          </a:p>
        </p:txBody>
      </p:sp>
      <p:sp>
        <p:nvSpPr>
          <p:cNvPr id="8" name="TextBox 7"/>
          <p:cNvSpPr txBox="1"/>
          <p:nvPr/>
        </p:nvSpPr>
        <p:spPr>
          <a:xfrm>
            <a:off x="1143000" y="5029200"/>
            <a:ext cx="2438400" cy="923330"/>
          </a:xfrm>
          <a:prstGeom prst="rect">
            <a:avLst/>
          </a:prstGeom>
          <a:noFill/>
        </p:spPr>
        <p:txBody>
          <a:bodyPr wrap="square" rtlCol="0">
            <a:spAutoFit/>
          </a:bodyPr>
          <a:lstStyle/>
          <a:p>
            <a:pPr algn="ctr"/>
            <a:r>
              <a:rPr lang="en-US" i="1" dirty="0" smtClean="0">
                <a:solidFill>
                  <a:srgbClr val="000000"/>
                </a:solidFill>
                <a:effectLst>
                  <a:outerShdw blurRad="38100" dist="38100" dir="2700000" algn="tl">
                    <a:srgbClr val="000000">
                      <a:alpha val="43137"/>
                    </a:srgbClr>
                  </a:outerShdw>
                </a:effectLst>
              </a:rPr>
              <a:t>Do minutes matter in your SLAs? What about seconds?</a:t>
            </a:r>
            <a:endParaRPr lang="en-US" i="1" dirty="0">
              <a:solidFill>
                <a:srgbClr val="000000"/>
              </a:solidFill>
              <a:effectLst>
                <a:outerShdw blurRad="38100" dist="38100" dir="2700000" algn="tl">
                  <a:srgbClr val="000000">
                    <a:alpha val="43137"/>
                  </a:srgbClr>
                </a:outerShdw>
              </a:effectLst>
            </a:endParaRPr>
          </a:p>
        </p:txBody>
      </p:sp>
      <p:sp>
        <p:nvSpPr>
          <p:cNvPr id="9" name="TextBox 8"/>
          <p:cNvSpPr txBox="1"/>
          <p:nvPr/>
        </p:nvSpPr>
        <p:spPr>
          <a:xfrm>
            <a:off x="5486400" y="5029200"/>
            <a:ext cx="2438400" cy="1015663"/>
          </a:xfrm>
          <a:prstGeom prst="rect">
            <a:avLst/>
          </a:prstGeom>
          <a:noFill/>
        </p:spPr>
        <p:txBody>
          <a:bodyPr wrap="square" rtlCol="0">
            <a:spAutoFit/>
          </a:bodyPr>
          <a:lstStyle/>
          <a:p>
            <a:pPr algn="ctr"/>
            <a:r>
              <a:rPr lang="en-US" i="1" dirty="0" smtClean="0">
                <a:solidFill>
                  <a:srgbClr val="000000"/>
                </a:solidFill>
                <a:effectLst>
                  <a:outerShdw blurRad="38100" dist="38100" dir="2700000" algn="tl">
                    <a:srgbClr val="000000">
                      <a:alpha val="43137"/>
                    </a:srgbClr>
                  </a:outerShdw>
                </a:effectLst>
              </a:rPr>
              <a:t>Is real-time, defined as 30 minutes, </a:t>
            </a:r>
            <a:r>
              <a:rPr lang="en-US" i="1" u="sng" dirty="0" smtClean="0">
                <a:solidFill>
                  <a:srgbClr val="000000"/>
                </a:solidFill>
                <a:effectLst>
                  <a:outerShdw blurRad="38100" dist="38100" dir="2700000" algn="tl">
                    <a:srgbClr val="000000">
                      <a:alpha val="43137"/>
                    </a:srgbClr>
                  </a:outerShdw>
                </a:effectLst>
              </a:rPr>
              <a:t>real enough </a:t>
            </a:r>
            <a:r>
              <a:rPr lang="en-US" i="1" dirty="0" smtClean="0">
                <a:solidFill>
                  <a:srgbClr val="000000"/>
                </a:solidFill>
                <a:effectLst>
                  <a:outerShdw blurRad="38100" dist="38100" dir="2700000" algn="tl">
                    <a:srgbClr val="000000">
                      <a:alpha val="43137"/>
                    </a:srgbClr>
                  </a:outerShdw>
                </a:effectLst>
              </a:rPr>
              <a:t>for you? </a:t>
            </a:r>
            <a:endParaRPr lang="en-US" i="1" dirty="0">
              <a:solidFill>
                <a:srgbClr val="000000"/>
              </a:solidFill>
              <a:effectLst>
                <a:outerShdw blurRad="38100" dist="38100" dir="2700000" algn="tl">
                  <a:srgbClr val="000000">
                    <a:alpha val="43137"/>
                  </a:srgbClr>
                </a:outerShdw>
              </a:effectLst>
            </a:endParaRPr>
          </a:p>
        </p:txBody>
      </p:sp>
      <p:sp>
        <p:nvSpPr>
          <p:cNvPr id="10" name="TextBox 9"/>
          <p:cNvSpPr txBox="1"/>
          <p:nvPr/>
        </p:nvSpPr>
        <p:spPr>
          <a:xfrm>
            <a:off x="6629400" y="3066871"/>
            <a:ext cx="2286000" cy="1200329"/>
          </a:xfrm>
          <a:prstGeom prst="rect">
            <a:avLst/>
          </a:prstGeom>
          <a:noFill/>
        </p:spPr>
        <p:txBody>
          <a:bodyPr wrap="square" rtlCol="0">
            <a:spAutoFit/>
          </a:bodyPr>
          <a:lstStyle/>
          <a:p>
            <a:pPr algn="ctr"/>
            <a:r>
              <a:rPr lang="en-US" i="1" dirty="0" smtClean="0">
                <a:solidFill>
                  <a:srgbClr val="000000"/>
                </a:solidFill>
                <a:effectLst>
                  <a:outerShdw blurRad="38100" dist="38100" dir="2700000" algn="tl">
                    <a:srgbClr val="000000">
                      <a:alpha val="43137"/>
                    </a:srgbClr>
                  </a:outerShdw>
                </a:effectLst>
              </a:rPr>
              <a:t>Are you strapped with SLA penalties that are robbing you of $$$?</a:t>
            </a:r>
            <a:endParaRPr lang="en-US" i="1"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554128829"/>
      </p:ext>
    </p:extLst>
  </p:cSld>
  <p:clrMapOvr>
    <a:masterClrMapping/>
  </p:clrMapOvr>
  <p:transition spd="slow" advClick="0">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150" y="246063"/>
            <a:ext cx="8832850" cy="647700"/>
          </a:xfrm>
        </p:spPr>
        <p:txBody>
          <a:bodyPr/>
          <a:lstStyle/>
          <a:p>
            <a:r>
              <a:rPr lang="en-US" dirty="0" smtClean="0"/>
              <a:t>With the ConsoleWorks® IT Services Foundation, how are promises met?</a:t>
            </a:r>
            <a:endParaRPr lang="en-US" dirty="0"/>
          </a:p>
        </p:txBody>
      </p:sp>
      <p:sp>
        <p:nvSpPr>
          <p:cNvPr id="4" name="Footer Placeholder 3"/>
          <p:cNvSpPr>
            <a:spLocks noGrp="1"/>
          </p:cNvSpPr>
          <p:nvPr>
            <p:ph type="ftr" sz="quarter" idx="10"/>
          </p:nvPr>
        </p:nvSpPr>
        <p:spPr/>
        <p:txBody>
          <a:bodyPr/>
          <a:lstStyle/>
          <a:p>
            <a:pPr>
              <a:defRPr/>
            </a:pPr>
            <a:r>
              <a:rPr lang="en-US" dirty="0" smtClean="0">
                <a:solidFill>
                  <a:srgbClr val="000000"/>
                </a:solidFill>
              </a:rPr>
              <a:t>TDi Technologies (www.tditechnologies.com)		         Your Business is Built on IT</a:t>
            </a:r>
            <a:endParaRPr lang="de-DE" dirty="0">
              <a:solidFill>
                <a:srgbClr val="000000"/>
              </a:solidFill>
            </a:endParaRPr>
          </a:p>
        </p:txBody>
      </p:sp>
      <p:grpSp>
        <p:nvGrpSpPr>
          <p:cNvPr id="5" name="Group 23"/>
          <p:cNvGrpSpPr>
            <a:grpSpLocks/>
          </p:cNvGrpSpPr>
          <p:nvPr/>
        </p:nvGrpSpPr>
        <p:grpSpPr bwMode="auto">
          <a:xfrm>
            <a:off x="14288" y="3949700"/>
            <a:ext cx="9129712" cy="1676400"/>
            <a:chOff x="0" y="2086"/>
            <a:chExt cx="5760" cy="1056"/>
          </a:xfrm>
        </p:grpSpPr>
        <p:sp>
          <p:nvSpPr>
            <p:cNvPr id="6"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w="9525">
              <a:noFill/>
              <a:miter lim="800000"/>
              <a:headEnd/>
              <a:tailEnd/>
            </a:ln>
          </p:spPr>
          <p:txBody>
            <a:bodyPr wrap="none" lIns="90000" tIns="90000" rIns="72000" bIns="90000" anchor="ctr"/>
            <a:lstStyle/>
            <a:p>
              <a:endParaRPr lang="en-US">
                <a:solidFill>
                  <a:srgbClr val="000000"/>
                </a:solidFill>
              </a:endParaRPr>
            </a:p>
          </p:txBody>
        </p:sp>
        <p:sp>
          <p:nvSpPr>
            <p:cNvPr id="7" name="Rectangle 25"/>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w="9525">
              <a:noFill/>
              <a:miter lim="800000"/>
              <a:headEnd/>
              <a:tailEnd/>
            </a:ln>
          </p:spPr>
          <p:txBody>
            <a:bodyPr rot="10800000" wrap="none" lIns="90000" tIns="90000" rIns="72000" bIns="90000" anchor="ctr"/>
            <a:lstStyle/>
            <a:p>
              <a:endParaRPr lang="en-US">
                <a:solidFill>
                  <a:srgbClr val="000000"/>
                </a:solidFill>
              </a:endParaRPr>
            </a:p>
          </p:txBody>
        </p:sp>
      </p:grpSp>
      <p:pic>
        <p:nvPicPr>
          <p:cNvPr id="8" name="Picture 5"/>
          <p:cNvPicPr>
            <a:picLocks noChangeAspect="1" noChangeArrowheads="1"/>
          </p:cNvPicPr>
          <p:nvPr/>
        </p:nvPicPr>
        <p:blipFill>
          <a:blip r:embed="rId3" cstate="print"/>
          <a:srcRect/>
          <a:stretch>
            <a:fillRect/>
          </a:stretch>
        </p:blipFill>
        <p:spPr bwMode="gray">
          <a:xfrm>
            <a:off x="-22225" y="5537200"/>
            <a:ext cx="9166225" cy="736600"/>
          </a:xfrm>
          <a:prstGeom prst="rect">
            <a:avLst/>
          </a:prstGeom>
          <a:noFill/>
          <a:ln w="19050">
            <a:miter lim="800000"/>
            <a:headEnd/>
            <a:tailEnd/>
          </a:ln>
          <a:effectLst/>
        </p:spPr>
      </p:pic>
      <p:sp>
        <p:nvSpPr>
          <p:cNvPr id="9" name="Oval 6"/>
          <p:cNvSpPr>
            <a:spLocks noChangeAspect="1" noChangeArrowheads="1"/>
          </p:cNvSpPr>
          <p:nvPr/>
        </p:nvSpPr>
        <p:spPr bwMode="gray">
          <a:xfrm>
            <a:off x="744538" y="4591050"/>
            <a:ext cx="7654925" cy="1403350"/>
          </a:xfrm>
          <a:prstGeom prst="ellipse">
            <a:avLst/>
          </a:prstGeom>
          <a:gradFill rotWithShape="1">
            <a:gsLst>
              <a:gs pos="0">
                <a:srgbClr val="2A79D0"/>
              </a:gs>
              <a:gs pos="100000">
                <a:srgbClr val="2A79D0">
                  <a:gamma/>
                  <a:shade val="72549"/>
                  <a:invGamma/>
                </a:srgbClr>
              </a:gs>
            </a:gsLst>
            <a:lin ang="5400000" scaled="1"/>
          </a:gradFill>
          <a:ln w="12700">
            <a:solidFill>
              <a:srgbClr val="FFFFFF"/>
            </a:solidFill>
            <a:round/>
            <a:headEnd/>
            <a:tailEnd/>
          </a:ln>
          <a:effectLst/>
        </p:spPr>
        <p:txBody>
          <a:bodyPr wrap="none" anchor="ctr"/>
          <a:lstStyle/>
          <a:p>
            <a:endParaRPr lang="en-US">
              <a:solidFill>
                <a:srgbClr val="000000"/>
              </a:solidFill>
            </a:endParaRPr>
          </a:p>
        </p:txBody>
      </p:sp>
      <p:sp>
        <p:nvSpPr>
          <p:cNvPr id="10" name="Oval 7"/>
          <p:cNvSpPr>
            <a:spLocks noChangeAspect="1" noChangeArrowheads="1"/>
          </p:cNvSpPr>
          <p:nvPr/>
        </p:nvSpPr>
        <p:spPr bwMode="gray">
          <a:xfrm>
            <a:off x="1470025" y="4724400"/>
            <a:ext cx="6203950" cy="935038"/>
          </a:xfrm>
          <a:prstGeom prst="ellipse">
            <a:avLst/>
          </a:prstGeom>
          <a:gradFill rotWithShape="1">
            <a:gsLst>
              <a:gs pos="0">
                <a:srgbClr val="FFFFFF"/>
              </a:gs>
              <a:gs pos="100000">
                <a:schemeClr val="bg1"/>
              </a:gs>
            </a:gsLst>
            <a:lin ang="5400000" scaled="1"/>
          </a:gradFill>
          <a:ln w="12700">
            <a:solidFill>
              <a:srgbClr val="FFFFFF"/>
            </a:solidFill>
            <a:round/>
            <a:headEnd/>
            <a:tailEnd/>
          </a:ln>
          <a:effectLst/>
        </p:spPr>
        <p:txBody>
          <a:bodyPr wrap="none" anchor="ctr"/>
          <a:lstStyle/>
          <a:p>
            <a:endParaRPr lang="en-US">
              <a:solidFill>
                <a:srgbClr val="000000"/>
              </a:solidFill>
            </a:endParaRPr>
          </a:p>
        </p:txBody>
      </p:sp>
      <p:pic>
        <p:nvPicPr>
          <p:cNvPr id="16" name="Picture 33"/>
          <p:cNvPicPr>
            <a:picLocks noChangeAspect="1" noChangeArrowheads="1"/>
          </p:cNvPicPr>
          <p:nvPr/>
        </p:nvPicPr>
        <p:blipFill>
          <a:blip r:embed="rId4" cstate="print">
            <a:lum bright="18000"/>
          </a:blip>
          <a:srcRect/>
          <a:stretch>
            <a:fillRect/>
          </a:stretch>
        </p:blipFill>
        <p:spPr bwMode="auto">
          <a:xfrm>
            <a:off x="3627365" y="5088953"/>
            <a:ext cx="1689100" cy="233362"/>
          </a:xfrm>
          <a:prstGeom prst="rect">
            <a:avLst/>
          </a:prstGeom>
          <a:noFill/>
          <a:ln w="9525">
            <a:noFill/>
            <a:miter lim="800000"/>
            <a:headEnd/>
            <a:tailEnd/>
          </a:ln>
        </p:spPr>
      </p:pic>
      <p:pic>
        <p:nvPicPr>
          <p:cNvPr id="17" name="Picture 33"/>
          <p:cNvPicPr>
            <a:picLocks noChangeAspect="1" noChangeArrowheads="1"/>
          </p:cNvPicPr>
          <p:nvPr/>
        </p:nvPicPr>
        <p:blipFill>
          <a:blip r:embed="rId5" cstate="print">
            <a:lum bright="18000"/>
          </a:blip>
          <a:srcRect/>
          <a:stretch>
            <a:fillRect/>
          </a:stretch>
        </p:blipFill>
        <p:spPr bwMode="auto">
          <a:xfrm>
            <a:off x="5826125" y="5534025"/>
            <a:ext cx="1689100" cy="381000"/>
          </a:xfrm>
          <a:prstGeom prst="rect">
            <a:avLst/>
          </a:prstGeom>
          <a:noFill/>
          <a:ln w="9525">
            <a:noFill/>
            <a:miter lim="800000"/>
            <a:headEnd/>
            <a:tailEnd/>
          </a:ln>
        </p:spPr>
      </p:pic>
      <p:pic>
        <p:nvPicPr>
          <p:cNvPr id="18" name="Picture 33"/>
          <p:cNvPicPr>
            <a:picLocks noChangeAspect="1" noChangeArrowheads="1"/>
          </p:cNvPicPr>
          <p:nvPr/>
        </p:nvPicPr>
        <p:blipFill>
          <a:blip r:embed="rId6" cstate="print">
            <a:lum bright="18000"/>
          </a:blip>
          <a:srcRect/>
          <a:stretch>
            <a:fillRect/>
          </a:stretch>
        </p:blipFill>
        <p:spPr bwMode="auto">
          <a:xfrm>
            <a:off x="647700" y="5213350"/>
            <a:ext cx="939800" cy="130175"/>
          </a:xfrm>
          <a:prstGeom prst="rect">
            <a:avLst/>
          </a:prstGeom>
          <a:noFill/>
          <a:ln w="9525">
            <a:noFill/>
            <a:miter lim="800000"/>
            <a:headEnd/>
            <a:tailEnd/>
          </a:ln>
        </p:spPr>
      </p:pic>
      <p:pic>
        <p:nvPicPr>
          <p:cNvPr id="19" name="Picture 33"/>
          <p:cNvPicPr>
            <a:picLocks noChangeAspect="1" noChangeArrowheads="1"/>
          </p:cNvPicPr>
          <p:nvPr/>
        </p:nvPicPr>
        <p:blipFill>
          <a:blip r:embed="rId6" cstate="print">
            <a:lum bright="18000"/>
          </a:blip>
          <a:srcRect/>
          <a:stretch>
            <a:fillRect/>
          </a:stretch>
        </p:blipFill>
        <p:spPr bwMode="auto">
          <a:xfrm>
            <a:off x="2697163" y="4640263"/>
            <a:ext cx="939800" cy="130175"/>
          </a:xfrm>
          <a:prstGeom prst="rect">
            <a:avLst/>
          </a:prstGeom>
          <a:noFill/>
          <a:ln w="9525">
            <a:noFill/>
            <a:miter lim="800000"/>
            <a:headEnd/>
            <a:tailEnd/>
          </a:ln>
        </p:spPr>
      </p:pic>
      <p:pic>
        <p:nvPicPr>
          <p:cNvPr id="20" name="Picture 33"/>
          <p:cNvPicPr>
            <a:picLocks noChangeAspect="1" noChangeArrowheads="1"/>
          </p:cNvPicPr>
          <p:nvPr/>
        </p:nvPicPr>
        <p:blipFill>
          <a:blip r:embed="rId4" cstate="print">
            <a:lum bright="18000"/>
          </a:blip>
          <a:srcRect/>
          <a:stretch>
            <a:fillRect/>
          </a:stretch>
        </p:blipFill>
        <p:spPr bwMode="auto">
          <a:xfrm>
            <a:off x="1600200" y="5603875"/>
            <a:ext cx="1689100" cy="233363"/>
          </a:xfrm>
          <a:prstGeom prst="rect">
            <a:avLst/>
          </a:prstGeom>
          <a:noFill/>
          <a:ln w="9525">
            <a:noFill/>
            <a:miter lim="800000"/>
            <a:headEnd/>
            <a:tailEnd/>
          </a:ln>
        </p:spPr>
      </p:pic>
      <p:grpSp>
        <p:nvGrpSpPr>
          <p:cNvPr id="22" name="Group 21"/>
          <p:cNvGrpSpPr>
            <a:grpSpLocks noChangeAspect="1"/>
          </p:cNvGrpSpPr>
          <p:nvPr/>
        </p:nvGrpSpPr>
        <p:grpSpPr bwMode="auto">
          <a:xfrm>
            <a:off x="6172200" y="3325813"/>
            <a:ext cx="827088" cy="2451100"/>
            <a:chOff x="2102" y="1542"/>
            <a:chExt cx="740" cy="2187"/>
          </a:xfrm>
        </p:grpSpPr>
        <p:sp>
          <p:nvSpPr>
            <p:cNvPr id="23" name="Freeform 22"/>
            <p:cNvSpPr>
              <a:spLocks noChangeAspect="1"/>
            </p:cNvSpPr>
            <p:nvPr/>
          </p:nvSpPr>
          <p:spPr bwMode="gray">
            <a:xfrm>
              <a:off x="2102" y="1542"/>
              <a:ext cx="740" cy="2187"/>
            </a:xfrm>
            <a:custGeom>
              <a:avLst/>
              <a:gdLst/>
              <a:ahLst/>
              <a:cxnLst>
                <a:cxn ang="0">
                  <a:pos x="148" y="276"/>
                </a:cxn>
                <a:cxn ang="0">
                  <a:pos x="21" y="387"/>
                </a:cxn>
                <a:cxn ang="0">
                  <a:pos x="12" y="686"/>
                </a:cxn>
                <a:cxn ang="0">
                  <a:pos x="101" y="929"/>
                </a:cxn>
                <a:cxn ang="0">
                  <a:pos x="148" y="1085"/>
                </a:cxn>
                <a:cxn ang="0">
                  <a:pos x="172" y="1274"/>
                </a:cxn>
                <a:cxn ang="0">
                  <a:pos x="209" y="1514"/>
                </a:cxn>
                <a:cxn ang="0">
                  <a:pos x="190" y="1611"/>
                </a:cxn>
                <a:cxn ang="0">
                  <a:pos x="185" y="1620"/>
                </a:cxn>
                <a:cxn ang="0">
                  <a:pos x="183" y="1640"/>
                </a:cxn>
                <a:cxn ang="0">
                  <a:pos x="191" y="1642"/>
                </a:cxn>
                <a:cxn ang="0">
                  <a:pos x="285" y="1616"/>
                </a:cxn>
                <a:cxn ang="0">
                  <a:pos x="302" y="1597"/>
                </a:cxn>
                <a:cxn ang="0">
                  <a:pos x="333" y="1561"/>
                </a:cxn>
                <a:cxn ang="0">
                  <a:pos x="326" y="1544"/>
                </a:cxn>
                <a:cxn ang="0">
                  <a:pos x="295" y="1415"/>
                </a:cxn>
                <a:cxn ang="0">
                  <a:pos x="272" y="1165"/>
                </a:cxn>
                <a:cxn ang="0">
                  <a:pos x="288" y="1041"/>
                </a:cxn>
                <a:cxn ang="0">
                  <a:pos x="332" y="1095"/>
                </a:cxn>
                <a:cxn ang="0">
                  <a:pos x="345" y="1162"/>
                </a:cxn>
                <a:cxn ang="0">
                  <a:pos x="373" y="1480"/>
                </a:cxn>
                <a:cxn ang="0">
                  <a:pos x="383" y="1601"/>
                </a:cxn>
                <a:cxn ang="0">
                  <a:pos x="383" y="1622"/>
                </a:cxn>
                <a:cxn ang="0">
                  <a:pos x="444" y="1647"/>
                </a:cxn>
                <a:cxn ang="0">
                  <a:pos x="485" y="1683"/>
                </a:cxn>
                <a:cxn ang="0">
                  <a:pos x="533" y="1693"/>
                </a:cxn>
                <a:cxn ang="0">
                  <a:pos x="567" y="1679"/>
                </a:cxn>
                <a:cxn ang="0">
                  <a:pos x="571" y="1657"/>
                </a:cxn>
                <a:cxn ang="0">
                  <a:pos x="556" y="1643"/>
                </a:cxn>
                <a:cxn ang="0">
                  <a:pos x="505" y="1601"/>
                </a:cxn>
                <a:cxn ang="0">
                  <a:pos x="487" y="1559"/>
                </a:cxn>
                <a:cxn ang="0">
                  <a:pos x="486" y="1461"/>
                </a:cxn>
                <a:cxn ang="0">
                  <a:pos x="450" y="1164"/>
                </a:cxn>
                <a:cxn ang="0">
                  <a:pos x="449" y="1142"/>
                </a:cxn>
                <a:cxn ang="0">
                  <a:pos x="457" y="946"/>
                </a:cxn>
                <a:cxn ang="0">
                  <a:pos x="451" y="764"/>
                </a:cxn>
                <a:cxn ang="0">
                  <a:pos x="494" y="664"/>
                </a:cxn>
                <a:cxn ang="0">
                  <a:pos x="518" y="583"/>
                </a:cxn>
                <a:cxn ang="0">
                  <a:pos x="461" y="355"/>
                </a:cxn>
                <a:cxn ang="0">
                  <a:pos x="324" y="259"/>
                </a:cxn>
                <a:cxn ang="0">
                  <a:pos x="298" y="236"/>
                </a:cxn>
                <a:cxn ang="0">
                  <a:pos x="314" y="230"/>
                </a:cxn>
                <a:cxn ang="0">
                  <a:pos x="314" y="198"/>
                </a:cxn>
                <a:cxn ang="0">
                  <a:pos x="325" y="171"/>
                </a:cxn>
                <a:cxn ang="0">
                  <a:pos x="326" y="142"/>
                </a:cxn>
                <a:cxn ang="0">
                  <a:pos x="320" y="123"/>
                </a:cxn>
                <a:cxn ang="0">
                  <a:pos x="314" y="94"/>
                </a:cxn>
                <a:cxn ang="0">
                  <a:pos x="304" y="46"/>
                </a:cxn>
                <a:cxn ang="0">
                  <a:pos x="306" y="31"/>
                </a:cxn>
                <a:cxn ang="0">
                  <a:pos x="304" y="11"/>
                </a:cxn>
                <a:cxn ang="0">
                  <a:pos x="291" y="5"/>
                </a:cxn>
                <a:cxn ang="0">
                  <a:pos x="273" y="6"/>
                </a:cxn>
                <a:cxn ang="0">
                  <a:pos x="257" y="2"/>
                </a:cxn>
                <a:cxn ang="0">
                  <a:pos x="227" y="0"/>
                </a:cxn>
                <a:cxn ang="0">
                  <a:pos x="163" y="33"/>
                </a:cxn>
                <a:cxn ang="0">
                  <a:pos x="176" y="243"/>
                </a:cxn>
              </a:cxnLst>
              <a:rect l="0" t="0" r="r" b="b"/>
              <a:pathLst>
                <a:path w="573" h="1694">
                  <a:moveTo>
                    <a:pt x="176" y="243"/>
                  </a:moveTo>
                  <a:cubicBezTo>
                    <a:pt x="176" y="243"/>
                    <a:pt x="153" y="268"/>
                    <a:pt x="148" y="276"/>
                  </a:cubicBezTo>
                  <a:cubicBezTo>
                    <a:pt x="148" y="276"/>
                    <a:pt x="34" y="328"/>
                    <a:pt x="33" y="339"/>
                  </a:cubicBezTo>
                  <a:cubicBezTo>
                    <a:pt x="33" y="339"/>
                    <a:pt x="21" y="339"/>
                    <a:pt x="21" y="387"/>
                  </a:cubicBezTo>
                  <a:cubicBezTo>
                    <a:pt x="21" y="387"/>
                    <a:pt x="3" y="599"/>
                    <a:pt x="0" y="662"/>
                  </a:cubicBezTo>
                  <a:cubicBezTo>
                    <a:pt x="0" y="673"/>
                    <a:pt x="12" y="686"/>
                    <a:pt x="12" y="686"/>
                  </a:cubicBezTo>
                  <a:cubicBezTo>
                    <a:pt x="91" y="724"/>
                    <a:pt x="91" y="724"/>
                    <a:pt x="91" y="724"/>
                  </a:cubicBezTo>
                  <a:cubicBezTo>
                    <a:pt x="91" y="724"/>
                    <a:pt x="93" y="891"/>
                    <a:pt x="101" y="929"/>
                  </a:cubicBezTo>
                  <a:cubicBezTo>
                    <a:pt x="113" y="931"/>
                    <a:pt x="113" y="931"/>
                    <a:pt x="113" y="931"/>
                  </a:cubicBezTo>
                  <a:cubicBezTo>
                    <a:pt x="113" y="931"/>
                    <a:pt x="143" y="1061"/>
                    <a:pt x="148" y="1085"/>
                  </a:cubicBezTo>
                  <a:cubicBezTo>
                    <a:pt x="148" y="1085"/>
                    <a:pt x="161" y="1196"/>
                    <a:pt x="161" y="1203"/>
                  </a:cubicBezTo>
                  <a:cubicBezTo>
                    <a:pt x="161" y="1203"/>
                    <a:pt x="168" y="1272"/>
                    <a:pt x="172" y="1274"/>
                  </a:cubicBezTo>
                  <a:cubicBezTo>
                    <a:pt x="172" y="1274"/>
                    <a:pt x="184" y="1397"/>
                    <a:pt x="187" y="1403"/>
                  </a:cubicBezTo>
                  <a:cubicBezTo>
                    <a:pt x="187" y="1403"/>
                    <a:pt x="210" y="1488"/>
                    <a:pt x="209" y="1514"/>
                  </a:cubicBezTo>
                  <a:cubicBezTo>
                    <a:pt x="225" y="1565"/>
                    <a:pt x="225" y="1565"/>
                    <a:pt x="225" y="1565"/>
                  </a:cubicBezTo>
                  <a:cubicBezTo>
                    <a:pt x="225" y="1565"/>
                    <a:pt x="190" y="1599"/>
                    <a:pt x="190" y="1611"/>
                  </a:cubicBezTo>
                  <a:cubicBezTo>
                    <a:pt x="186" y="1614"/>
                    <a:pt x="186" y="1614"/>
                    <a:pt x="186" y="1614"/>
                  </a:cubicBezTo>
                  <a:cubicBezTo>
                    <a:pt x="185" y="1620"/>
                    <a:pt x="185" y="1620"/>
                    <a:pt x="185" y="1620"/>
                  </a:cubicBezTo>
                  <a:cubicBezTo>
                    <a:pt x="180" y="1633"/>
                    <a:pt x="180" y="1633"/>
                    <a:pt x="180" y="1633"/>
                  </a:cubicBezTo>
                  <a:cubicBezTo>
                    <a:pt x="183" y="1640"/>
                    <a:pt x="183" y="1640"/>
                    <a:pt x="183" y="1640"/>
                  </a:cubicBezTo>
                  <a:cubicBezTo>
                    <a:pt x="186" y="1641"/>
                    <a:pt x="186" y="1641"/>
                    <a:pt x="186" y="1641"/>
                  </a:cubicBezTo>
                  <a:cubicBezTo>
                    <a:pt x="191" y="1642"/>
                    <a:pt x="191" y="1642"/>
                    <a:pt x="191" y="1642"/>
                  </a:cubicBezTo>
                  <a:cubicBezTo>
                    <a:pt x="191" y="1642"/>
                    <a:pt x="226" y="1653"/>
                    <a:pt x="253" y="1644"/>
                  </a:cubicBezTo>
                  <a:cubicBezTo>
                    <a:pt x="253" y="1644"/>
                    <a:pt x="284" y="1627"/>
                    <a:pt x="285" y="1616"/>
                  </a:cubicBezTo>
                  <a:cubicBezTo>
                    <a:pt x="285" y="1616"/>
                    <a:pt x="285" y="1598"/>
                    <a:pt x="291" y="1598"/>
                  </a:cubicBezTo>
                  <a:cubicBezTo>
                    <a:pt x="302" y="1597"/>
                    <a:pt x="302" y="1597"/>
                    <a:pt x="302" y="1597"/>
                  </a:cubicBezTo>
                  <a:cubicBezTo>
                    <a:pt x="334" y="1576"/>
                    <a:pt x="334" y="1576"/>
                    <a:pt x="334" y="1576"/>
                  </a:cubicBezTo>
                  <a:cubicBezTo>
                    <a:pt x="334" y="1576"/>
                    <a:pt x="334" y="1572"/>
                    <a:pt x="333" y="1561"/>
                  </a:cubicBezTo>
                  <a:cubicBezTo>
                    <a:pt x="331" y="1550"/>
                    <a:pt x="331" y="1550"/>
                    <a:pt x="331" y="1550"/>
                  </a:cubicBezTo>
                  <a:cubicBezTo>
                    <a:pt x="326" y="1544"/>
                    <a:pt x="326" y="1544"/>
                    <a:pt x="326" y="1544"/>
                  </a:cubicBezTo>
                  <a:cubicBezTo>
                    <a:pt x="326" y="1544"/>
                    <a:pt x="325" y="1528"/>
                    <a:pt x="325" y="1521"/>
                  </a:cubicBezTo>
                  <a:cubicBezTo>
                    <a:pt x="325" y="1521"/>
                    <a:pt x="315" y="1428"/>
                    <a:pt x="295" y="1415"/>
                  </a:cubicBezTo>
                  <a:cubicBezTo>
                    <a:pt x="295" y="1415"/>
                    <a:pt x="282" y="1265"/>
                    <a:pt x="277" y="1255"/>
                  </a:cubicBezTo>
                  <a:cubicBezTo>
                    <a:pt x="277" y="1255"/>
                    <a:pt x="282" y="1164"/>
                    <a:pt x="272" y="1165"/>
                  </a:cubicBezTo>
                  <a:cubicBezTo>
                    <a:pt x="272" y="1165"/>
                    <a:pt x="282" y="1152"/>
                    <a:pt x="281" y="1060"/>
                  </a:cubicBezTo>
                  <a:cubicBezTo>
                    <a:pt x="288" y="1041"/>
                    <a:pt x="288" y="1041"/>
                    <a:pt x="288" y="1041"/>
                  </a:cubicBezTo>
                  <a:cubicBezTo>
                    <a:pt x="287" y="1007"/>
                    <a:pt x="287" y="1007"/>
                    <a:pt x="287" y="1007"/>
                  </a:cubicBezTo>
                  <a:cubicBezTo>
                    <a:pt x="287" y="1007"/>
                    <a:pt x="323" y="1090"/>
                    <a:pt x="332" y="1095"/>
                  </a:cubicBezTo>
                  <a:cubicBezTo>
                    <a:pt x="334" y="1117"/>
                    <a:pt x="334" y="1117"/>
                    <a:pt x="334" y="1117"/>
                  </a:cubicBezTo>
                  <a:cubicBezTo>
                    <a:pt x="334" y="1117"/>
                    <a:pt x="342" y="1162"/>
                    <a:pt x="345" y="1162"/>
                  </a:cubicBezTo>
                  <a:cubicBezTo>
                    <a:pt x="348" y="1162"/>
                    <a:pt x="353" y="1352"/>
                    <a:pt x="354" y="1374"/>
                  </a:cubicBezTo>
                  <a:cubicBezTo>
                    <a:pt x="354" y="1374"/>
                    <a:pt x="365" y="1469"/>
                    <a:pt x="373" y="1480"/>
                  </a:cubicBezTo>
                  <a:cubicBezTo>
                    <a:pt x="373" y="1480"/>
                    <a:pt x="379" y="1579"/>
                    <a:pt x="386" y="1588"/>
                  </a:cubicBezTo>
                  <a:cubicBezTo>
                    <a:pt x="383" y="1601"/>
                    <a:pt x="383" y="1601"/>
                    <a:pt x="383" y="1601"/>
                  </a:cubicBezTo>
                  <a:cubicBezTo>
                    <a:pt x="383" y="1611"/>
                    <a:pt x="383" y="1611"/>
                    <a:pt x="383" y="1611"/>
                  </a:cubicBezTo>
                  <a:cubicBezTo>
                    <a:pt x="383" y="1622"/>
                    <a:pt x="383" y="1622"/>
                    <a:pt x="383" y="1622"/>
                  </a:cubicBezTo>
                  <a:cubicBezTo>
                    <a:pt x="383" y="1622"/>
                    <a:pt x="412" y="1635"/>
                    <a:pt x="419" y="1639"/>
                  </a:cubicBezTo>
                  <a:cubicBezTo>
                    <a:pt x="427" y="1642"/>
                    <a:pt x="435" y="1632"/>
                    <a:pt x="444" y="1647"/>
                  </a:cubicBezTo>
                  <a:cubicBezTo>
                    <a:pt x="459" y="1664"/>
                    <a:pt x="459" y="1664"/>
                    <a:pt x="459" y="1664"/>
                  </a:cubicBezTo>
                  <a:cubicBezTo>
                    <a:pt x="485" y="1683"/>
                    <a:pt x="485" y="1683"/>
                    <a:pt x="485" y="1683"/>
                  </a:cubicBezTo>
                  <a:cubicBezTo>
                    <a:pt x="512" y="1694"/>
                    <a:pt x="512" y="1694"/>
                    <a:pt x="512" y="1694"/>
                  </a:cubicBezTo>
                  <a:cubicBezTo>
                    <a:pt x="533" y="1693"/>
                    <a:pt x="533" y="1693"/>
                    <a:pt x="533" y="1693"/>
                  </a:cubicBezTo>
                  <a:cubicBezTo>
                    <a:pt x="552" y="1687"/>
                    <a:pt x="552" y="1687"/>
                    <a:pt x="552" y="1687"/>
                  </a:cubicBezTo>
                  <a:cubicBezTo>
                    <a:pt x="567" y="1679"/>
                    <a:pt x="567" y="1679"/>
                    <a:pt x="567" y="1679"/>
                  </a:cubicBezTo>
                  <a:cubicBezTo>
                    <a:pt x="573" y="1671"/>
                    <a:pt x="573" y="1671"/>
                    <a:pt x="573" y="1671"/>
                  </a:cubicBezTo>
                  <a:cubicBezTo>
                    <a:pt x="571" y="1657"/>
                    <a:pt x="571" y="1657"/>
                    <a:pt x="571" y="1657"/>
                  </a:cubicBezTo>
                  <a:cubicBezTo>
                    <a:pt x="564" y="1649"/>
                    <a:pt x="564" y="1649"/>
                    <a:pt x="564" y="1649"/>
                  </a:cubicBezTo>
                  <a:cubicBezTo>
                    <a:pt x="556" y="1643"/>
                    <a:pt x="556" y="1643"/>
                    <a:pt x="556" y="1643"/>
                  </a:cubicBezTo>
                  <a:cubicBezTo>
                    <a:pt x="556" y="1643"/>
                    <a:pt x="520" y="1614"/>
                    <a:pt x="515" y="1610"/>
                  </a:cubicBezTo>
                  <a:cubicBezTo>
                    <a:pt x="510" y="1606"/>
                    <a:pt x="505" y="1601"/>
                    <a:pt x="505" y="1601"/>
                  </a:cubicBezTo>
                  <a:cubicBezTo>
                    <a:pt x="496" y="1578"/>
                    <a:pt x="496" y="1578"/>
                    <a:pt x="496" y="1578"/>
                  </a:cubicBezTo>
                  <a:cubicBezTo>
                    <a:pt x="487" y="1559"/>
                    <a:pt x="487" y="1559"/>
                    <a:pt x="487" y="1559"/>
                  </a:cubicBezTo>
                  <a:cubicBezTo>
                    <a:pt x="478" y="1542"/>
                    <a:pt x="478" y="1542"/>
                    <a:pt x="478" y="1542"/>
                  </a:cubicBezTo>
                  <a:cubicBezTo>
                    <a:pt x="486" y="1461"/>
                    <a:pt x="486" y="1461"/>
                    <a:pt x="486" y="1461"/>
                  </a:cubicBezTo>
                  <a:cubicBezTo>
                    <a:pt x="461" y="1220"/>
                    <a:pt x="461" y="1220"/>
                    <a:pt x="461" y="1220"/>
                  </a:cubicBezTo>
                  <a:cubicBezTo>
                    <a:pt x="461" y="1220"/>
                    <a:pt x="461" y="1172"/>
                    <a:pt x="450" y="1164"/>
                  </a:cubicBezTo>
                  <a:cubicBezTo>
                    <a:pt x="440" y="1157"/>
                    <a:pt x="447" y="1162"/>
                    <a:pt x="447" y="1162"/>
                  </a:cubicBezTo>
                  <a:cubicBezTo>
                    <a:pt x="447" y="1162"/>
                    <a:pt x="452" y="1148"/>
                    <a:pt x="449" y="1142"/>
                  </a:cubicBezTo>
                  <a:cubicBezTo>
                    <a:pt x="449" y="1142"/>
                    <a:pt x="457" y="1019"/>
                    <a:pt x="449" y="989"/>
                  </a:cubicBezTo>
                  <a:cubicBezTo>
                    <a:pt x="449" y="989"/>
                    <a:pt x="460" y="965"/>
                    <a:pt x="457" y="946"/>
                  </a:cubicBezTo>
                  <a:cubicBezTo>
                    <a:pt x="457" y="946"/>
                    <a:pt x="457" y="793"/>
                    <a:pt x="448" y="770"/>
                  </a:cubicBezTo>
                  <a:cubicBezTo>
                    <a:pt x="451" y="764"/>
                    <a:pt x="451" y="764"/>
                    <a:pt x="451" y="764"/>
                  </a:cubicBezTo>
                  <a:cubicBezTo>
                    <a:pt x="440" y="729"/>
                    <a:pt x="440" y="729"/>
                    <a:pt x="440" y="729"/>
                  </a:cubicBezTo>
                  <a:cubicBezTo>
                    <a:pt x="440" y="729"/>
                    <a:pt x="489" y="683"/>
                    <a:pt x="494" y="664"/>
                  </a:cubicBezTo>
                  <a:cubicBezTo>
                    <a:pt x="494" y="664"/>
                    <a:pt x="507" y="594"/>
                    <a:pt x="518" y="594"/>
                  </a:cubicBezTo>
                  <a:cubicBezTo>
                    <a:pt x="518" y="583"/>
                    <a:pt x="518" y="583"/>
                    <a:pt x="518" y="583"/>
                  </a:cubicBezTo>
                  <a:cubicBezTo>
                    <a:pt x="518" y="571"/>
                    <a:pt x="518" y="571"/>
                    <a:pt x="518" y="571"/>
                  </a:cubicBezTo>
                  <a:cubicBezTo>
                    <a:pt x="518" y="571"/>
                    <a:pt x="464" y="402"/>
                    <a:pt x="461" y="355"/>
                  </a:cubicBezTo>
                  <a:cubicBezTo>
                    <a:pt x="461" y="355"/>
                    <a:pt x="459" y="315"/>
                    <a:pt x="427" y="302"/>
                  </a:cubicBezTo>
                  <a:cubicBezTo>
                    <a:pt x="427" y="302"/>
                    <a:pt x="339" y="263"/>
                    <a:pt x="324" y="259"/>
                  </a:cubicBezTo>
                  <a:cubicBezTo>
                    <a:pt x="302" y="249"/>
                    <a:pt x="302" y="249"/>
                    <a:pt x="302" y="249"/>
                  </a:cubicBezTo>
                  <a:cubicBezTo>
                    <a:pt x="298" y="236"/>
                    <a:pt x="298" y="236"/>
                    <a:pt x="298" y="236"/>
                  </a:cubicBezTo>
                  <a:cubicBezTo>
                    <a:pt x="308" y="233"/>
                    <a:pt x="308" y="233"/>
                    <a:pt x="308" y="233"/>
                  </a:cubicBezTo>
                  <a:cubicBezTo>
                    <a:pt x="314" y="230"/>
                    <a:pt x="314" y="230"/>
                    <a:pt x="314" y="230"/>
                  </a:cubicBezTo>
                  <a:cubicBezTo>
                    <a:pt x="318" y="220"/>
                    <a:pt x="318" y="220"/>
                    <a:pt x="318" y="220"/>
                  </a:cubicBezTo>
                  <a:cubicBezTo>
                    <a:pt x="314" y="198"/>
                    <a:pt x="314" y="198"/>
                    <a:pt x="314" y="198"/>
                  </a:cubicBezTo>
                  <a:cubicBezTo>
                    <a:pt x="322" y="185"/>
                    <a:pt x="322" y="185"/>
                    <a:pt x="322" y="185"/>
                  </a:cubicBezTo>
                  <a:cubicBezTo>
                    <a:pt x="325" y="171"/>
                    <a:pt x="325" y="171"/>
                    <a:pt x="325" y="171"/>
                  </a:cubicBezTo>
                  <a:cubicBezTo>
                    <a:pt x="328" y="154"/>
                    <a:pt x="328" y="154"/>
                    <a:pt x="328" y="154"/>
                  </a:cubicBezTo>
                  <a:cubicBezTo>
                    <a:pt x="326" y="142"/>
                    <a:pt x="326" y="142"/>
                    <a:pt x="326" y="142"/>
                  </a:cubicBezTo>
                  <a:cubicBezTo>
                    <a:pt x="322" y="134"/>
                    <a:pt x="322" y="134"/>
                    <a:pt x="322" y="134"/>
                  </a:cubicBezTo>
                  <a:cubicBezTo>
                    <a:pt x="320" y="123"/>
                    <a:pt x="320" y="123"/>
                    <a:pt x="320" y="123"/>
                  </a:cubicBezTo>
                  <a:cubicBezTo>
                    <a:pt x="321" y="111"/>
                    <a:pt x="321" y="111"/>
                    <a:pt x="321" y="111"/>
                  </a:cubicBezTo>
                  <a:cubicBezTo>
                    <a:pt x="321" y="111"/>
                    <a:pt x="322" y="103"/>
                    <a:pt x="314" y="94"/>
                  </a:cubicBezTo>
                  <a:cubicBezTo>
                    <a:pt x="314" y="94"/>
                    <a:pt x="305" y="59"/>
                    <a:pt x="298" y="53"/>
                  </a:cubicBezTo>
                  <a:cubicBezTo>
                    <a:pt x="304" y="46"/>
                    <a:pt x="304" y="46"/>
                    <a:pt x="304" y="46"/>
                  </a:cubicBezTo>
                  <a:cubicBezTo>
                    <a:pt x="306" y="38"/>
                    <a:pt x="306" y="38"/>
                    <a:pt x="306" y="38"/>
                  </a:cubicBezTo>
                  <a:cubicBezTo>
                    <a:pt x="306" y="31"/>
                    <a:pt x="306" y="31"/>
                    <a:pt x="306" y="31"/>
                  </a:cubicBezTo>
                  <a:cubicBezTo>
                    <a:pt x="306" y="18"/>
                    <a:pt x="306" y="18"/>
                    <a:pt x="306" y="18"/>
                  </a:cubicBezTo>
                  <a:cubicBezTo>
                    <a:pt x="304" y="11"/>
                    <a:pt x="304" y="11"/>
                    <a:pt x="304" y="11"/>
                  </a:cubicBezTo>
                  <a:cubicBezTo>
                    <a:pt x="295" y="9"/>
                    <a:pt x="295" y="9"/>
                    <a:pt x="295" y="9"/>
                  </a:cubicBezTo>
                  <a:cubicBezTo>
                    <a:pt x="291" y="5"/>
                    <a:pt x="291" y="5"/>
                    <a:pt x="291" y="5"/>
                  </a:cubicBezTo>
                  <a:cubicBezTo>
                    <a:pt x="282" y="9"/>
                    <a:pt x="282" y="9"/>
                    <a:pt x="282" y="9"/>
                  </a:cubicBezTo>
                  <a:cubicBezTo>
                    <a:pt x="273" y="6"/>
                    <a:pt x="273" y="6"/>
                    <a:pt x="273" y="6"/>
                  </a:cubicBezTo>
                  <a:cubicBezTo>
                    <a:pt x="273" y="6"/>
                    <a:pt x="282" y="12"/>
                    <a:pt x="267" y="8"/>
                  </a:cubicBezTo>
                  <a:cubicBezTo>
                    <a:pt x="257" y="2"/>
                    <a:pt x="257" y="2"/>
                    <a:pt x="257" y="2"/>
                  </a:cubicBezTo>
                  <a:cubicBezTo>
                    <a:pt x="243" y="0"/>
                    <a:pt x="243" y="0"/>
                    <a:pt x="243" y="0"/>
                  </a:cubicBezTo>
                  <a:cubicBezTo>
                    <a:pt x="227" y="0"/>
                    <a:pt x="227" y="0"/>
                    <a:pt x="227" y="0"/>
                  </a:cubicBezTo>
                  <a:cubicBezTo>
                    <a:pt x="227" y="0"/>
                    <a:pt x="184" y="15"/>
                    <a:pt x="181" y="21"/>
                  </a:cubicBezTo>
                  <a:cubicBezTo>
                    <a:pt x="181" y="21"/>
                    <a:pt x="163" y="28"/>
                    <a:pt x="163" y="33"/>
                  </a:cubicBezTo>
                  <a:cubicBezTo>
                    <a:pt x="163" y="33"/>
                    <a:pt x="98" y="71"/>
                    <a:pt x="159" y="161"/>
                  </a:cubicBezTo>
                  <a:cubicBezTo>
                    <a:pt x="159" y="161"/>
                    <a:pt x="199" y="214"/>
                    <a:pt x="176" y="243"/>
                  </a:cubicBezTo>
                  <a:close/>
                </a:path>
              </a:pathLst>
            </a:custGeom>
            <a:solidFill>
              <a:srgbClr val="5F5F5F"/>
            </a:solidFill>
            <a:ln w="9525">
              <a:solidFill>
                <a:schemeClr val="bg1"/>
              </a:solidFill>
              <a:round/>
              <a:headEnd/>
              <a:tailEnd/>
            </a:ln>
          </p:spPr>
          <p:txBody>
            <a:bodyPr/>
            <a:lstStyle/>
            <a:p>
              <a:endParaRPr lang="en-US">
                <a:solidFill>
                  <a:srgbClr val="000000"/>
                </a:solidFill>
              </a:endParaRPr>
            </a:p>
          </p:txBody>
        </p:sp>
        <p:sp>
          <p:nvSpPr>
            <p:cNvPr id="24" name="Freeform 23"/>
            <p:cNvSpPr>
              <a:spLocks noChangeAspect="1"/>
            </p:cNvSpPr>
            <p:nvPr/>
          </p:nvSpPr>
          <p:spPr bwMode="gray">
            <a:xfrm>
              <a:off x="2328" y="1844"/>
              <a:ext cx="178" cy="263"/>
            </a:xfrm>
            <a:custGeom>
              <a:avLst/>
              <a:gdLst/>
              <a:ahLst/>
              <a:cxnLst>
                <a:cxn ang="0">
                  <a:pos x="0" y="20"/>
                </a:cxn>
                <a:cxn ang="0">
                  <a:pos x="11" y="0"/>
                </a:cxn>
                <a:cxn ang="0">
                  <a:pos x="70" y="50"/>
                </a:cxn>
                <a:cxn ang="0">
                  <a:pos x="116" y="4"/>
                </a:cxn>
                <a:cxn ang="0">
                  <a:pos x="122" y="10"/>
                </a:cxn>
                <a:cxn ang="0">
                  <a:pos x="135" y="90"/>
                </a:cxn>
                <a:cxn ang="0">
                  <a:pos x="126" y="204"/>
                </a:cxn>
                <a:cxn ang="0">
                  <a:pos x="94" y="112"/>
                </a:cxn>
                <a:cxn ang="0">
                  <a:pos x="109" y="62"/>
                </a:cxn>
                <a:cxn ang="0">
                  <a:pos x="99" y="57"/>
                </a:cxn>
                <a:cxn ang="0">
                  <a:pos x="64" y="58"/>
                </a:cxn>
                <a:cxn ang="0">
                  <a:pos x="43" y="74"/>
                </a:cxn>
                <a:cxn ang="0">
                  <a:pos x="55" y="75"/>
                </a:cxn>
                <a:cxn ang="0">
                  <a:pos x="65" y="131"/>
                </a:cxn>
                <a:cxn ang="0">
                  <a:pos x="54" y="167"/>
                </a:cxn>
                <a:cxn ang="0">
                  <a:pos x="0" y="20"/>
                </a:cxn>
              </a:cxnLst>
              <a:rect l="0" t="0" r="r" b="b"/>
              <a:pathLst>
                <a:path w="138" h="204">
                  <a:moveTo>
                    <a:pt x="0" y="20"/>
                  </a:moveTo>
                  <a:cubicBezTo>
                    <a:pt x="11" y="0"/>
                    <a:pt x="11" y="0"/>
                    <a:pt x="11" y="0"/>
                  </a:cubicBezTo>
                  <a:cubicBezTo>
                    <a:pt x="11" y="0"/>
                    <a:pt x="15" y="15"/>
                    <a:pt x="70" y="50"/>
                  </a:cubicBezTo>
                  <a:cubicBezTo>
                    <a:pt x="70" y="50"/>
                    <a:pt x="75" y="68"/>
                    <a:pt x="116" y="4"/>
                  </a:cubicBezTo>
                  <a:cubicBezTo>
                    <a:pt x="122" y="10"/>
                    <a:pt x="122" y="10"/>
                    <a:pt x="122" y="10"/>
                  </a:cubicBezTo>
                  <a:cubicBezTo>
                    <a:pt x="135" y="90"/>
                    <a:pt x="135" y="90"/>
                    <a:pt x="135" y="90"/>
                  </a:cubicBezTo>
                  <a:cubicBezTo>
                    <a:pt x="135" y="90"/>
                    <a:pt x="138" y="144"/>
                    <a:pt x="126" y="204"/>
                  </a:cubicBezTo>
                  <a:cubicBezTo>
                    <a:pt x="126" y="204"/>
                    <a:pt x="119" y="142"/>
                    <a:pt x="94" y="112"/>
                  </a:cubicBezTo>
                  <a:cubicBezTo>
                    <a:pt x="94" y="112"/>
                    <a:pt x="102" y="68"/>
                    <a:pt x="109" y="62"/>
                  </a:cubicBezTo>
                  <a:cubicBezTo>
                    <a:pt x="99" y="57"/>
                    <a:pt x="99" y="57"/>
                    <a:pt x="99" y="57"/>
                  </a:cubicBezTo>
                  <a:cubicBezTo>
                    <a:pt x="64" y="58"/>
                    <a:pt x="64" y="58"/>
                    <a:pt x="64" y="58"/>
                  </a:cubicBezTo>
                  <a:cubicBezTo>
                    <a:pt x="43" y="74"/>
                    <a:pt x="43" y="74"/>
                    <a:pt x="43" y="74"/>
                  </a:cubicBezTo>
                  <a:cubicBezTo>
                    <a:pt x="55" y="75"/>
                    <a:pt x="55" y="75"/>
                    <a:pt x="55" y="75"/>
                  </a:cubicBezTo>
                  <a:cubicBezTo>
                    <a:pt x="55" y="75"/>
                    <a:pt x="74" y="109"/>
                    <a:pt x="65" y="131"/>
                  </a:cubicBezTo>
                  <a:cubicBezTo>
                    <a:pt x="65" y="131"/>
                    <a:pt x="53" y="153"/>
                    <a:pt x="54" y="167"/>
                  </a:cubicBezTo>
                  <a:cubicBezTo>
                    <a:pt x="55" y="181"/>
                    <a:pt x="5" y="57"/>
                    <a:pt x="0" y="20"/>
                  </a:cubicBezTo>
                  <a:close/>
                </a:path>
              </a:pathLst>
            </a:custGeom>
            <a:solidFill>
              <a:srgbClr val="FFFFFF"/>
            </a:solidFill>
            <a:ln w="9525">
              <a:noFill/>
              <a:round/>
              <a:headEnd/>
              <a:tailEnd/>
            </a:ln>
          </p:spPr>
          <p:txBody>
            <a:bodyPr/>
            <a:lstStyle/>
            <a:p>
              <a:endParaRPr lang="en-US">
                <a:solidFill>
                  <a:srgbClr val="000000"/>
                </a:solidFill>
              </a:endParaRPr>
            </a:p>
          </p:txBody>
        </p:sp>
        <p:sp>
          <p:nvSpPr>
            <p:cNvPr id="25" name="Freeform 24"/>
            <p:cNvSpPr>
              <a:spLocks noChangeAspect="1"/>
            </p:cNvSpPr>
            <p:nvPr/>
          </p:nvSpPr>
          <p:spPr bwMode="gray">
            <a:xfrm>
              <a:off x="2536" y="2452"/>
              <a:ext cx="74" cy="92"/>
            </a:xfrm>
            <a:custGeom>
              <a:avLst/>
              <a:gdLst/>
              <a:ahLst/>
              <a:cxnLst>
                <a:cxn ang="0">
                  <a:pos x="0" y="4"/>
                </a:cxn>
                <a:cxn ang="0">
                  <a:pos x="6" y="0"/>
                </a:cxn>
                <a:cxn ang="0">
                  <a:pos x="52" y="56"/>
                </a:cxn>
                <a:cxn ang="0">
                  <a:pos x="31" y="71"/>
                </a:cxn>
                <a:cxn ang="0">
                  <a:pos x="0" y="4"/>
                </a:cxn>
              </a:cxnLst>
              <a:rect l="0" t="0" r="r" b="b"/>
              <a:pathLst>
                <a:path w="57" h="71">
                  <a:moveTo>
                    <a:pt x="0" y="4"/>
                  </a:moveTo>
                  <a:cubicBezTo>
                    <a:pt x="6" y="0"/>
                    <a:pt x="6" y="0"/>
                    <a:pt x="6" y="0"/>
                  </a:cubicBezTo>
                  <a:cubicBezTo>
                    <a:pt x="6" y="0"/>
                    <a:pt x="42" y="1"/>
                    <a:pt x="52" y="56"/>
                  </a:cubicBezTo>
                  <a:cubicBezTo>
                    <a:pt x="31" y="71"/>
                    <a:pt x="31" y="71"/>
                    <a:pt x="31" y="71"/>
                  </a:cubicBezTo>
                  <a:cubicBezTo>
                    <a:pt x="31" y="71"/>
                    <a:pt x="57" y="34"/>
                    <a:pt x="0" y="4"/>
                  </a:cubicBezTo>
                  <a:close/>
                </a:path>
              </a:pathLst>
            </a:custGeom>
            <a:solidFill>
              <a:srgbClr val="FFFFFF"/>
            </a:solidFill>
            <a:ln w="9525">
              <a:noFill/>
              <a:round/>
              <a:headEnd/>
              <a:tailEnd/>
            </a:ln>
          </p:spPr>
          <p:txBody>
            <a:bodyPr/>
            <a:lstStyle/>
            <a:p>
              <a:endParaRPr lang="en-US">
                <a:solidFill>
                  <a:srgbClr val="000000"/>
                </a:solidFill>
              </a:endParaRPr>
            </a:p>
          </p:txBody>
        </p:sp>
        <p:sp>
          <p:nvSpPr>
            <p:cNvPr id="26" name="Freeform 25"/>
            <p:cNvSpPr>
              <a:spLocks noChangeAspect="1"/>
            </p:cNvSpPr>
            <p:nvPr/>
          </p:nvSpPr>
          <p:spPr bwMode="gray">
            <a:xfrm>
              <a:off x="2349" y="2351"/>
              <a:ext cx="50" cy="145"/>
            </a:xfrm>
            <a:custGeom>
              <a:avLst/>
              <a:gdLst/>
              <a:ahLst/>
              <a:cxnLst>
                <a:cxn ang="0">
                  <a:pos x="39" y="24"/>
                </a:cxn>
                <a:cxn ang="0">
                  <a:pos x="0" y="98"/>
                </a:cxn>
                <a:cxn ang="0">
                  <a:pos x="35" y="101"/>
                </a:cxn>
                <a:cxn ang="0">
                  <a:pos x="17" y="81"/>
                </a:cxn>
                <a:cxn ang="0">
                  <a:pos x="39" y="24"/>
                </a:cxn>
              </a:cxnLst>
              <a:rect l="0" t="0" r="r" b="b"/>
              <a:pathLst>
                <a:path w="39" h="112">
                  <a:moveTo>
                    <a:pt x="39" y="24"/>
                  </a:moveTo>
                  <a:cubicBezTo>
                    <a:pt x="39" y="24"/>
                    <a:pt x="18" y="0"/>
                    <a:pt x="0" y="98"/>
                  </a:cubicBezTo>
                  <a:cubicBezTo>
                    <a:pt x="0" y="98"/>
                    <a:pt x="29" y="112"/>
                    <a:pt x="35" y="101"/>
                  </a:cubicBezTo>
                  <a:cubicBezTo>
                    <a:pt x="35" y="101"/>
                    <a:pt x="20" y="82"/>
                    <a:pt x="17" y="81"/>
                  </a:cubicBezTo>
                  <a:cubicBezTo>
                    <a:pt x="17" y="81"/>
                    <a:pt x="17" y="16"/>
                    <a:pt x="39" y="24"/>
                  </a:cubicBezTo>
                  <a:close/>
                </a:path>
              </a:pathLst>
            </a:custGeom>
            <a:solidFill>
              <a:srgbClr val="FFFFFF"/>
            </a:solidFill>
            <a:ln w="9525">
              <a:noFill/>
              <a:round/>
              <a:headEnd/>
              <a:tailEnd/>
            </a:ln>
          </p:spPr>
          <p:txBody>
            <a:bodyPr/>
            <a:lstStyle/>
            <a:p>
              <a:endParaRPr lang="en-US">
                <a:solidFill>
                  <a:srgbClr val="000000"/>
                </a:solidFill>
              </a:endParaRPr>
            </a:p>
          </p:txBody>
        </p:sp>
        <p:sp>
          <p:nvSpPr>
            <p:cNvPr id="27" name="Freeform 26"/>
            <p:cNvSpPr>
              <a:spLocks noChangeAspect="1"/>
            </p:cNvSpPr>
            <p:nvPr/>
          </p:nvSpPr>
          <p:spPr bwMode="gray">
            <a:xfrm>
              <a:off x="2384" y="1916"/>
              <a:ext cx="139" cy="513"/>
            </a:xfrm>
            <a:custGeom>
              <a:avLst/>
              <a:gdLst/>
              <a:ahLst/>
              <a:cxnLst>
                <a:cxn ang="0">
                  <a:pos x="25" y="229"/>
                </a:cxn>
                <a:cxn ang="0">
                  <a:pos x="34" y="295"/>
                </a:cxn>
                <a:cxn ang="0">
                  <a:pos x="41" y="361"/>
                </a:cxn>
                <a:cxn ang="0">
                  <a:pos x="62" y="382"/>
                </a:cxn>
                <a:cxn ang="0">
                  <a:pos x="81" y="397"/>
                </a:cxn>
                <a:cxn ang="0">
                  <a:pos x="96" y="382"/>
                </a:cxn>
                <a:cxn ang="0">
                  <a:pos x="108" y="366"/>
                </a:cxn>
                <a:cxn ang="0">
                  <a:pos x="82" y="148"/>
                </a:cxn>
                <a:cxn ang="0">
                  <a:pos x="51" y="55"/>
                </a:cxn>
                <a:cxn ang="0">
                  <a:pos x="65" y="6"/>
                </a:cxn>
                <a:cxn ang="0">
                  <a:pos x="56" y="0"/>
                </a:cxn>
                <a:cxn ang="0">
                  <a:pos x="21" y="1"/>
                </a:cxn>
                <a:cxn ang="0">
                  <a:pos x="0" y="17"/>
                </a:cxn>
                <a:cxn ang="0">
                  <a:pos x="12" y="18"/>
                </a:cxn>
                <a:cxn ang="0">
                  <a:pos x="22" y="75"/>
                </a:cxn>
                <a:cxn ang="0">
                  <a:pos x="14" y="95"/>
                </a:cxn>
                <a:cxn ang="0">
                  <a:pos x="11" y="111"/>
                </a:cxn>
                <a:cxn ang="0">
                  <a:pos x="19" y="167"/>
                </a:cxn>
                <a:cxn ang="0">
                  <a:pos x="25" y="229"/>
                </a:cxn>
              </a:cxnLst>
              <a:rect l="0" t="0" r="r" b="b"/>
              <a:pathLst>
                <a:path w="108" h="397">
                  <a:moveTo>
                    <a:pt x="25" y="229"/>
                  </a:moveTo>
                  <a:cubicBezTo>
                    <a:pt x="34" y="295"/>
                    <a:pt x="34" y="295"/>
                    <a:pt x="34" y="295"/>
                  </a:cubicBezTo>
                  <a:cubicBezTo>
                    <a:pt x="41" y="361"/>
                    <a:pt x="41" y="361"/>
                    <a:pt x="41" y="361"/>
                  </a:cubicBezTo>
                  <a:cubicBezTo>
                    <a:pt x="62" y="382"/>
                    <a:pt x="62" y="382"/>
                    <a:pt x="62" y="382"/>
                  </a:cubicBezTo>
                  <a:cubicBezTo>
                    <a:pt x="81" y="397"/>
                    <a:pt x="81" y="397"/>
                    <a:pt x="81" y="397"/>
                  </a:cubicBezTo>
                  <a:cubicBezTo>
                    <a:pt x="96" y="382"/>
                    <a:pt x="96" y="382"/>
                    <a:pt x="96" y="382"/>
                  </a:cubicBezTo>
                  <a:cubicBezTo>
                    <a:pt x="108" y="366"/>
                    <a:pt x="108" y="366"/>
                    <a:pt x="108" y="366"/>
                  </a:cubicBezTo>
                  <a:cubicBezTo>
                    <a:pt x="82" y="148"/>
                    <a:pt x="82" y="148"/>
                    <a:pt x="82" y="148"/>
                  </a:cubicBezTo>
                  <a:cubicBezTo>
                    <a:pt x="82" y="148"/>
                    <a:pt x="76" y="85"/>
                    <a:pt x="51" y="55"/>
                  </a:cubicBezTo>
                  <a:cubicBezTo>
                    <a:pt x="51" y="55"/>
                    <a:pt x="59" y="12"/>
                    <a:pt x="65" y="6"/>
                  </a:cubicBezTo>
                  <a:cubicBezTo>
                    <a:pt x="56" y="0"/>
                    <a:pt x="56" y="0"/>
                    <a:pt x="56" y="0"/>
                  </a:cubicBezTo>
                  <a:cubicBezTo>
                    <a:pt x="21" y="1"/>
                    <a:pt x="21" y="1"/>
                    <a:pt x="21" y="1"/>
                  </a:cubicBezTo>
                  <a:cubicBezTo>
                    <a:pt x="0" y="17"/>
                    <a:pt x="0" y="17"/>
                    <a:pt x="0" y="17"/>
                  </a:cubicBezTo>
                  <a:cubicBezTo>
                    <a:pt x="12" y="18"/>
                    <a:pt x="12" y="18"/>
                    <a:pt x="12" y="18"/>
                  </a:cubicBezTo>
                  <a:cubicBezTo>
                    <a:pt x="12" y="18"/>
                    <a:pt x="30" y="52"/>
                    <a:pt x="22" y="75"/>
                  </a:cubicBezTo>
                  <a:cubicBezTo>
                    <a:pt x="14" y="95"/>
                    <a:pt x="14" y="95"/>
                    <a:pt x="14" y="95"/>
                  </a:cubicBezTo>
                  <a:cubicBezTo>
                    <a:pt x="11" y="111"/>
                    <a:pt x="11" y="111"/>
                    <a:pt x="11" y="111"/>
                  </a:cubicBezTo>
                  <a:cubicBezTo>
                    <a:pt x="19" y="167"/>
                    <a:pt x="19" y="167"/>
                    <a:pt x="19" y="167"/>
                  </a:cubicBezTo>
                  <a:lnTo>
                    <a:pt x="25" y="229"/>
                  </a:lnTo>
                  <a:close/>
                </a:path>
              </a:pathLst>
            </a:custGeom>
            <a:solidFill>
              <a:srgbClr val="5F5F5F"/>
            </a:solidFill>
            <a:ln w="9525">
              <a:noFill/>
              <a:round/>
              <a:headEnd/>
              <a:tailEnd/>
            </a:ln>
          </p:spPr>
          <p:txBody>
            <a:bodyPr/>
            <a:lstStyle/>
            <a:p>
              <a:endParaRPr lang="en-US">
                <a:solidFill>
                  <a:srgbClr val="000000"/>
                </a:solidFill>
              </a:endParaRPr>
            </a:p>
          </p:txBody>
        </p:sp>
      </p:grpSp>
      <p:grpSp>
        <p:nvGrpSpPr>
          <p:cNvPr id="28" name="Group 27"/>
          <p:cNvGrpSpPr>
            <a:grpSpLocks noChangeAspect="1"/>
          </p:cNvGrpSpPr>
          <p:nvPr/>
        </p:nvGrpSpPr>
        <p:grpSpPr bwMode="auto">
          <a:xfrm>
            <a:off x="2066925" y="3376613"/>
            <a:ext cx="693738" cy="2365375"/>
            <a:chOff x="3750" y="2638"/>
            <a:chExt cx="308" cy="1049"/>
          </a:xfrm>
        </p:grpSpPr>
        <p:sp>
          <p:nvSpPr>
            <p:cNvPr id="29" name="Freeform 28"/>
            <p:cNvSpPr>
              <a:spLocks noChangeAspect="1"/>
            </p:cNvSpPr>
            <p:nvPr/>
          </p:nvSpPr>
          <p:spPr bwMode="gray">
            <a:xfrm>
              <a:off x="3750" y="2638"/>
              <a:ext cx="308" cy="1049"/>
            </a:xfrm>
            <a:custGeom>
              <a:avLst/>
              <a:gdLst/>
              <a:ahLst/>
              <a:cxnLst>
                <a:cxn ang="0">
                  <a:pos x="168" y="301"/>
                </a:cxn>
                <a:cxn ang="0">
                  <a:pos x="114" y="600"/>
                </a:cxn>
                <a:cxn ang="0">
                  <a:pos x="156" y="650"/>
                </a:cxn>
                <a:cxn ang="0">
                  <a:pos x="146" y="728"/>
                </a:cxn>
                <a:cxn ang="0">
                  <a:pos x="152" y="771"/>
                </a:cxn>
                <a:cxn ang="0">
                  <a:pos x="87" y="1167"/>
                </a:cxn>
                <a:cxn ang="0">
                  <a:pos x="112" y="1331"/>
                </a:cxn>
                <a:cxn ang="0">
                  <a:pos x="64" y="1598"/>
                </a:cxn>
                <a:cxn ang="0">
                  <a:pos x="65" y="1631"/>
                </a:cxn>
                <a:cxn ang="0">
                  <a:pos x="143" y="1600"/>
                </a:cxn>
                <a:cxn ang="0">
                  <a:pos x="191" y="1588"/>
                </a:cxn>
                <a:cxn ang="0">
                  <a:pos x="199" y="1617"/>
                </a:cxn>
                <a:cxn ang="0">
                  <a:pos x="206" y="1495"/>
                </a:cxn>
                <a:cxn ang="0">
                  <a:pos x="186" y="1183"/>
                </a:cxn>
                <a:cxn ang="0">
                  <a:pos x="345" y="1493"/>
                </a:cxn>
                <a:cxn ang="0">
                  <a:pos x="257" y="1619"/>
                </a:cxn>
                <a:cxn ang="0">
                  <a:pos x="266" y="1631"/>
                </a:cxn>
                <a:cxn ang="0">
                  <a:pos x="321" y="1635"/>
                </a:cxn>
                <a:cxn ang="0">
                  <a:pos x="385" y="1599"/>
                </a:cxn>
                <a:cxn ang="0">
                  <a:pos x="393" y="1602"/>
                </a:cxn>
                <a:cxn ang="0">
                  <a:pos x="404" y="1576"/>
                </a:cxn>
                <a:cxn ang="0">
                  <a:pos x="418" y="1487"/>
                </a:cxn>
                <a:cxn ang="0">
                  <a:pos x="427" y="1202"/>
                </a:cxn>
                <a:cxn ang="0">
                  <a:pos x="445" y="803"/>
                </a:cxn>
                <a:cxn ang="0">
                  <a:pos x="444" y="755"/>
                </a:cxn>
                <a:cxn ang="0">
                  <a:pos x="425" y="467"/>
                </a:cxn>
                <a:cxn ang="0">
                  <a:pos x="450" y="291"/>
                </a:cxn>
                <a:cxn ang="0">
                  <a:pos x="383" y="196"/>
                </a:cxn>
                <a:cxn ang="0">
                  <a:pos x="399" y="140"/>
                </a:cxn>
                <a:cxn ang="0">
                  <a:pos x="399" y="124"/>
                </a:cxn>
                <a:cxn ang="0">
                  <a:pos x="396" y="93"/>
                </a:cxn>
                <a:cxn ang="0">
                  <a:pos x="339" y="14"/>
                </a:cxn>
                <a:cxn ang="0">
                  <a:pos x="237" y="124"/>
                </a:cxn>
                <a:cxn ang="0">
                  <a:pos x="237" y="138"/>
                </a:cxn>
                <a:cxn ang="0">
                  <a:pos x="242" y="156"/>
                </a:cxn>
                <a:cxn ang="0">
                  <a:pos x="251" y="162"/>
                </a:cxn>
                <a:cxn ang="0">
                  <a:pos x="274" y="211"/>
                </a:cxn>
                <a:cxn ang="0">
                  <a:pos x="208" y="273"/>
                </a:cxn>
              </a:cxnLst>
              <a:rect l="0" t="0" r="r" b="b"/>
              <a:pathLst>
                <a:path w="482" h="1635">
                  <a:moveTo>
                    <a:pt x="208" y="273"/>
                  </a:moveTo>
                  <a:cubicBezTo>
                    <a:pt x="208" y="273"/>
                    <a:pt x="163" y="286"/>
                    <a:pt x="168" y="301"/>
                  </a:cubicBezTo>
                  <a:cubicBezTo>
                    <a:pt x="168" y="301"/>
                    <a:pt x="92" y="509"/>
                    <a:pt x="80" y="537"/>
                  </a:cubicBezTo>
                  <a:cubicBezTo>
                    <a:pt x="80" y="537"/>
                    <a:pt x="77" y="598"/>
                    <a:pt x="114" y="600"/>
                  </a:cubicBezTo>
                  <a:cubicBezTo>
                    <a:pt x="167" y="608"/>
                    <a:pt x="167" y="608"/>
                    <a:pt x="167" y="608"/>
                  </a:cubicBezTo>
                  <a:cubicBezTo>
                    <a:pt x="156" y="650"/>
                    <a:pt x="156" y="650"/>
                    <a:pt x="156" y="650"/>
                  </a:cubicBezTo>
                  <a:cubicBezTo>
                    <a:pt x="166" y="649"/>
                    <a:pt x="166" y="649"/>
                    <a:pt x="166" y="649"/>
                  </a:cubicBezTo>
                  <a:cubicBezTo>
                    <a:pt x="166" y="649"/>
                    <a:pt x="182" y="679"/>
                    <a:pt x="146" y="728"/>
                  </a:cubicBezTo>
                  <a:cubicBezTo>
                    <a:pt x="152" y="736"/>
                    <a:pt x="152" y="736"/>
                    <a:pt x="152" y="736"/>
                  </a:cubicBezTo>
                  <a:cubicBezTo>
                    <a:pt x="152" y="736"/>
                    <a:pt x="134" y="768"/>
                    <a:pt x="152" y="771"/>
                  </a:cubicBezTo>
                  <a:cubicBezTo>
                    <a:pt x="152" y="771"/>
                    <a:pt x="68" y="1135"/>
                    <a:pt x="69" y="1161"/>
                  </a:cubicBezTo>
                  <a:cubicBezTo>
                    <a:pt x="87" y="1167"/>
                    <a:pt x="87" y="1167"/>
                    <a:pt x="87" y="1167"/>
                  </a:cubicBezTo>
                  <a:cubicBezTo>
                    <a:pt x="87" y="1167"/>
                    <a:pt x="91" y="1182"/>
                    <a:pt x="96" y="1188"/>
                  </a:cubicBezTo>
                  <a:cubicBezTo>
                    <a:pt x="96" y="1188"/>
                    <a:pt x="93" y="1248"/>
                    <a:pt x="112" y="1331"/>
                  </a:cubicBezTo>
                  <a:cubicBezTo>
                    <a:pt x="112" y="1331"/>
                    <a:pt x="132" y="1470"/>
                    <a:pt x="121" y="1505"/>
                  </a:cubicBezTo>
                  <a:cubicBezTo>
                    <a:pt x="121" y="1505"/>
                    <a:pt x="86" y="1595"/>
                    <a:pt x="64" y="1598"/>
                  </a:cubicBezTo>
                  <a:cubicBezTo>
                    <a:pt x="60" y="1598"/>
                    <a:pt x="0" y="1608"/>
                    <a:pt x="28" y="1629"/>
                  </a:cubicBezTo>
                  <a:cubicBezTo>
                    <a:pt x="65" y="1631"/>
                    <a:pt x="65" y="1631"/>
                    <a:pt x="65" y="1631"/>
                  </a:cubicBezTo>
                  <a:cubicBezTo>
                    <a:pt x="88" y="1632"/>
                    <a:pt x="88" y="1632"/>
                    <a:pt x="88" y="1632"/>
                  </a:cubicBezTo>
                  <a:cubicBezTo>
                    <a:pt x="88" y="1632"/>
                    <a:pt x="123" y="1630"/>
                    <a:pt x="143" y="1600"/>
                  </a:cubicBezTo>
                  <a:cubicBezTo>
                    <a:pt x="143" y="1600"/>
                    <a:pt x="177" y="1565"/>
                    <a:pt x="184" y="1569"/>
                  </a:cubicBezTo>
                  <a:cubicBezTo>
                    <a:pt x="184" y="1569"/>
                    <a:pt x="192" y="1566"/>
                    <a:pt x="191" y="1588"/>
                  </a:cubicBezTo>
                  <a:cubicBezTo>
                    <a:pt x="191" y="1615"/>
                    <a:pt x="191" y="1615"/>
                    <a:pt x="191" y="1615"/>
                  </a:cubicBezTo>
                  <a:cubicBezTo>
                    <a:pt x="199" y="1617"/>
                    <a:pt x="199" y="1617"/>
                    <a:pt x="199" y="1617"/>
                  </a:cubicBezTo>
                  <a:cubicBezTo>
                    <a:pt x="199" y="1617"/>
                    <a:pt x="216" y="1555"/>
                    <a:pt x="227" y="1548"/>
                  </a:cubicBezTo>
                  <a:cubicBezTo>
                    <a:pt x="227" y="1548"/>
                    <a:pt x="238" y="1515"/>
                    <a:pt x="206" y="1495"/>
                  </a:cubicBezTo>
                  <a:cubicBezTo>
                    <a:pt x="206" y="1495"/>
                    <a:pt x="184" y="1428"/>
                    <a:pt x="202" y="1347"/>
                  </a:cubicBezTo>
                  <a:cubicBezTo>
                    <a:pt x="202" y="1347"/>
                    <a:pt x="224" y="1225"/>
                    <a:pt x="186" y="1183"/>
                  </a:cubicBezTo>
                  <a:cubicBezTo>
                    <a:pt x="323" y="1198"/>
                    <a:pt x="323" y="1198"/>
                    <a:pt x="323" y="1198"/>
                  </a:cubicBezTo>
                  <a:cubicBezTo>
                    <a:pt x="323" y="1198"/>
                    <a:pt x="364" y="1377"/>
                    <a:pt x="345" y="1493"/>
                  </a:cubicBezTo>
                  <a:cubicBezTo>
                    <a:pt x="345" y="1493"/>
                    <a:pt x="314" y="1594"/>
                    <a:pt x="269" y="1606"/>
                  </a:cubicBezTo>
                  <a:cubicBezTo>
                    <a:pt x="257" y="1619"/>
                    <a:pt x="257" y="1619"/>
                    <a:pt x="257" y="1619"/>
                  </a:cubicBezTo>
                  <a:cubicBezTo>
                    <a:pt x="257" y="1628"/>
                    <a:pt x="257" y="1628"/>
                    <a:pt x="257" y="1628"/>
                  </a:cubicBezTo>
                  <a:cubicBezTo>
                    <a:pt x="266" y="1631"/>
                    <a:pt x="266" y="1631"/>
                    <a:pt x="266" y="1631"/>
                  </a:cubicBezTo>
                  <a:cubicBezTo>
                    <a:pt x="266" y="1631"/>
                    <a:pt x="275" y="1635"/>
                    <a:pt x="283" y="1635"/>
                  </a:cubicBezTo>
                  <a:cubicBezTo>
                    <a:pt x="291" y="1635"/>
                    <a:pt x="318" y="1635"/>
                    <a:pt x="321" y="1635"/>
                  </a:cubicBezTo>
                  <a:cubicBezTo>
                    <a:pt x="324" y="1635"/>
                    <a:pt x="352" y="1629"/>
                    <a:pt x="352" y="1629"/>
                  </a:cubicBezTo>
                  <a:cubicBezTo>
                    <a:pt x="352" y="1629"/>
                    <a:pt x="375" y="1610"/>
                    <a:pt x="385" y="1599"/>
                  </a:cubicBezTo>
                  <a:cubicBezTo>
                    <a:pt x="395" y="1584"/>
                    <a:pt x="395" y="1584"/>
                    <a:pt x="395" y="1584"/>
                  </a:cubicBezTo>
                  <a:cubicBezTo>
                    <a:pt x="393" y="1602"/>
                    <a:pt x="393" y="1602"/>
                    <a:pt x="393" y="1602"/>
                  </a:cubicBezTo>
                  <a:cubicBezTo>
                    <a:pt x="404" y="1602"/>
                    <a:pt x="404" y="1602"/>
                    <a:pt x="404" y="1602"/>
                  </a:cubicBezTo>
                  <a:cubicBezTo>
                    <a:pt x="404" y="1576"/>
                    <a:pt x="404" y="1576"/>
                    <a:pt x="404" y="1576"/>
                  </a:cubicBezTo>
                  <a:cubicBezTo>
                    <a:pt x="404" y="1576"/>
                    <a:pt x="432" y="1540"/>
                    <a:pt x="432" y="1535"/>
                  </a:cubicBezTo>
                  <a:cubicBezTo>
                    <a:pt x="432" y="1530"/>
                    <a:pt x="440" y="1504"/>
                    <a:pt x="418" y="1487"/>
                  </a:cubicBezTo>
                  <a:cubicBezTo>
                    <a:pt x="418" y="1487"/>
                    <a:pt x="400" y="1450"/>
                    <a:pt x="430" y="1359"/>
                  </a:cubicBezTo>
                  <a:cubicBezTo>
                    <a:pt x="430" y="1359"/>
                    <a:pt x="452" y="1242"/>
                    <a:pt x="427" y="1202"/>
                  </a:cubicBezTo>
                  <a:cubicBezTo>
                    <a:pt x="436" y="1196"/>
                    <a:pt x="436" y="1196"/>
                    <a:pt x="436" y="1196"/>
                  </a:cubicBezTo>
                  <a:cubicBezTo>
                    <a:pt x="436" y="1196"/>
                    <a:pt x="450" y="820"/>
                    <a:pt x="445" y="803"/>
                  </a:cubicBezTo>
                  <a:cubicBezTo>
                    <a:pt x="445" y="803"/>
                    <a:pt x="439" y="768"/>
                    <a:pt x="434" y="761"/>
                  </a:cubicBezTo>
                  <a:cubicBezTo>
                    <a:pt x="444" y="755"/>
                    <a:pt x="444" y="755"/>
                    <a:pt x="444" y="755"/>
                  </a:cubicBezTo>
                  <a:cubicBezTo>
                    <a:pt x="444" y="755"/>
                    <a:pt x="429" y="649"/>
                    <a:pt x="413" y="595"/>
                  </a:cubicBezTo>
                  <a:cubicBezTo>
                    <a:pt x="413" y="595"/>
                    <a:pt x="400" y="513"/>
                    <a:pt x="425" y="467"/>
                  </a:cubicBezTo>
                  <a:cubicBezTo>
                    <a:pt x="425" y="467"/>
                    <a:pt x="482" y="377"/>
                    <a:pt x="470" y="309"/>
                  </a:cubicBezTo>
                  <a:cubicBezTo>
                    <a:pt x="470" y="309"/>
                    <a:pt x="469" y="302"/>
                    <a:pt x="450" y="291"/>
                  </a:cubicBezTo>
                  <a:cubicBezTo>
                    <a:pt x="450" y="291"/>
                    <a:pt x="389" y="259"/>
                    <a:pt x="386" y="224"/>
                  </a:cubicBezTo>
                  <a:cubicBezTo>
                    <a:pt x="386" y="224"/>
                    <a:pt x="381" y="213"/>
                    <a:pt x="383" y="196"/>
                  </a:cubicBezTo>
                  <a:cubicBezTo>
                    <a:pt x="385" y="179"/>
                    <a:pt x="391" y="164"/>
                    <a:pt x="393" y="150"/>
                  </a:cubicBezTo>
                  <a:cubicBezTo>
                    <a:pt x="399" y="140"/>
                    <a:pt x="399" y="140"/>
                    <a:pt x="399" y="140"/>
                  </a:cubicBezTo>
                  <a:cubicBezTo>
                    <a:pt x="399" y="132"/>
                    <a:pt x="399" y="132"/>
                    <a:pt x="399" y="132"/>
                  </a:cubicBezTo>
                  <a:cubicBezTo>
                    <a:pt x="399" y="124"/>
                    <a:pt x="399" y="124"/>
                    <a:pt x="399" y="124"/>
                  </a:cubicBezTo>
                  <a:cubicBezTo>
                    <a:pt x="399" y="124"/>
                    <a:pt x="400" y="116"/>
                    <a:pt x="399" y="109"/>
                  </a:cubicBezTo>
                  <a:cubicBezTo>
                    <a:pt x="398" y="102"/>
                    <a:pt x="396" y="93"/>
                    <a:pt x="396" y="93"/>
                  </a:cubicBezTo>
                  <a:cubicBezTo>
                    <a:pt x="396" y="93"/>
                    <a:pt x="397" y="85"/>
                    <a:pt x="394" y="80"/>
                  </a:cubicBezTo>
                  <a:cubicBezTo>
                    <a:pt x="391" y="75"/>
                    <a:pt x="392" y="39"/>
                    <a:pt x="339" y="14"/>
                  </a:cubicBezTo>
                  <a:cubicBezTo>
                    <a:pt x="339" y="14"/>
                    <a:pt x="288" y="0"/>
                    <a:pt x="254" y="52"/>
                  </a:cubicBezTo>
                  <a:cubicBezTo>
                    <a:pt x="254" y="52"/>
                    <a:pt x="232" y="77"/>
                    <a:pt x="237" y="124"/>
                  </a:cubicBezTo>
                  <a:cubicBezTo>
                    <a:pt x="237" y="124"/>
                    <a:pt x="234" y="123"/>
                    <a:pt x="234" y="128"/>
                  </a:cubicBezTo>
                  <a:cubicBezTo>
                    <a:pt x="234" y="133"/>
                    <a:pt x="237" y="138"/>
                    <a:pt x="237" y="138"/>
                  </a:cubicBezTo>
                  <a:cubicBezTo>
                    <a:pt x="237" y="138"/>
                    <a:pt x="237" y="139"/>
                    <a:pt x="237" y="143"/>
                  </a:cubicBezTo>
                  <a:cubicBezTo>
                    <a:pt x="237" y="147"/>
                    <a:pt x="241" y="151"/>
                    <a:pt x="242" y="156"/>
                  </a:cubicBezTo>
                  <a:cubicBezTo>
                    <a:pt x="244" y="165"/>
                    <a:pt x="248" y="162"/>
                    <a:pt x="248" y="162"/>
                  </a:cubicBezTo>
                  <a:cubicBezTo>
                    <a:pt x="251" y="162"/>
                    <a:pt x="251" y="162"/>
                    <a:pt x="251" y="162"/>
                  </a:cubicBezTo>
                  <a:cubicBezTo>
                    <a:pt x="251" y="162"/>
                    <a:pt x="262" y="176"/>
                    <a:pt x="266" y="194"/>
                  </a:cubicBezTo>
                  <a:cubicBezTo>
                    <a:pt x="274" y="211"/>
                    <a:pt x="274" y="211"/>
                    <a:pt x="274" y="211"/>
                  </a:cubicBezTo>
                  <a:cubicBezTo>
                    <a:pt x="274" y="228"/>
                    <a:pt x="274" y="228"/>
                    <a:pt x="274" y="228"/>
                  </a:cubicBezTo>
                  <a:lnTo>
                    <a:pt x="208" y="273"/>
                  </a:lnTo>
                  <a:close/>
                </a:path>
              </a:pathLst>
            </a:custGeom>
            <a:solidFill>
              <a:srgbClr val="5F5F5F"/>
            </a:solidFill>
            <a:ln w="9525">
              <a:solidFill>
                <a:schemeClr val="bg1"/>
              </a:solidFill>
              <a:round/>
              <a:headEnd/>
              <a:tailEnd/>
            </a:ln>
          </p:spPr>
          <p:txBody>
            <a:bodyPr/>
            <a:lstStyle/>
            <a:p>
              <a:endParaRPr lang="en-US">
                <a:solidFill>
                  <a:srgbClr val="000000"/>
                </a:solidFill>
              </a:endParaRPr>
            </a:p>
          </p:txBody>
        </p:sp>
        <p:sp>
          <p:nvSpPr>
            <p:cNvPr id="30" name="Freeform 29"/>
            <p:cNvSpPr>
              <a:spLocks noChangeAspect="1"/>
            </p:cNvSpPr>
            <p:nvPr/>
          </p:nvSpPr>
          <p:spPr bwMode="gray">
            <a:xfrm>
              <a:off x="3874" y="2768"/>
              <a:ext cx="124" cy="166"/>
            </a:xfrm>
            <a:custGeom>
              <a:avLst/>
              <a:gdLst/>
              <a:ahLst/>
              <a:cxnLst>
                <a:cxn ang="0">
                  <a:pos x="183" y="0"/>
                </a:cxn>
                <a:cxn ang="0">
                  <a:pos x="193" y="40"/>
                </a:cxn>
                <a:cxn ang="0">
                  <a:pos x="161" y="112"/>
                </a:cxn>
                <a:cxn ang="0">
                  <a:pos x="129" y="87"/>
                </a:cxn>
                <a:cxn ang="0">
                  <a:pos x="42" y="258"/>
                </a:cxn>
                <a:cxn ang="0">
                  <a:pos x="37" y="258"/>
                </a:cxn>
                <a:cxn ang="0">
                  <a:pos x="47" y="140"/>
                </a:cxn>
                <a:cxn ang="0">
                  <a:pos x="0" y="89"/>
                </a:cxn>
                <a:cxn ang="0">
                  <a:pos x="17" y="73"/>
                </a:cxn>
                <a:cxn ang="0">
                  <a:pos x="82" y="28"/>
                </a:cxn>
                <a:cxn ang="0">
                  <a:pos x="89" y="49"/>
                </a:cxn>
                <a:cxn ang="0">
                  <a:pos x="60" y="125"/>
                </a:cxn>
                <a:cxn ang="0">
                  <a:pos x="71" y="141"/>
                </a:cxn>
                <a:cxn ang="0">
                  <a:pos x="141" y="46"/>
                </a:cxn>
                <a:cxn ang="0">
                  <a:pos x="147" y="43"/>
                </a:cxn>
                <a:cxn ang="0">
                  <a:pos x="158" y="41"/>
                </a:cxn>
                <a:cxn ang="0">
                  <a:pos x="164" y="34"/>
                </a:cxn>
                <a:cxn ang="0">
                  <a:pos x="183" y="0"/>
                </a:cxn>
              </a:cxnLst>
              <a:rect l="0" t="0" r="r" b="b"/>
              <a:pathLst>
                <a:path w="193" h="258">
                  <a:moveTo>
                    <a:pt x="183" y="0"/>
                  </a:moveTo>
                  <a:cubicBezTo>
                    <a:pt x="193" y="40"/>
                    <a:pt x="193" y="40"/>
                    <a:pt x="193" y="40"/>
                  </a:cubicBezTo>
                  <a:cubicBezTo>
                    <a:pt x="161" y="112"/>
                    <a:pt x="161" y="112"/>
                    <a:pt x="161" y="112"/>
                  </a:cubicBezTo>
                  <a:cubicBezTo>
                    <a:pt x="129" y="87"/>
                    <a:pt x="129" y="87"/>
                    <a:pt x="129" y="87"/>
                  </a:cubicBezTo>
                  <a:cubicBezTo>
                    <a:pt x="129" y="87"/>
                    <a:pt x="31" y="195"/>
                    <a:pt x="42" y="258"/>
                  </a:cubicBezTo>
                  <a:cubicBezTo>
                    <a:pt x="37" y="258"/>
                    <a:pt x="37" y="258"/>
                    <a:pt x="37" y="258"/>
                  </a:cubicBezTo>
                  <a:cubicBezTo>
                    <a:pt x="37" y="258"/>
                    <a:pt x="19" y="193"/>
                    <a:pt x="47" y="140"/>
                  </a:cubicBezTo>
                  <a:cubicBezTo>
                    <a:pt x="47" y="140"/>
                    <a:pt x="15" y="86"/>
                    <a:pt x="0" y="89"/>
                  </a:cubicBezTo>
                  <a:cubicBezTo>
                    <a:pt x="17" y="73"/>
                    <a:pt x="17" y="73"/>
                    <a:pt x="17" y="73"/>
                  </a:cubicBezTo>
                  <a:cubicBezTo>
                    <a:pt x="82" y="28"/>
                    <a:pt x="82" y="28"/>
                    <a:pt x="82" y="28"/>
                  </a:cubicBezTo>
                  <a:cubicBezTo>
                    <a:pt x="89" y="49"/>
                    <a:pt x="89" y="49"/>
                    <a:pt x="89" y="49"/>
                  </a:cubicBezTo>
                  <a:cubicBezTo>
                    <a:pt x="89" y="49"/>
                    <a:pt x="41" y="120"/>
                    <a:pt x="60" y="125"/>
                  </a:cubicBezTo>
                  <a:cubicBezTo>
                    <a:pt x="71" y="141"/>
                    <a:pt x="71" y="141"/>
                    <a:pt x="71" y="141"/>
                  </a:cubicBezTo>
                  <a:cubicBezTo>
                    <a:pt x="71" y="141"/>
                    <a:pt x="54" y="115"/>
                    <a:pt x="141" y="46"/>
                  </a:cubicBezTo>
                  <a:cubicBezTo>
                    <a:pt x="147" y="43"/>
                    <a:pt x="147" y="43"/>
                    <a:pt x="147" y="43"/>
                  </a:cubicBezTo>
                  <a:cubicBezTo>
                    <a:pt x="158" y="41"/>
                    <a:pt x="158" y="41"/>
                    <a:pt x="158" y="41"/>
                  </a:cubicBezTo>
                  <a:cubicBezTo>
                    <a:pt x="164" y="34"/>
                    <a:pt x="164" y="34"/>
                    <a:pt x="164" y="34"/>
                  </a:cubicBezTo>
                  <a:cubicBezTo>
                    <a:pt x="164" y="34"/>
                    <a:pt x="174" y="18"/>
                    <a:pt x="183" y="0"/>
                  </a:cubicBezTo>
                  <a:close/>
                </a:path>
              </a:pathLst>
            </a:custGeom>
            <a:solidFill>
              <a:srgbClr val="FFFFFF"/>
            </a:solidFill>
            <a:ln w="9525">
              <a:noFill/>
              <a:round/>
              <a:headEnd/>
              <a:tailEnd/>
            </a:ln>
          </p:spPr>
          <p:txBody>
            <a:bodyPr/>
            <a:lstStyle/>
            <a:p>
              <a:endParaRPr lang="en-US">
                <a:solidFill>
                  <a:srgbClr val="000000"/>
                </a:solidFill>
              </a:endParaRPr>
            </a:p>
          </p:txBody>
        </p:sp>
      </p:grpSp>
      <p:grpSp>
        <p:nvGrpSpPr>
          <p:cNvPr id="31" name="Group 30"/>
          <p:cNvGrpSpPr>
            <a:grpSpLocks noChangeAspect="1"/>
          </p:cNvGrpSpPr>
          <p:nvPr/>
        </p:nvGrpSpPr>
        <p:grpSpPr bwMode="auto">
          <a:xfrm>
            <a:off x="3003550" y="3406775"/>
            <a:ext cx="390525" cy="1300163"/>
            <a:chOff x="2717" y="1614"/>
            <a:chExt cx="324" cy="1079"/>
          </a:xfrm>
        </p:grpSpPr>
        <p:sp>
          <p:nvSpPr>
            <p:cNvPr id="32" name="Freeform 31"/>
            <p:cNvSpPr>
              <a:spLocks noChangeAspect="1"/>
            </p:cNvSpPr>
            <p:nvPr/>
          </p:nvSpPr>
          <p:spPr bwMode="gray">
            <a:xfrm>
              <a:off x="2873" y="1777"/>
              <a:ext cx="47" cy="158"/>
            </a:xfrm>
            <a:custGeom>
              <a:avLst/>
              <a:gdLst/>
              <a:ahLst/>
              <a:cxnLst>
                <a:cxn ang="0">
                  <a:pos x="4" y="17"/>
                </a:cxn>
                <a:cxn ang="0">
                  <a:pos x="2" y="19"/>
                </a:cxn>
                <a:cxn ang="0">
                  <a:pos x="4" y="23"/>
                </a:cxn>
                <a:cxn ang="0">
                  <a:pos x="5" y="24"/>
                </a:cxn>
                <a:cxn ang="0">
                  <a:pos x="12" y="67"/>
                </a:cxn>
                <a:cxn ang="0">
                  <a:pos x="16" y="9"/>
                </a:cxn>
                <a:cxn ang="0">
                  <a:pos x="13" y="0"/>
                </a:cxn>
                <a:cxn ang="0">
                  <a:pos x="0" y="12"/>
                </a:cxn>
                <a:cxn ang="0">
                  <a:pos x="4" y="16"/>
                </a:cxn>
                <a:cxn ang="0">
                  <a:pos x="4" y="16"/>
                </a:cxn>
                <a:cxn ang="0">
                  <a:pos x="4" y="16"/>
                </a:cxn>
                <a:cxn ang="0">
                  <a:pos x="4" y="17"/>
                </a:cxn>
              </a:cxnLst>
              <a:rect l="0" t="0" r="r" b="b"/>
              <a:pathLst>
                <a:path w="20" h="67">
                  <a:moveTo>
                    <a:pt x="4" y="17"/>
                  </a:moveTo>
                  <a:cubicBezTo>
                    <a:pt x="2" y="19"/>
                    <a:pt x="2" y="19"/>
                    <a:pt x="2" y="19"/>
                  </a:cubicBezTo>
                  <a:cubicBezTo>
                    <a:pt x="4" y="23"/>
                    <a:pt x="4" y="23"/>
                    <a:pt x="4" y="23"/>
                  </a:cubicBezTo>
                  <a:cubicBezTo>
                    <a:pt x="4" y="23"/>
                    <a:pt x="4" y="23"/>
                    <a:pt x="5" y="24"/>
                  </a:cubicBezTo>
                  <a:cubicBezTo>
                    <a:pt x="8" y="30"/>
                    <a:pt x="11" y="62"/>
                    <a:pt x="12" y="67"/>
                  </a:cubicBezTo>
                  <a:cubicBezTo>
                    <a:pt x="20" y="32"/>
                    <a:pt x="16" y="9"/>
                    <a:pt x="16" y="9"/>
                  </a:cubicBezTo>
                  <a:cubicBezTo>
                    <a:pt x="16" y="5"/>
                    <a:pt x="13" y="0"/>
                    <a:pt x="13" y="0"/>
                  </a:cubicBezTo>
                  <a:cubicBezTo>
                    <a:pt x="12" y="2"/>
                    <a:pt x="0" y="12"/>
                    <a:pt x="0" y="12"/>
                  </a:cubicBezTo>
                  <a:cubicBezTo>
                    <a:pt x="1" y="11"/>
                    <a:pt x="4" y="16"/>
                    <a:pt x="4" y="16"/>
                  </a:cubicBezTo>
                  <a:cubicBezTo>
                    <a:pt x="4" y="16"/>
                    <a:pt x="4" y="16"/>
                    <a:pt x="4" y="16"/>
                  </a:cubicBezTo>
                  <a:cubicBezTo>
                    <a:pt x="4" y="16"/>
                    <a:pt x="4" y="16"/>
                    <a:pt x="4" y="16"/>
                  </a:cubicBezTo>
                  <a:cubicBezTo>
                    <a:pt x="4" y="17"/>
                    <a:pt x="4" y="17"/>
                    <a:pt x="4" y="17"/>
                  </a:cubicBezTo>
                  <a:close/>
                </a:path>
              </a:pathLst>
            </a:custGeom>
            <a:solidFill>
              <a:srgbClr val="FFFFFF"/>
            </a:solidFill>
            <a:ln w="9525">
              <a:noFill/>
              <a:round/>
              <a:headEnd/>
              <a:tailEnd/>
            </a:ln>
          </p:spPr>
          <p:txBody>
            <a:bodyPr/>
            <a:lstStyle/>
            <a:p>
              <a:endParaRPr lang="en-US">
                <a:solidFill>
                  <a:srgbClr val="000000"/>
                </a:solidFill>
              </a:endParaRPr>
            </a:p>
          </p:txBody>
        </p:sp>
        <p:sp>
          <p:nvSpPr>
            <p:cNvPr id="33" name="Freeform 32"/>
            <p:cNvSpPr>
              <a:spLocks noChangeAspect="1"/>
            </p:cNvSpPr>
            <p:nvPr/>
          </p:nvSpPr>
          <p:spPr bwMode="gray">
            <a:xfrm>
              <a:off x="2828" y="1779"/>
              <a:ext cx="38" cy="114"/>
            </a:xfrm>
            <a:custGeom>
              <a:avLst/>
              <a:gdLst/>
              <a:ahLst/>
              <a:cxnLst>
                <a:cxn ang="0">
                  <a:pos x="14" y="16"/>
                </a:cxn>
                <a:cxn ang="0">
                  <a:pos x="14" y="16"/>
                </a:cxn>
                <a:cxn ang="0">
                  <a:pos x="13" y="15"/>
                </a:cxn>
                <a:cxn ang="0">
                  <a:pos x="16" y="10"/>
                </a:cxn>
                <a:cxn ang="0">
                  <a:pos x="3" y="0"/>
                </a:cxn>
                <a:cxn ang="0">
                  <a:pos x="0" y="5"/>
                </a:cxn>
                <a:cxn ang="0">
                  <a:pos x="9" y="48"/>
                </a:cxn>
                <a:cxn ang="0">
                  <a:pos x="15" y="22"/>
                </a:cxn>
                <a:cxn ang="0">
                  <a:pos x="16" y="19"/>
                </a:cxn>
                <a:cxn ang="0">
                  <a:pos x="14" y="17"/>
                </a:cxn>
                <a:cxn ang="0">
                  <a:pos x="14" y="16"/>
                </a:cxn>
              </a:cxnLst>
              <a:rect l="0" t="0" r="r" b="b"/>
              <a:pathLst>
                <a:path w="16" h="48">
                  <a:moveTo>
                    <a:pt x="14" y="16"/>
                  </a:moveTo>
                  <a:cubicBezTo>
                    <a:pt x="14" y="16"/>
                    <a:pt x="14" y="16"/>
                    <a:pt x="14" y="16"/>
                  </a:cubicBezTo>
                  <a:cubicBezTo>
                    <a:pt x="13" y="15"/>
                    <a:pt x="13" y="15"/>
                    <a:pt x="13" y="15"/>
                  </a:cubicBezTo>
                  <a:cubicBezTo>
                    <a:pt x="13" y="15"/>
                    <a:pt x="13" y="12"/>
                    <a:pt x="16" y="10"/>
                  </a:cubicBezTo>
                  <a:cubicBezTo>
                    <a:pt x="16" y="10"/>
                    <a:pt x="3" y="1"/>
                    <a:pt x="3" y="0"/>
                  </a:cubicBezTo>
                  <a:cubicBezTo>
                    <a:pt x="0" y="5"/>
                    <a:pt x="0" y="5"/>
                    <a:pt x="0" y="5"/>
                  </a:cubicBezTo>
                  <a:cubicBezTo>
                    <a:pt x="0" y="5"/>
                    <a:pt x="8" y="47"/>
                    <a:pt x="9" y="48"/>
                  </a:cubicBezTo>
                  <a:cubicBezTo>
                    <a:pt x="9" y="48"/>
                    <a:pt x="10" y="26"/>
                    <a:pt x="15" y="22"/>
                  </a:cubicBezTo>
                  <a:cubicBezTo>
                    <a:pt x="16" y="19"/>
                    <a:pt x="16" y="19"/>
                    <a:pt x="16" y="19"/>
                  </a:cubicBezTo>
                  <a:cubicBezTo>
                    <a:pt x="14" y="17"/>
                    <a:pt x="14" y="17"/>
                    <a:pt x="14" y="17"/>
                  </a:cubicBezTo>
                  <a:cubicBezTo>
                    <a:pt x="14" y="16"/>
                    <a:pt x="14" y="16"/>
                    <a:pt x="14" y="16"/>
                  </a:cubicBezTo>
                  <a:close/>
                </a:path>
              </a:pathLst>
            </a:custGeom>
            <a:solidFill>
              <a:srgbClr val="FFFFFF"/>
            </a:solidFill>
            <a:ln w="9525">
              <a:noFill/>
              <a:round/>
              <a:headEnd/>
              <a:tailEnd/>
            </a:ln>
          </p:spPr>
          <p:txBody>
            <a:bodyPr/>
            <a:lstStyle/>
            <a:p>
              <a:endParaRPr lang="en-US">
                <a:solidFill>
                  <a:srgbClr val="000000"/>
                </a:solidFill>
              </a:endParaRPr>
            </a:p>
          </p:txBody>
        </p:sp>
        <p:sp>
          <p:nvSpPr>
            <p:cNvPr id="34" name="Freeform 33"/>
            <p:cNvSpPr>
              <a:spLocks noChangeAspect="1"/>
            </p:cNvSpPr>
            <p:nvPr/>
          </p:nvSpPr>
          <p:spPr bwMode="gray">
            <a:xfrm>
              <a:off x="2967" y="2245"/>
              <a:ext cx="74" cy="196"/>
            </a:xfrm>
            <a:custGeom>
              <a:avLst/>
              <a:gdLst/>
              <a:ahLst/>
              <a:cxnLst>
                <a:cxn ang="0">
                  <a:pos x="27" y="8"/>
                </a:cxn>
                <a:cxn ang="0">
                  <a:pos x="25" y="5"/>
                </a:cxn>
                <a:cxn ang="0">
                  <a:pos x="16" y="3"/>
                </a:cxn>
                <a:cxn ang="0">
                  <a:pos x="16" y="0"/>
                </a:cxn>
                <a:cxn ang="0">
                  <a:pos x="13" y="1"/>
                </a:cxn>
                <a:cxn ang="0">
                  <a:pos x="13" y="1"/>
                </a:cxn>
                <a:cxn ang="0">
                  <a:pos x="12" y="4"/>
                </a:cxn>
                <a:cxn ang="0">
                  <a:pos x="9" y="5"/>
                </a:cxn>
                <a:cxn ang="0">
                  <a:pos x="5" y="5"/>
                </a:cxn>
                <a:cxn ang="0">
                  <a:pos x="4" y="5"/>
                </a:cxn>
                <a:cxn ang="0">
                  <a:pos x="2" y="6"/>
                </a:cxn>
                <a:cxn ang="0">
                  <a:pos x="0" y="7"/>
                </a:cxn>
                <a:cxn ang="0">
                  <a:pos x="1" y="21"/>
                </a:cxn>
                <a:cxn ang="0">
                  <a:pos x="1" y="21"/>
                </a:cxn>
                <a:cxn ang="0">
                  <a:pos x="1" y="21"/>
                </a:cxn>
                <a:cxn ang="0">
                  <a:pos x="1" y="21"/>
                </a:cxn>
                <a:cxn ang="0">
                  <a:pos x="3" y="81"/>
                </a:cxn>
                <a:cxn ang="0">
                  <a:pos x="7" y="81"/>
                </a:cxn>
                <a:cxn ang="0">
                  <a:pos x="7" y="83"/>
                </a:cxn>
                <a:cxn ang="0">
                  <a:pos x="12" y="82"/>
                </a:cxn>
                <a:cxn ang="0">
                  <a:pos x="11" y="81"/>
                </a:cxn>
                <a:cxn ang="0">
                  <a:pos x="24" y="80"/>
                </a:cxn>
                <a:cxn ang="0">
                  <a:pos x="25" y="82"/>
                </a:cxn>
                <a:cxn ang="0">
                  <a:pos x="28" y="82"/>
                </a:cxn>
                <a:cxn ang="0">
                  <a:pos x="28" y="80"/>
                </a:cxn>
                <a:cxn ang="0">
                  <a:pos x="31" y="80"/>
                </a:cxn>
                <a:cxn ang="0">
                  <a:pos x="27" y="8"/>
                </a:cxn>
              </a:cxnLst>
              <a:rect l="0" t="0" r="r" b="b"/>
              <a:pathLst>
                <a:path w="31" h="83">
                  <a:moveTo>
                    <a:pt x="27" y="8"/>
                  </a:moveTo>
                  <a:cubicBezTo>
                    <a:pt x="25" y="5"/>
                    <a:pt x="25" y="5"/>
                    <a:pt x="25" y="5"/>
                  </a:cubicBezTo>
                  <a:cubicBezTo>
                    <a:pt x="16" y="3"/>
                    <a:pt x="16" y="3"/>
                    <a:pt x="16" y="3"/>
                  </a:cubicBezTo>
                  <a:cubicBezTo>
                    <a:pt x="16" y="0"/>
                    <a:pt x="16" y="0"/>
                    <a:pt x="16" y="0"/>
                  </a:cubicBezTo>
                  <a:cubicBezTo>
                    <a:pt x="13" y="1"/>
                    <a:pt x="13" y="1"/>
                    <a:pt x="13" y="1"/>
                  </a:cubicBezTo>
                  <a:cubicBezTo>
                    <a:pt x="13" y="1"/>
                    <a:pt x="13" y="1"/>
                    <a:pt x="13" y="1"/>
                  </a:cubicBezTo>
                  <a:cubicBezTo>
                    <a:pt x="12" y="4"/>
                    <a:pt x="12" y="4"/>
                    <a:pt x="12" y="4"/>
                  </a:cubicBezTo>
                  <a:cubicBezTo>
                    <a:pt x="9" y="5"/>
                    <a:pt x="9" y="5"/>
                    <a:pt x="9" y="5"/>
                  </a:cubicBezTo>
                  <a:cubicBezTo>
                    <a:pt x="5" y="5"/>
                    <a:pt x="5" y="5"/>
                    <a:pt x="5" y="5"/>
                  </a:cubicBezTo>
                  <a:cubicBezTo>
                    <a:pt x="4" y="5"/>
                    <a:pt x="4" y="5"/>
                    <a:pt x="4" y="5"/>
                  </a:cubicBezTo>
                  <a:cubicBezTo>
                    <a:pt x="2" y="6"/>
                    <a:pt x="2" y="6"/>
                    <a:pt x="2" y="6"/>
                  </a:cubicBezTo>
                  <a:cubicBezTo>
                    <a:pt x="0" y="7"/>
                    <a:pt x="0" y="7"/>
                    <a:pt x="0" y="7"/>
                  </a:cubicBezTo>
                  <a:cubicBezTo>
                    <a:pt x="1" y="21"/>
                    <a:pt x="1" y="21"/>
                    <a:pt x="1" y="21"/>
                  </a:cubicBezTo>
                  <a:cubicBezTo>
                    <a:pt x="1" y="21"/>
                    <a:pt x="1" y="21"/>
                    <a:pt x="1" y="21"/>
                  </a:cubicBezTo>
                  <a:cubicBezTo>
                    <a:pt x="1" y="21"/>
                    <a:pt x="1" y="21"/>
                    <a:pt x="1" y="21"/>
                  </a:cubicBezTo>
                  <a:cubicBezTo>
                    <a:pt x="1" y="21"/>
                    <a:pt x="1" y="21"/>
                    <a:pt x="1" y="21"/>
                  </a:cubicBezTo>
                  <a:cubicBezTo>
                    <a:pt x="3" y="81"/>
                    <a:pt x="3" y="81"/>
                    <a:pt x="3" y="81"/>
                  </a:cubicBezTo>
                  <a:cubicBezTo>
                    <a:pt x="7" y="81"/>
                    <a:pt x="7" y="81"/>
                    <a:pt x="7" y="81"/>
                  </a:cubicBezTo>
                  <a:cubicBezTo>
                    <a:pt x="7" y="83"/>
                    <a:pt x="7" y="83"/>
                    <a:pt x="7" y="83"/>
                  </a:cubicBezTo>
                  <a:cubicBezTo>
                    <a:pt x="12" y="82"/>
                    <a:pt x="12" y="82"/>
                    <a:pt x="12" y="82"/>
                  </a:cubicBezTo>
                  <a:cubicBezTo>
                    <a:pt x="11" y="81"/>
                    <a:pt x="11" y="81"/>
                    <a:pt x="11" y="81"/>
                  </a:cubicBezTo>
                  <a:cubicBezTo>
                    <a:pt x="24" y="80"/>
                    <a:pt x="24" y="80"/>
                    <a:pt x="24" y="80"/>
                  </a:cubicBezTo>
                  <a:cubicBezTo>
                    <a:pt x="25" y="82"/>
                    <a:pt x="25" y="82"/>
                    <a:pt x="25" y="82"/>
                  </a:cubicBezTo>
                  <a:cubicBezTo>
                    <a:pt x="28" y="82"/>
                    <a:pt x="28" y="82"/>
                    <a:pt x="28" y="82"/>
                  </a:cubicBezTo>
                  <a:cubicBezTo>
                    <a:pt x="28" y="80"/>
                    <a:pt x="28" y="80"/>
                    <a:pt x="28" y="80"/>
                  </a:cubicBezTo>
                  <a:cubicBezTo>
                    <a:pt x="31" y="80"/>
                    <a:pt x="31" y="80"/>
                    <a:pt x="31" y="80"/>
                  </a:cubicBezTo>
                  <a:cubicBezTo>
                    <a:pt x="31" y="80"/>
                    <a:pt x="30" y="10"/>
                    <a:pt x="27" y="8"/>
                  </a:cubicBezTo>
                </a:path>
              </a:pathLst>
            </a:custGeom>
            <a:solidFill>
              <a:srgbClr val="5F5F5F"/>
            </a:solidFill>
            <a:ln w="9525">
              <a:noFill/>
              <a:round/>
              <a:headEnd/>
              <a:tailEnd/>
            </a:ln>
          </p:spPr>
          <p:txBody>
            <a:bodyPr/>
            <a:lstStyle/>
            <a:p>
              <a:endParaRPr lang="en-US">
                <a:solidFill>
                  <a:srgbClr val="000000"/>
                </a:solidFill>
              </a:endParaRPr>
            </a:p>
          </p:txBody>
        </p:sp>
        <p:sp>
          <p:nvSpPr>
            <p:cNvPr id="35" name="Freeform 34"/>
            <p:cNvSpPr>
              <a:spLocks noChangeAspect="1" noEditPoints="1"/>
            </p:cNvSpPr>
            <p:nvPr/>
          </p:nvSpPr>
          <p:spPr bwMode="gray">
            <a:xfrm>
              <a:off x="2717" y="1614"/>
              <a:ext cx="314" cy="1079"/>
            </a:xfrm>
            <a:custGeom>
              <a:avLst/>
              <a:gdLst/>
              <a:ahLst/>
              <a:cxnLst>
                <a:cxn ang="0">
                  <a:pos x="129" y="146"/>
                </a:cxn>
                <a:cxn ang="0">
                  <a:pos x="122" y="91"/>
                </a:cxn>
                <a:cxn ang="0">
                  <a:pos x="79" y="67"/>
                </a:cxn>
                <a:cxn ang="0">
                  <a:pos x="82" y="51"/>
                </a:cxn>
                <a:cxn ang="0">
                  <a:pos x="84" y="40"/>
                </a:cxn>
                <a:cxn ang="0">
                  <a:pos x="85" y="22"/>
                </a:cxn>
                <a:cxn ang="0">
                  <a:pos x="55" y="8"/>
                </a:cxn>
                <a:cxn ang="0">
                  <a:pos x="43" y="36"/>
                </a:cxn>
                <a:cxn ang="0">
                  <a:pos x="49" y="69"/>
                </a:cxn>
                <a:cxn ang="0">
                  <a:pos x="6" y="96"/>
                </a:cxn>
                <a:cxn ang="0">
                  <a:pos x="0" y="143"/>
                </a:cxn>
                <a:cxn ang="0">
                  <a:pos x="3" y="244"/>
                </a:cxn>
                <a:cxn ang="0">
                  <a:pos x="6" y="256"/>
                </a:cxn>
                <a:cxn ang="0">
                  <a:pos x="23" y="298"/>
                </a:cxn>
                <a:cxn ang="0">
                  <a:pos x="24" y="432"/>
                </a:cxn>
                <a:cxn ang="0">
                  <a:pos x="21" y="444"/>
                </a:cxn>
                <a:cxn ang="0">
                  <a:pos x="33" y="456"/>
                </a:cxn>
                <a:cxn ang="0">
                  <a:pos x="52" y="447"/>
                </a:cxn>
                <a:cxn ang="0">
                  <a:pos x="51" y="435"/>
                </a:cxn>
                <a:cxn ang="0">
                  <a:pos x="56" y="349"/>
                </a:cxn>
                <a:cxn ang="0">
                  <a:pos x="66" y="282"/>
                </a:cxn>
                <a:cxn ang="0">
                  <a:pos x="70" y="412"/>
                </a:cxn>
                <a:cxn ang="0">
                  <a:pos x="75" y="439"/>
                </a:cxn>
                <a:cxn ang="0">
                  <a:pos x="78" y="449"/>
                </a:cxn>
                <a:cxn ang="0">
                  <a:pos x="104" y="454"/>
                </a:cxn>
                <a:cxn ang="0">
                  <a:pos x="98" y="436"/>
                </a:cxn>
                <a:cxn ang="0">
                  <a:pos x="104" y="297"/>
                </a:cxn>
                <a:cxn ang="0">
                  <a:pos x="107" y="288"/>
                </a:cxn>
                <a:cxn ang="0">
                  <a:pos x="110" y="260"/>
                </a:cxn>
                <a:cxn ang="0">
                  <a:pos x="110" y="212"/>
                </a:cxn>
                <a:cxn ang="0">
                  <a:pos x="108" y="188"/>
                </a:cxn>
                <a:cxn ang="0">
                  <a:pos x="113" y="225"/>
                </a:cxn>
                <a:cxn ang="0">
                  <a:pos x="114" y="248"/>
                </a:cxn>
                <a:cxn ang="0">
                  <a:pos x="112" y="261"/>
                </a:cxn>
                <a:cxn ang="0">
                  <a:pos x="116" y="265"/>
                </a:cxn>
                <a:cxn ang="0">
                  <a:pos x="119" y="267"/>
                </a:cxn>
                <a:cxn ang="0">
                  <a:pos x="122" y="267"/>
                </a:cxn>
                <a:cxn ang="0">
                  <a:pos x="131" y="260"/>
                </a:cxn>
                <a:cxn ang="0">
                  <a:pos x="132" y="188"/>
                </a:cxn>
                <a:cxn ang="0">
                  <a:pos x="23" y="179"/>
                </a:cxn>
                <a:cxn ang="0">
                  <a:pos x="26" y="169"/>
                </a:cxn>
                <a:cxn ang="0">
                  <a:pos x="63" y="80"/>
                </a:cxn>
                <a:cxn ang="0">
                  <a:pos x="61" y="85"/>
                </a:cxn>
                <a:cxn ang="0">
                  <a:pos x="70" y="85"/>
                </a:cxn>
                <a:cxn ang="0">
                  <a:pos x="79" y="69"/>
                </a:cxn>
                <a:cxn ang="0">
                  <a:pos x="78" y="137"/>
                </a:cxn>
                <a:cxn ang="0">
                  <a:pos x="63" y="92"/>
                </a:cxn>
                <a:cxn ang="0">
                  <a:pos x="63" y="92"/>
                </a:cxn>
                <a:cxn ang="0">
                  <a:pos x="50" y="70"/>
                </a:cxn>
              </a:cxnLst>
              <a:rect l="0" t="0" r="r" b="b"/>
              <a:pathLst>
                <a:path w="133" h="457">
                  <a:moveTo>
                    <a:pt x="132" y="188"/>
                  </a:moveTo>
                  <a:cubicBezTo>
                    <a:pt x="131" y="179"/>
                    <a:pt x="131" y="179"/>
                    <a:pt x="131" y="179"/>
                  </a:cubicBezTo>
                  <a:cubicBezTo>
                    <a:pt x="129" y="146"/>
                    <a:pt x="129" y="146"/>
                    <a:pt x="129" y="146"/>
                  </a:cubicBezTo>
                  <a:cubicBezTo>
                    <a:pt x="129" y="146"/>
                    <a:pt x="132" y="136"/>
                    <a:pt x="127" y="118"/>
                  </a:cubicBezTo>
                  <a:cubicBezTo>
                    <a:pt x="125" y="93"/>
                    <a:pt x="125" y="93"/>
                    <a:pt x="125" y="93"/>
                  </a:cubicBezTo>
                  <a:cubicBezTo>
                    <a:pt x="125" y="93"/>
                    <a:pt x="124" y="92"/>
                    <a:pt x="122" y="91"/>
                  </a:cubicBezTo>
                  <a:cubicBezTo>
                    <a:pt x="122" y="91"/>
                    <a:pt x="92" y="82"/>
                    <a:pt x="89" y="79"/>
                  </a:cubicBezTo>
                  <a:cubicBezTo>
                    <a:pt x="89" y="79"/>
                    <a:pt x="82" y="74"/>
                    <a:pt x="81" y="72"/>
                  </a:cubicBezTo>
                  <a:cubicBezTo>
                    <a:pt x="79" y="67"/>
                    <a:pt x="79" y="67"/>
                    <a:pt x="79" y="67"/>
                  </a:cubicBezTo>
                  <a:cubicBezTo>
                    <a:pt x="78" y="56"/>
                    <a:pt x="78" y="56"/>
                    <a:pt x="78" y="56"/>
                  </a:cubicBezTo>
                  <a:cubicBezTo>
                    <a:pt x="80" y="51"/>
                    <a:pt x="80" y="51"/>
                    <a:pt x="80" y="51"/>
                  </a:cubicBezTo>
                  <a:cubicBezTo>
                    <a:pt x="82" y="51"/>
                    <a:pt x="82" y="51"/>
                    <a:pt x="82" y="51"/>
                  </a:cubicBezTo>
                  <a:cubicBezTo>
                    <a:pt x="83" y="47"/>
                    <a:pt x="83" y="47"/>
                    <a:pt x="83" y="47"/>
                  </a:cubicBezTo>
                  <a:cubicBezTo>
                    <a:pt x="83" y="43"/>
                    <a:pt x="83" y="43"/>
                    <a:pt x="83" y="43"/>
                  </a:cubicBezTo>
                  <a:cubicBezTo>
                    <a:pt x="84" y="40"/>
                    <a:pt x="84" y="40"/>
                    <a:pt x="84" y="40"/>
                  </a:cubicBezTo>
                  <a:cubicBezTo>
                    <a:pt x="84" y="38"/>
                    <a:pt x="84" y="38"/>
                    <a:pt x="84" y="38"/>
                  </a:cubicBezTo>
                  <a:cubicBezTo>
                    <a:pt x="86" y="34"/>
                    <a:pt x="86" y="34"/>
                    <a:pt x="86" y="34"/>
                  </a:cubicBezTo>
                  <a:cubicBezTo>
                    <a:pt x="86" y="34"/>
                    <a:pt x="87" y="26"/>
                    <a:pt x="85" y="22"/>
                  </a:cubicBezTo>
                  <a:cubicBezTo>
                    <a:pt x="85" y="22"/>
                    <a:pt x="84" y="17"/>
                    <a:pt x="82" y="16"/>
                  </a:cubicBezTo>
                  <a:cubicBezTo>
                    <a:pt x="82" y="16"/>
                    <a:pt x="83" y="12"/>
                    <a:pt x="76" y="9"/>
                  </a:cubicBezTo>
                  <a:cubicBezTo>
                    <a:pt x="76" y="9"/>
                    <a:pt x="67" y="0"/>
                    <a:pt x="55" y="8"/>
                  </a:cubicBezTo>
                  <a:cubicBezTo>
                    <a:pt x="55" y="8"/>
                    <a:pt x="50" y="8"/>
                    <a:pt x="49" y="10"/>
                  </a:cubicBezTo>
                  <a:cubicBezTo>
                    <a:pt x="49" y="10"/>
                    <a:pt x="45" y="11"/>
                    <a:pt x="43" y="19"/>
                  </a:cubicBezTo>
                  <a:cubicBezTo>
                    <a:pt x="40" y="26"/>
                    <a:pt x="41" y="30"/>
                    <a:pt x="43" y="36"/>
                  </a:cubicBezTo>
                  <a:cubicBezTo>
                    <a:pt x="43" y="36"/>
                    <a:pt x="43" y="53"/>
                    <a:pt x="46" y="50"/>
                  </a:cubicBezTo>
                  <a:cubicBezTo>
                    <a:pt x="46" y="50"/>
                    <a:pt x="47" y="57"/>
                    <a:pt x="49" y="58"/>
                  </a:cubicBezTo>
                  <a:cubicBezTo>
                    <a:pt x="49" y="69"/>
                    <a:pt x="49" y="69"/>
                    <a:pt x="49" y="69"/>
                  </a:cubicBezTo>
                  <a:cubicBezTo>
                    <a:pt x="49" y="69"/>
                    <a:pt x="47" y="77"/>
                    <a:pt x="42" y="81"/>
                  </a:cubicBezTo>
                  <a:cubicBezTo>
                    <a:pt x="42" y="81"/>
                    <a:pt x="26" y="89"/>
                    <a:pt x="8" y="93"/>
                  </a:cubicBezTo>
                  <a:cubicBezTo>
                    <a:pt x="8" y="93"/>
                    <a:pt x="7" y="93"/>
                    <a:pt x="6" y="96"/>
                  </a:cubicBezTo>
                  <a:cubicBezTo>
                    <a:pt x="6" y="96"/>
                    <a:pt x="5" y="108"/>
                    <a:pt x="5" y="111"/>
                  </a:cubicBezTo>
                  <a:cubicBezTo>
                    <a:pt x="5" y="111"/>
                    <a:pt x="2" y="123"/>
                    <a:pt x="2" y="124"/>
                  </a:cubicBezTo>
                  <a:cubicBezTo>
                    <a:pt x="0" y="143"/>
                    <a:pt x="0" y="143"/>
                    <a:pt x="0" y="143"/>
                  </a:cubicBezTo>
                  <a:cubicBezTo>
                    <a:pt x="0" y="143"/>
                    <a:pt x="1" y="177"/>
                    <a:pt x="0" y="179"/>
                  </a:cubicBezTo>
                  <a:cubicBezTo>
                    <a:pt x="0" y="179"/>
                    <a:pt x="0" y="179"/>
                    <a:pt x="0" y="179"/>
                  </a:cubicBezTo>
                  <a:cubicBezTo>
                    <a:pt x="0" y="186"/>
                    <a:pt x="2" y="237"/>
                    <a:pt x="3" y="244"/>
                  </a:cubicBezTo>
                  <a:cubicBezTo>
                    <a:pt x="4" y="245"/>
                    <a:pt x="4" y="245"/>
                    <a:pt x="4" y="245"/>
                  </a:cubicBezTo>
                  <a:cubicBezTo>
                    <a:pt x="4" y="245"/>
                    <a:pt x="5" y="242"/>
                    <a:pt x="7" y="244"/>
                  </a:cubicBezTo>
                  <a:cubicBezTo>
                    <a:pt x="7" y="244"/>
                    <a:pt x="6" y="254"/>
                    <a:pt x="6" y="256"/>
                  </a:cubicBezTo>
                  <a:cubicBezTo>
                    <a:pt x="6" y="256"/>
                    <a:pt x="13" y="268"/>
                    <a:pt x="15" y="269"/>
                  </a:cubicBezTo>
                  <a:cubicBezTo>
                    <a:pt x="19" y="269"/>
                    <a:pt x="19" y="269"/>
                    <a:pt x="19" y="269"/>
                  </a:cubicBezTo>
                  <a:cubicBezTo>
                    <a:pt x="19" y="269"/>
                    <a:pt x="22" y="294"/>
                    <a:pt x="23" y="298"/>
                  </a:cubicBezTo>
                  <a:cubicBezTo>
                    <a:pt x="23" y="298"/>
                    <a:pt x="25" y="320"/>
                    <a:pt x="26" y="349"/>
                  </a:cubicBezTo>
                  <a:cubicBezTo>
                    <a:pt x="26" y="349"/>
                    <a:pt x="24" y="412"/>
                    <a:pt x="25" y="417"/>
                  </a:cubicBezTo>
                  <a:cubicBezTo>
                    <a:pt x="25" y="417"/>
                    <a:pt x="24" y="427"/>
                    <a:pt x="24" y="432"/>
                  </a:cubicBezTo>
                  <a:cubicBezTo>
                    <a:pt x="29" y="433"/>
                    <a:pt x="29" y="433"/>
                    <a:pt x="29" y="433"/>
                  </a:cubicBezTo>
                  <a:cubicBezTo>
                    <a:pt x="31" y="433"/>
                    <a:pt x="31" y="433"/>
                    <a:pt x="31" y="433"/>
                  </a:cubicBezTo>
                  <a:cubicBezTo>
                    <a:pt x="31" y="433"/>
                    <a:pt x="24" y="443"/>
                    <a:pt x="21" y="444"/>
                  </a:cubicBezTo>
                  <a:cubicBezTo>
                    <a:pt x="21" y="444"/>
                    <a:pt x="19" y="448"/>
                    <a:pt x="21" y="449"/>
                  </a:cubicBezTo>
                  <a:cubicBezTo>
                    <a:pt x="21" y="453"/>
                    <a:pt x="21" y="453"/>
                    <a:pt x="21" y="453"/>
                  </a:cubicBezTo>
                  <a:cubicBezTo>
                    <a:pt x="21" y="453"/>
                    <a:pt x="24" y="456"/>
                    <a:pt x="33" y="456"/>
                  </a:cubicBezTo>
                  <a:cubicBezTo>
                    <a:pt x="33" y="456"/>
                    <a:pt x="47" y="456"/>
                    <a:pt x="47" y="453"/>
                  </a:cubicBezTo>
                  <a:cubicBezTo>
                    <a:pt x="48" y="450"/>
                    <a:pt x="48" y="450"/>
                    <a:pt x="48" y="450"/>
                  </a:cubicBezTo>
                  <a:cubicBezTo>
                    <a:pt x="48" y="450"/>
                    <a:pt x="51" y="448"/>
                    <a:pt x="52" y="447"/>
                  </a:cubicBezTo>
                  <a:cubicBezTo>
                    <a:pt x="53" y="440"/>
                    <a:pt x="53" y="440"/>
                    <a:pt x="53" y="440"/>
                  </a:cubicBezTo>
                  <a:cubicBezTo>
                    <a:pt x="51" y="440"/>
                    <a:pt x="51" y="440"/>
                    <a:pt x="51" y="440"/>
                  </a:cubicBezTo>
                  <a:cubicBezTo>
                    <a:pt x="51" y="435"/>
                    <a:pt x="51" y="435"/>
                    <a:pt x="51" y="435"/>
                  </a:cubicBezTo>
                  <a:cubicBezTo>
                    <a:pt x="52" y="434"/>
                    <a:pt x="52" y="434"/>
                    <a:pt x="52" y="434"/>
                  </a:cubicBezTo>
                  <a:cubicBezTo>
                    <a:pt x="52" y="434"/>
                    <a:pt x="56" y="408"/>
                    <a:pt x="56" y="380"/>
                  </a:cubicBezTo>
                  <a:cubicBezTo>
                    <a:pt x="56" y="380"/>
                    <a:pt x="56" y="355"/>
                    <a:pt x="56" y="349"/>
                  </a:cubicBezTo>
                  <a:cubicBezTo>
                    <a:pt x="56" y="349"/>
                    <a:pt x="59" y="341"/>
                    <a:pt x="59" y="322"/>
                  </a:cubicBezTo>
                  <a:cubicBezTo>
                    <a:pt x="59" y="322"/>
                    <a:pt x="62" y="317"/>
                    <a:pt x="65" y="282"/>
                  </a:cubicBezTo>
                  <a:cubicBezTo>
                    <a:pt x="66" y="282"/>
                    <a:pt x="66" y="282"/>
                    <a:pt x="66" y="282"/>
                  </a:cubicBezTo>
                  <a:cubicBezTo>
                    <a:pt x="66" y="282"/>
                    <a:pt x="63" y="317"/>
                    <a:pt x="70" y="327"/>
                  </a:cubicBezTo>
                  <a:cubicBezTo>
                    <a:pt x="70" y="327"/>
                    <a:pt x="70" y="351"/>
                    <a:pt x="71" y="352"/>
                  </a:cubicBezTo>
                  <a:cubicBezTo>
                    <a:pt x="71" y="352"/>
                    <a:pt x="71" y="375"/>
                    <a:pt x="70" y="412"/>
                  </a:cubicBezTo>
                  <a:cubicBezTo>
                    <a:pt x="70" y="412"/>
                    <a:pt x="72" y="434"/>
                    <a:pt x="73" y="434"/>
                  </a:cubicBezTo>
                  <a:cubicBezTo>
                    <a:pt x="75" y="435"/>
                    <a:pt x="75" y="435"/>
                    <a:pt x="75" y="435"/>
                  </a:cubicBezTo>
                  <a:cubicBezTo>
                    <a:pt x="75" y="439"/>
                    <a:pt x="75" y="439"/>
                    <a:pt x="75" y="439"/>
                  </a:cubicBezTo>
                  <a:cubicBezTo>
                    <a:pt x="74" y="440"/>
                    <a:pt x="74" y="440"/>
                    <a:pt x="74" y="440"/>
                  </a:cubicBezTo>
                  <a:cubicBezTo>
                    <a:pt x="74" y="447"/>
                    <a:pt x="74" y="447"/>
                    <a:pt x="74" y="447"/>
                  </a:cubicBezTo>
                  <a:cubicBezTo>
                    <a:pt x="74" y="447"/>
                    <a:pt x="77" y="449"/>
                    <a:pt x="78" y="449"/>
                  </a:cubicBezTo>
                  <a:cubicBezTo>
                    <a:pt x="79" y="452"/>
                    <a:pt x="79" y="452"/>
                    <a:pt x="79" y="452"/>
                  </a:cubicBezTo>
                  <a:cubicBezTo>
                    <a:pt x="79" y="452"/>
                    <a:pt x="83" y="457"/>
                    <a:pt x="96" y="456"/>
                  </a:cubicBezTo>
                  <a:cubicBezTo>
                    <a:pt x="96" y="456"/>
                    <a:pt x="103" y="456"/>
                    <a:pt x="104" y="454"/>
                  </a:cubicBezTo>
                  <a:cubicBezTo>
                    <a:pt x="105" y="450"/>
                    <a:pt x="105" y="450"/>
                    <a:pt x="105" y="450"/>
                  </a:cubicBezTo>
                  <a:cubicBezTo>
                    <a:pt x="105" y="450"/>
                    <a:pt x="106" y="449"/>
                    <a:pt x="104" y="445"/>
                  </a:cubicBezTo>
                  <a:cubicBezTo>
                    <a:pt x="104" y="445"/>
                    <a:pt x="99" y="438"/>
                    <a:pt x="98" y="436"/>
                  </a:cubicBezTo>
                  <a:cubicBezTo>
                    <a:pt x="98" y="436"/>
                    <a:pt x="101" y="420"/>
                    <a:pt x="102" y="417"/>
                  </a:cubicBezTo>
                  <a:cubicBezTo>
                    <a:pt x="101" y="348"/>
                    <a:pt x="101" y="348"/>
                    <a:pt x="101" y="348"/>
                  </a:cubicBezTo>
                  <a:cubicBezTo>
                    <a:pt x="101" y="348"/>
                    <a:pt x="104" y="338"/>
                    <a:pt x="104" y="297"/>
                  </a:cubicBezTo>
                  <a:cubicBezTo>
                    <a:pt x="107" y="288"/>
                    <a:pt x="107" y="288"/>
                    <a:pt x="107" y="288"/>
                  </a:cubicBezTo>
                  <a:cubicBezTo>
                    <a:pt x="107" y="288"/>
                    <a:pt x="107" y="288"/>
                    <a:pt x="107" y="288"/>
                  </a:cubicBezTo>
                  <a:cubicBezTo>
                    <a:pt x="107" y="288"/>
                    <a:pt x="107" y="288"/>
                    <a:pt x="107" y="288"/>
                  </a:cubicBezTo>
                  <a:cubicBezTo>
                    <a:pt x="107" y="287"/>
                    <a:pt x="107" y="287"/>
                    <a:pt x="107" y="287"/>
                  </a:cubicBezTo>
                  <a:cubicBezTo>
                    <a:pt x="107" y="284"/>
                    <a:pt x="108" y="275"/>
                    <a:pt x="108" y="273"/>
                  </a:cubicBezTo>
                  <a:cubicBezTo>
                    <a:pt x="110" y="260"/>
                    <a:pt x="110" y="260"/>
                    <a:pt x="110" y="260"/>
                  </a:cubicBezTo>
                  <a:cubicBezTo>
                    <a:pt x="112" y="259"/>
                    <a:pt x="112" y="259"/>
                    <a:pt x="112" y="259"/>
                  </a:cubicBezTo>
                  <a:cubicBezTo>
                    <a:pt x="109" y="212"/>
                    <a:pt x="109" y="212"/>
                    <a:pt x="109" y="212"/>
                  </a:cubicBezTo>
                  <a:cubicBezTo>
                    <a:pt x="110" y="212"/>
                    <a:pt x="110" y="212"/>
                    <a:pt x="110" y="212"/>
                  </a:cubicBezTo>
                  <a:cubicBezTo>
                    <a:pt x="111" y="208"/>
                    <a:pt x="108" y="196"/>
                    <a:pt x="108" y="196"/>
                  </a:cubicBezTo>
                  <a:cubicBezTo>
                    <a:pt x="106" y="186"/>
                    <a:pt x="108" y="193"/>
                    <a:pt x="107" y="188"/>
                  </a:cubicBezTo>
                  <a:cubicBezTo>
                    <a:pt x="107" y="188"/>
                    <a:pt x="108" y="188"/>
                    <a:pt x="108" y="188"/>
                  </a:cubicBezTo>
                  <a:cubicBezTo>
                    <a:pt x="108" y="189"/>
                    <a:pt x="110" y="197"/>
                    <a:pt x="110" y="197"/>
                  </a:cubicBezTo>
                  <a:cubicBezTo>
                    <a:pt x="110" y="202"/>
                    <a:pt x="113" y="207"/>
                    <a:pt x="113" y="207"/>
                  </a:cubicBezTo>
                  <a:cubicBezTo>
                    <a:pt x="111" y="211"/>
                    <a:pt x="113" y="225"/>
                    <a:pt x="113" y="225"/>
                  </a:cubicBezTo>
                  <a:cubicBezTo>
                    <a:pt x="112" y="229"/>
                    <a:pt x="112" y="242"/>
                    <a:pt x="112" y="242"/>
                  </a:cubicBezTo>
                  <a:cubicBezTo>
                    <a:pt x="115" y="243"/>
                    <a:pt x="115" y="243"/>
                    <a:pt x="115" y="243"/>
                  </a:cubicBezTo>
                  <a:cubicBezTo>
                    <a:pt x="114" y="248"/>
                    <a:pt x="114" y="248"/>
                    <a:pt x="114" y="248"/>
                  </a:cubicBezTo>
                  <a:cubicBezTo>
                    <a:pt x="112" y="251"/>
                    <a:pt x="114" y="252"/>
                    <a:pt x="114" y="252"/>
                  </a:cubicBezTo>
                  <a:cubicBezTo>
                    <a:pt x="114" y="258"/>
                    <a:pt x="114" y="258"/>
                    <a:pt x="114" y="258"/>
                  </a:cubicBezTo>
                  <a:cubicBezTo>
                    <a:pt x="112" y="261"/>
                    <a:pt x="112" y="261"/>
                    <a:pt x="112" y="261"/>
                  </a:cubicBezTo>
                  <a:cubicBezTo>
                    <a:pt x="110" y="265"/>
                    <a:pt x="112" y="267"/>
                    <a:pt x="112" y="267"/>
                  </a:cubicBezTo>
                  <a:cubicBezTo>
                    <a:pt x="113" y="269"/>
                    <a:pt x="116" y="265"/>
                    <a:pt x="116" y="265"/>
                  </a:cubicBezTo>
                  <a:cubicBezTo>
                    <a:pt x="116" y="265"/>
                    <a:pt x="116" y="265"/>
                    <a:pt x="116" y="265"/>
                  </a:cubicBezTo>
                  <a:cubicBezTo>
                    <a:pt x="117" y="266"/>
                    <a:pt x="118" y="267"/>
                    <a:pt x="119" y="268"/>
                  </a:cubicBezTo>
                  <a:cubicBezTo>
                    <a:pt x="119" y="268"/>
                    <a:pt x="119" y="268"/>
                    <a:pt x="119" y="268"/>
                  </a:cubicBezTo>
                  <a:cubicBezTo>
                    <a:pt x="119" y="268"/>
                    <a:pt x="119" y="267"/>
                    <a:pt x="119" y="267"/>
                  </a:cubicBezTo>
                  <a:cubicBezTo>
                    <a:pt x="122" y="266"/>
                    <a:pt x="122" y="266"/>
                    <a:pt x="122" y="266"/>
                  </a:cubicBezTo>
                  <a:cubicBezTo>
                    <a:pt x="122" y="266"/>
                    <a:pt x="122" y="266"/>
                    <a:pt x="122" y="266"/>
                  </a:cubicBezTo>
                  <a:cubicBezTo>
                    <a:pt x="122" y="267"/>
                    <a:pt x="122" y="267"/>
                    <a:pt x="122" y="267"/>
                  </a:cubicBezTo>
                  <a:cubicBezTo>
                    <a:pt x="122" y="266"/>
                    <a:pt x="122" y="266"/>
                    <a:pt x="122" y="266"/>
                  </a:cubicBezTo>
                  <a:cubicBezTo>
                    <a:pt x="127" y="263"/>
                    <a:pt x="127" y="263"/>
                    <a:pt x="127" y="263"/>
                  </a:cubicBezTo>
                  <a:cubicBezTo>
                    <a:pt x="131" y="260"/>
                    <a:pt x="131" y="260"/>
                    <a:pt x="131" y="260"/>
                  </a:cubicBezTo>
                  <a:cubicBezTo>
                    <a:pt x="129" y="244"/>
                    <a:pt x="129" y="244"/>
                    <a:pt x="129" y="244"/>
                  </a:cubicBezTo>
                  <a:cubicBezTo>
                    <a:pt x="133" y="243"/>
                    <a:pt x="133" y="243"/>
                    <a:pt x="133" y="243"/>
                  </a:cubicBezTo>
                  <a:cubicBezTo>
                    <a:pt x="133" y="243"/>
                    <a:pt x="133" y="191"/>
                    <a:pt x="132" y="188"/>
                  </a:cubicBezTo>
                  <a:close/>
                  <a:moveTo>
                    <a:pt x="24" y="179"/>
                  </a:moveTo>
                  <a:cubicBezTo>
                    <a:pt x="24" y="187"/>
                    <a:pt x="23" y="196"/>
                    <a:pt x="23" y="196"/>
                  </a:cubicBezTo>
                  <a:cubicBezTo>
                    <a:pt x="23" y="179"/>
                    <a:pt x="23" y="179"/>
                    <a:pt x="23" y="179"/>
                  </a:cubicBezTo>
                  <a:cubicBezTo>
                    <a:pt x="23" y="177"/>
                    <a:pt x="23" y="177"/>
                    <a:pt x="23" y="177"/>
                  </a:cubicBezTo>
                  <a:cubicBezTo>
                    <a:pt x="25" y="175"/>
                    <a:pt x="25" y="169"/>
                    <a:pt x="25" y="169"/>
                  </a:cubicBezTo>
                  <a:cubicBezTo>
                    <a:pt x="26" y="169"/>
                    <a:pt x="26" y="169"/>
                    <a:pt x="26" y="169"/>
                  </a:cubicBezTo>
                  <a:cubicBezTo>
                    <a:pt x="26" y="170"/>
                    <a:pt x="25" y="175"/>
                    <a:pt x="24" y="179"/>
                  </a:cubicBezTo>
                  <a:close/>
                  <a:moveTo>
                    <a:pt x="50" y="70"/>
                  </a:moveTo>
                  <a:cubicBezTo>
                    <a:pt x="51" y="71"/>
                    <a:pt x="63" y="80"/>
                    <a:pt x="63" y="80"/>
                  </a:cubicBezTo>
                  <a:cubicBezTo>
                    <a:pt x="60" y="82"/>
                    <a:pt x="61" y="85"/>
                    <a:pt x="61" y="85"/>
                  </a:cubicBezTo>
                  <a:cubicBezTo>
                    <a:pt x="61" y="86"/>
                    <a:pt x="61" y="86"/>
                    <a:pt x="61" y="86"/>
                  </a:cubicBezTo>
                  <a:cubicBezTo>
                    <a:pt x="61" y="86"/>
                    <a:pt x="61" y="85"/>
                    <a:pt x="61" y="85"/>
                  </a:cubicBezTo>
                  <a:cubicBezTo>
                    <a:pt x="61" y="85"/>
                    <a:pt x="60" y="82"/>
                    <a:pt x="64" y="81"/>
                  </a:cubicBezTo>
                  <a:cubicBezTo>
                    <a:pt x="66" y="81"/>
                    <a:pt x="66" y="81"/>
                    <a:pt x="66" y="81"/>
                  </a:cubicBezTo>
                  <a:cubicBezTo>
                    <a:pt x="67" y="80"/>
                    <a:pt x="69" y="84"/>
                    <a:pt x="70" y="85"/>
                  </a:cubicBezTo>
                  <a:cubicBezTo>
                    <a:pt x="70" y="84"/>
                    <a:pt x="70" y="84"/>
                    <a:pt x="70" y="84"/>
                  </a:cubicBezTo>
                  <a:cubicBezTo>
                    <a:pt x="70" y="84"/>
                    <a:pt x="67" y="80"/>
                    <a:pt x="66" y="81"/>
                  </a:cubicBezTo>
                  <a:cubicBezTo>
                    <a:pt x="66" y="81"/>
                    <a:pt x="78" y="71"/>
                    <a:pt x="79" y="69"/>
                  </a:cubicBezTo>
                  <a:cubicBezTo>
                    <a:pt x="79" y="69"/>
                    <a:pt x="82" y="74"/>
                    <a:pt x="82" y="78"/>
                  </a:cubicBezTo>
                  <a:cubicBezTo>
                    <a:pt x="82" y="78"/>
                    <a:pt x="86" y="101"/>
                    <a:pt x="78" y="136"/>
                  </a:cubicBezTo>
                  <a:cubicBezTo>
                    <a:pt x="78" y="137"/>
                    <a:pt x="78" y="137"/>
                    <a:pt x="78" y="137"/>
                  </a:cubicBezTo>
                  <a:cubicBezTo>
                    <a:pt x="78" y="138"/>
                    <a:pt x="78" y="138"/>
                    <a:pt x="78" y="138"/>
                  </a:cubicBezTo>
                  <a:cubicBezTo>
                    <a:pt x="56" y="118"/>
                    <a:pt x="56" y="118"/>
                    <a:pt x="56" y="118"/>
                  </a:cubicBezTo>
                  <a:cubicBezTo>
                    <a:pt x="56" y="118"/>
                    <a:pt x="57" y="97"/>
                    <a:pt x="63" y="92"/>
                  </a:cubicBezTo>
                  <a:cubicBezTo>
                    <a:pt x="64" y="89"/>
                    <a:pt x="64" y="89"/>
                    <a:pt x="64" y="89"/>
                  </a:cubicBezTo>
                  <a:cubicBezTo>
                    <a:pt x="63" y="89"/>
                    <a:pt x="63" y="89"/>
                    <a:pt x="63" y="89"/>
                  </a:cubicBezTo>
                  <a:cubicBezTo>
                    <a:pt x="63" y="92"/>
                    <a:pt x="63" y="92"/>
                    <a:pt x="63" y="92"/>
                  </a:cubicBezTo>
                  <a:cubicBezTo>
                    <a:pt x="57" y="96"/>
                    <a:pt x="56" y="118"/>
                    <a:pt x="56" y="118"/>
                  </a:cubicBezTo>
                  <a:cubicBezTo>
                    <a:pt x="55" y="117"/>
                    <a:pt x="47" y="75"/>
                    <a:pt x="47" y="75"/>
                  </a:cubicBezTo>
                  <a:cubicBezTo>
                    <a:pt x="50" y="70"/>
                    <a:pt x="50" y="70"/>
                    <a:pt x="50" y="70"/>
                  </a:cubicBezTo>
                  <a:close/>
                </a:path>
              </a:pathLst>
            </a:custGeom>
            <a:solidFill>
              <a:srgbClr val="AEAEAE"/>
            </a:solidFill>
            <a:ln w="9525">
              <a:solidFill>
                <a:schemeClr val="bg1"/>
              </a:solidFill>
              <a:round/>
              <a:headEnd/>
              <a:tailEnd/>
            </a:ln>
          </p:spPr>
          <p:txBody>
            <a:bodyPr/>
            <a:lstStyle/>
            <a:p>
              <a:endParaRPr lang="en-US">
                <a:solidFill>
                  <a:srgbClr val="000000"/>
                </a:solidFill>
              </a:endParaRPr>
            </a:p>
          </p:txBody>
        </p:sp>
        <p:sp>
          <p:nvSpPr>
            <p:cNvPr id="36" name="Freeform 35"/>
            <p:cNvSpPr>
              <a:spLocks noChangeAspect="1"/>
            </p:cNvSpPr>
            <p:nvPr/>
          </p:nvSpPr>
          <p:spPr bwMode="gray">
            <a:xfrm>
              <a:off x="2849" y="1803"/>
              <a:ext cx="52" cy="281"/>
            </a:xfrm>
            <a:custGeom>
              <a:avLst/>
              <a:gdLst/>
              <a:ahLst/>
              <a:cxnLst>
                <a:cxn ang="0">
                  <a:pos x="22" y="57"/>
                </a:cxn>
                <a:cxn ang="0">
                  <a:pos x="22" y="57"/>
                </a:cxn>
                <a:cxn ang="0">
                  <a:pos x="15" y="13"/>
                </a:cxn>
                <a:cxn ang="0">
                  <a:pos x="14" y="12"/>
                </a:cxn>
                <a:cxn ang="0">
                  <a:pos x="14" y="12"/>
                </a:cxn>
                <a:cxn ang="0">
                  <a:pos x="14" y="12"/>
                </a:cxn>
                <a:cxn ang="0">
                  <a:pos x="12" y="8"/>
                </a:cxn>
                <a:cxn ang="0">
                  <a:pos x="14" y="6"/>
                </a:cxn>
                <a:cxn ang="0">
                  <a:pos x="14" y="5"/>
                </a:cxn>
                <a:cxn ang="0">
                  <a:pos x="10" y="1"/>
                </a:cxn>
                <a:cxn ang="0">
                  <a:pos x="8" y="1"/>
                </a:cxn>
                <a:cxn ang="0">
                  <a:pos x="5" y="5"/>
                </a:cxn>
                <a:cxn ang="0">
                  <a:pos x="5" y="6"/>
                </a:cxn>
                <a:cxn ang="0">
                  <a:pos x="7" y="8"/>
                </a:cxn>
                <a:cxn ang="0">
                  <a:pos x="7" y="9"/>
                </a:cxn>
                <a:cxn ang="0">
                  <a:pos x="8" y="9"/>
                </a:cxn>
                <a:cxn ang="0">
                  <a:pos x="7" y="12"/>
                </a:cxn>
                <a:cxn ang="0">
                  <a:pos x="0" y="38"/>
                </a:cxn>
                <a:cxn ang="0">
                  <a:pos x="1" y="100"/>
                </a:cxn>
                <a:cxn ang="0">
                  <a:pos x="1" y="107"/>
                </a:cxn>
                <a:cxn ang="0">
                  <a:pos x="6" y="114"/>
                </a:cxn>
                <a:cxn ang="0">
                  <a:pos x="12" y="119"/>
                </a:cxn>
                <a:cxn ang="0">
                  <a:pos x="17" y="115"/>
                </a:cxn>
                <a:cxn ang="0">
                  <a:pos x="20" y="111"/>
                </a:cxn>
                <a:cxn ang="0">
                  <a:pos x="21" y="100"/>
                </a:cxn>
                <a:cxn ang="0">
                  <a:pos x="22" y="57"/>
                </a:cxn>
                <a:cxn ang="0">
                  <a:pos x="22" y="57"/>
                </a:cxn>
              </a:cxnLst>
              <a:rect l="0" t="0" r="r" b="b"/>
              <a:pathLst>
                <a:path w="22" h="119">
                  <a:moveTo>
                    <a:pt x="22" y="57"/>
                  </a:moveTo>
                  <a:cubicBezTo>
                    <a:pt x="22" y="57"/>
                    <a:pt x="22" y="57"/>
                    <a:pt x="22" y="57"/>
                  </a:cubicBezTo>
                  <a:cubicBezTo>
                    <a:pt x="22" y="57"/>
                    <a:pt x="18" y="21"/>
                    <a:pt x="15" y="13"/>
                  </a:cubicBezTo>
                  <a:cubicBezTo>
                    <a:pt x="14" y="13"/>
                    <a:pt x="14" y="12"/>
                    <a:pt x="14" y="12"/>
                  </a:cubicBezTo>
                  <a:cubicBezTo>
                    <a:pt x="14" y="12"/>
                    <a:pt x="14" y="12"/>
                    <a:pt x="14" y="12"/>
                  </a:cubicBezTo>
                  <a:cubicBezTo>
                    <a:pt x="14" y="12"/>
                    <a:pt x="14" y="12"/>
                    <a:pt x="14" y="12"/>
                  </a:cubicBezTo>
                  <a:cubicBezTo>
                    <a:pt x="12" y="8"/>
                    <a:pt x="12" y="8"/>
                    <a:pt x="12" y="8"/>
                  </a:cubicBezTo>
                  <a:cubicBezTo>
                    <a:pt x="14" y="6"/>
                    <a:pt x="14" y="6"/>
                    <a:pt x="14" y="6"/>
                  </a:cubicBezTo>
                  <a:cubicBezTo>
                    <a:pt x="14" y="5"/>
                    <a:pt x="14" y="5"/>
                    <a:pt x="14" y="5"/>
                  </a:cubicBezTo>
                  <a:cubicBezTo>
                    <a:pt x="13" y="4"/>
                    <a:pt x="11" y="0"/>
                    <a:pt x="10" y="1"/>
                  </a:cubicBezTo>
                  <a:cubicBezTo>
                    <a:pt x="8" y="1"/>
                    <a:pt x="8" y="1"/>
                    <a:pt x="8" y="1"/>
                  </a:cubicBezTo>
                  <a:cubicBezTo>
                    <a:pt x="4" y="2"/>
                    <a:pt x="5" y="5"/>
                    <a:pt x="5" y="5"/>
                  </a:cubicBezTo>
                  <a:cubicBezTo>
                    <a:pt x="5" y="6"/>
                    <a:pt x="5" y="6"/>
                    <a:pt x="5" y="6"/>
                  </a:cubicBezTo>
                  <a:cubicBezTo>
                    <a:pt x="7" y="8"/>
                    <a:pt x="7" y="8"/>
                    <a:pt x="7" y="8"/>
                  </a:cubicBezTo>
                  <a:cubicBezTo>
                    <a:pt x="7" y="9"/>
                    <a:pt x="7" y="9"/>
                    <a:pt x="7" y="9"/>
                  </a:cubicBezTo>
                  <a:cubicBezTo>
                    <a:pt x="8" y="9"/>
                    <a:pt x="8" y="9"/>
                    <a:pt x="8" y="9"/>
                  </a:cubicBezTo>
                  <a:cubicBezTo>
                    <a:pt x="7" y="12"/>
                    <a:pt x="7" y="12"/>
                    <a:pt x="7" y="12"/>
                  </a:cubicBezTo>
                  <a:cubicBezTo>
                    <a:pt x="1" y="17"/>
                    <a:pt x="0" y="38"/>
                    <a:pt x="0" y="38"/>
                  </a:cubicBezTo>
                  <a:cubicBezTo>
                    <a:pt x="1" y="100"/>
                    <a:pt x="1" y="100"/>
                    <a:pt x="1" y="100"/>
                  </a:cubicBezTo>
                  <a:cubicBezTo>
                    <a:pt x="1" y="107"/>
                    <a:pt x="1" y="107"/>
                    <a:pt x="1" y="107"/>
                  </a:cubicBezTo>
                  <a:cubicBezTo>
                    <a:pt x="6" y="114"/>
                    <a:pt x="6" y="114"/>
                    <a:pt x="6" y="114"/>
                  </a:cubicBezTo>
                  <a:cubicBezTo>
                    <a:pt x="12" y="119"/>
                    <a:pt x="12" y="119"/>
                    <a:pt x="12" y="119"/>
                  </a:cubicBezTo>
                  <a:cubicBezTo>
                    <a:pt x="17" y="115"/>
                    <a:pt x="17" y="115"/>
                    <a:pt x="17" y="115"/>
                  </a:cubicBezTo>
                  <a:cubicBezTo>
                    <a:pt x="20" y="111"/>
                    <a:pt x="20" y="111"/>
                    <a:pt x="20" y="111"/>
                  </a:cubicBezTo>
                  <a:cubicBezTo>
                    <a:pt x="21" y="100"/>
                    <a:pt x="21" y="100"/>
                    <a:pt x="21" y="100"/>
                  </a:cubicBezTo>
                  <a:cubicBezTo>
                    <a:pt x="22" y="57"/>
                    <a:pt x="22" y="57"/>
                    <a:pt x="22" y="57"/>
                  </a:cubicBezTo>
                  <a:cubicBezTo>
                    <a:pt x="22" y="57"/>
                    <a:pt x="22" y="57"/>
                    <a:pt x="22" y="57"/>
                  </a:cubicBezTo>
                </a:path>
              </a:pathLst>
            </a:custGeom>
            <a:solidFill>
              <a:srgbClr val="5F5F5F"/>
            </a:solidFill>
            <a:ln w="9525">
              <a:noFill/>
              <a:round/>
              <a:headEnd/>
              <a:tailEnd/>
            </a:ln>
          </p:spPr>
          <p:txBody>
            <a:bodyPr/>
            <a:lstStyle/>
            <a:p>
              <a:endParaRPr lang="en-US">
                <a:solidFill>
                  <a:srgbClr val="000000"/>
                </a:solidFill>
              </a:endParaRPr>
            </a:p>
          </p:txBody>
        </p:sp>
      </p:grpSp>
      <p:grpSp>
        <p:nvGrpSpPr>
          <p:cNvPr id="54" name="Group 48"/>
          <p:cNvGrpSpPr>
            <a:grpSpLocks noChangeAspect="1"/>
          </p:cNvGrpSpPr>
          <p:nvPr/>
        </p:nvGrpSpPr>
        <p:grpSpPr bwMode="auto">
          <a:xfrm>
            <a:off x="3946526" y="2600325"/>
            <a:ext cx="997988" cy="2759074"/>
            <a:chOff x="3828" y="1130"/>
            <a:chExt cx="871" cy="2408"/>
          </a:xfrm>
        </p:grpSpPr>
        <p:sp>
          <p:nvSpPr>
            <p:cNvPr id="55" name="Freeform 37"/>
            <p:cNvSpPr>
              <a:spLocks/>
            </p:cNvSpPr>
            <p:nvPr/>
          </p:nvSpPr>
          <p:spPr bwMode="gray">
            <a:xfrm>
              <a:off x="4247" y="3384"/>
              <a:ext cx="248" cy="154"/>
            </a:xfrm>
            <a:custGeom>
              <a:avLst/>
              <a:gdLst/>
              <a:ahLst/>
              <a:cxnLst>
                <a:cxn ang="0">
                  <a:pos x="159" y="48"/>
                </a:cxn>
                <a:cxn ang="0">
                  <a:pos x="132" y="59"/>
                </a:cxn>
                <a:cxn ang="0">
                  <a:pos x="119" y="80"/>
                </a:cxn>
                <a:cxn ang="0">
                  <a:pos x="89" y="90"/>
                </a:cxn>
                <a:cxn ang="0">
                  <a:pos x="0" y="88"/>
                </a:cxn>
                <a:cxn ang="0">
                  <a:pos x="1" y="76"/>
                </a:cxn>
                <a:cxn ang="0">
                  <a:pos x="13" y="59"/>
                </a:cxn>
                <a:cxn ang="0">
                  <a:pos x="25" y="48"/>
                </a:cxn>
                <a:cxn ang="0">
                  <a:pos x="36" y="34"/>
                </a:cxn>
                <a:cxn ang="0">
                  <a:pos x="47" y="22"/>
                </a:cxn>
                <a:cxn ang="0">
                  <a:pos x="51" y="14"/>
                </a:cxn>
                <a:cxn ang="0">
                  <a:pos x="56" y="7"/>
                </a:cxn>
                <a:cxn ang="0">
                  <a:pos x="77" y="16"/>
                </a:cxn>
                <a:cxn ang="0">
                  <a:pos x="112" y="9"/>
                </a:cxn>
                <a:cxn ang="0">
                  <a:pos x="150" y="2"/>
                </a:cxn>
                <a:cxn ang="0">
                  <a:pos x="158" y="26"/>
                </a:cxn>
                <a:cxn ang="0">
                  <a:pos x="159" y="48"/>
                </a:cxn>
              </a:cxnLst>
              <a:rect l="0" t="0" r="r" b="b"/>
              <a:pathLst>
                <a:path w="165" h="103">
                  <a:moveTo>
                    <a:pt x="159" y="48"/>
                  </a:moveTo>
                  <a:cubicBezTo>
                    <a:pt x="153" y="54"/>
                    <a:pt x="145" y="62"/>
                    <a:pt x="132" y="59"/>
                  </a:cubicBezTo>
                  <a:cubicBezTo>
                    <a:pt x="125" y="64"/>
                    <a:pt x="126" y="75"/>
                    <a:pt x="119" y="80"/>
                  </a:cubicBezTo>
                  <a:cubicBezTo>
                    <a:pt x="114" y="85"/>
                    <a:pt x="101" y="87"/>
                    <a:pt x="89" y="90"/>
                  </a:cubicBezTo>
                  <a:cubicBezTo>
                    <a:pt x="65" y="96"/>
                    <a:pt x="21" y="103"/>
                    <a:pt x="0" y="88"/>
                  </a:cubicBezTo>
                  <a:cubicBezTo>
                    <a:pt x="0" y="84"/>
                    <a:pt x="2" y="81"/>
                    <a:pt x="1" y="76"/>
                  </a:cubicBezTo>
                  <a:cubicBezTo>
                    <a:pt x="7" y="71"/>
                    <a:pt x="8" y="65"/>
                    <a:pt x="13" y="59"/>
                  </a:cubicBezTo>
                  <a:cubicBezTo>
                    <a:pt x="16" y="55"/>
                    <a:pt x="21" y="52"/>
                    <a:pt x="25" y="48"/>
                  </a:cubicBezTo>
                  <a:cubicBezTo>
                    <a:pt x="29" y="44"/>
                    <a:pt x="32" y="38"/>
                    <a:pt x="36" y="34"/>
                  </a:cubicBezTo>
                  <a:cubicBezTo>
                    <a:pt x="40" y="30"/>
                    <a:pt x="44" y="27"/>
                    <a:pt x="47" y="22"/>
                  </a:cubicBezTo>
                  <a:cubicBezTo>
                    <a:pt x="49" y="20"/>
                    <a:pt x="50" y="16"/>
                    <a:pt x="51" y="14"/>
                  </a:cubicBezTo>
                  <a:cubicBezTo>
                    <a:pt x="53" y="12"/>
                    <a:pt x="54" y="10"/>
                    <a:pt x="56" y="7"/>
                  </a:cubicBezTo>
                  <a:cubicBezTo>
                    <a:pt x="64" y="9"/>
                    <a:pt x="68" y="15"/>
                    <a:pt x="77" y="16"/>
                  </a:cubicBezTo>
                  <a:cubicBezTo>
                    <a:pt x="84" y="17"/>
                    <a:pt x="99" y="12"/>
                    <a:pt x="112" y="9"/>
                  </a:cubicBezTo>
                  <a:cubicBezTo>
                    <a:pt x="127" y="6"/>
                    <a:pt x="141" y="3"/>
                    <a:pt x="150" y="2"/>
                  </a:cubicBezTo>
                  <a:cubicBezTo>
                    <a:pt x="161" y="0"/>
                    <a:pt x="165" y="16"/>
                    <a:pt x="158" y="26"/>
                  </a:cubicBezTo>
                  <a:cubicBezTo>
                    <a:pt x="161" y="31"/>
                    <a:pt x="159" y="41"/>
                    <a:pt x="159" y="48"/>
                  </a:cubicBezTo>
                  <a:close/>
                </a:path>
              </a:pathLst>
            </a:custGeom>
            <a:solidFill>
              <a:srgbClr val="333333"/>
            </a:solidFill>
            <a:ln w="9525">
              <a:noFill/>
              <a:round/>
              <a:headEnd/>
              <a:tailEnd/>
            </a:ln>
          </p:spPr>
          <p:txBody>
            <a:bodyPr/>
            <a:lstStyle/>
            <a:p>
              <a:endParaRPr lang="en-US">
                <a:solidFill>
                  <a:srgbClr val="000000"/>
                </a:solidFill>
              </a:endParaRPr>
            </a:p>
          </p:txBody>
        </p:sp>
        <p:sp>
          <p:nvSpPr>
            <p:cNvPr id="56" name="Freeform 38"/>
            <p:cNvSpPr>
              <a:spLocks/>
            </p:cNvSpPr>
            <p:nvPr/>
          </p:nvSpPr>
          <p:spPr bwMode="gray">
            <a:xfrm>
              <a:off x="4043" y="3224"/>
              <a:ext cx="261" cy="134"/>
            </a:xfrm>
            <a:custGeom>
              <a:avLst/>
              <a:gdLst/>
              <a:ahLst/>
              <a:cxnLst>
                <a:cxn ang="0">
                  <a:pos x="0" y="78"/>
                </a:cxn>
                <a:cxn ang="0">
                  <a:pos x="0" y="67"/>
                </a:cxn>
                <a:cxn ang="0">
                  <a:pos x="10" y="59"/>
                </a:cxn>
                <a:cxn ang="0">
                  <a:pos x="21" y="46"/>
                </a:cxn>
                <a:cxn ang="0">
                  <a:pos x="26" y="43"/>
                </a:cxn>
                <a:cxn ang="0">
                  <a:pos x="32" y="39"/>
                </a:cxn>
                <a:cxn ang="0">
                  <a:pos x="49" y="31"/>
                </a:cxn>
                <a:cxn ang="0">
                  <a:pos x="54" y="23"/>
                </a:cxn>
                <a:cxn ang="0">
                  <a:pos x="58" y="18"/>
                </a:cxn>
                <a:cxn ang="0">
                  <a:pos x="74" y="9"/>
                </a:cxn>
                <a:cxn ang="0">
                  <a:pos x="129" y="29"/>
                </a:cxn>
                <a:cxn ang="0">
                  <a:pos x="166" y="0"/>
                </a:cxn>
                <a:cxn ang="0">
                  <a:pos x="174" y="0"/>
                </a:cxn>
                <a:cxn ang="0">
                  <a:pos x="174" y="12"/>
                </a:cxn>
                <a:cxn ang="0">
                  <a:pos x="168" y="27"/>
                </a:cxn>
                <a:cxn ang="0">
                  <a:pos x="168" y="45"/>
                </a:cxn>
                <a:cxn ang="0">
                  <a:pos x="152" y="52"/>
                </a:cxn>
                <a:cxn ang="0">
                  <a:pos x="135" y="56"/>
                </a:cxn>
                <a:cxn ang="0">
                  <a:pos x="119" y="50"/>
                </a:cxn>
                <a:cxn ang="0">
                  <a:pos x="91" y="74"/>
                </a:cxn>
                <a:cxn ang="0">
                  <a:pos x="72" y="80"/>
                </a:cxn>
                <a:cxn ang="0">
                  <a:pos x="0" y="78"/>
                </a:cxn>
              </a:cxnLst>
              <a:rect l="0" t="0" r="r" b="b"/>
              <a:pathLst>
                <a:path w="174" h="89">
                  <a:moveTo>
                    <a:pt x="0" y="78"/>
                  </a:moveTo>
                  <a:cubicBezTo>
                    <a:pt x="0" y="74"/>
                    <a:pt x="0" y="71"/>
                    <a:pt x="0" y="67"/>
                  </a:cubicBezTo>
                  <a:cubicBezTo>
                    <a:pt x="4" y="65"/>
                    <a:pt x="5" y="63"/>
                    <a:pt x="10" y="59"/>
                  </a:cubicBezTo>
                  <a:cubicBezTo>
                    <a:pt x="14" y="55"/>
                    <a:pt x="17" y="50"/>
                    <a:pt x="21" y="46"/>
                  </a:cubicBezTo>
                  <a:cubicBezTo>
                    <a:pt x="22" y="46"/>
                    <a:pt x="26" y="43"/>
                    <a:pt x="26" y="43"/>
                  </a:cubicBezTo>
                  <a:cubicBezTo>
                    <a:pt x="26" y="43"/>
                    <a:pt x="27" y="42"/>
                    <a:pt x="32" y="39"/>
                  </a:cubicBezTo>
                  <a:cubicBezTo>
                    <a:pt x="38" y="37"/>
                    <a:pt x="47" y="32"/>
                    <a:pt x="49" y="31"/>
                  </a:cubicBezTo>
                  <a:cubicBezTo>
                    <a:pt x="50" y="30"/>
                    <a:pt x="52" y="25"/>
                    <a:pt x="54" y="23"/>
                  </a:cubicBezTo>
                  <a:cubicBezTo>
                    <a:pt x="54" y="22"/>
                    <a:pt x="56" y="20"/>
                    <a:pt x="58" y="18"/>
                  </a:cubicBezTo>
                  <a:cubicBezTo>
                    <a:pt x="61" y="16"/>
                    <a:pt x="66" y="10"/>
                    <a:pt x="74" y="9"/>
                  </a:cubicBezTo>
                  <a:cubicBezTo>
                    <a:pt x="92" y="16"/>
                    <a:pt x="103" y="30"/>
                    <a:pt x="129" y="29"/>
                  </a:cubicBezTo>
                  <a:cubicBezTo>
                    <a:pt x="139" y="17"/>
                    <a:pt x="152" y="8"/>
                    <a:pt x="166" y="0"/>
                  </a:cubicBezTo>
                  <a:cubicBezTo>
                    <a:pt x="168" y="0"/>
                    <a:pt x="171" y="0"/>
                    <a:pt x="174" y="0"/>
                  </a:cubicBezTo>
                  <a:cubicBezTo>
                    <a:pt x="173" y="2"/>
                    <a:pt x="174" y="8"/>
                    <a:pt x="174" y="12"/>
                  </a:cubicBezTo>
                  <a:cubicBezTo>
                    <a:pt x="173" y="17"/>
                    <a:pt x="169" y="21"/>
                    <a:pt x="168" y="27"/>
                  </a:cubicBezTo>
                  <a:cubicBezTo>
                    <a:pt x="167" y="32"/>
                    <a:pt x="168" y="38"/>
                    <a:pt x="168" y="45"/>
                  </a:cubicBezTo>
                  <a:cubicBezTo>
                    <a:pt x="163" y="50"/>
                    <a:pt x="158" y="50"/>
                    <a:pt x="152" y="52"/>
                  </a:cubicBezTo>
                  <a:cubicBezTo>
                    <a:pt x="147" y="53"/>
                    <a:pt x="142" y="56"/>
                    <a:pt x="135" y="56"/>
                  </a:cubicBezTo>
                  <a:cubicBezTo>
                    <a:pt x="129" y="55"/>
                    <a:pt x="125" y="50"/>
                    <a:pt x="119" y="50"/>
                  </a:cubicBezTo>
                  <a:cubicBezTo>
                    <a:pt x="107" y="51"/>
                    <a:pt x="100" y="69"/>
                    <a:pt x="91" y="74"/>
                  </a:cubicBezTo>
                  <a:cubicBezTo>
                    <a:pt x="86" y="77"/>
                    <a:pt x="79" y="78"/>
                    <a:pt x="72" y="80"/>
                  </a:cubicBezTo>
                  <a:cubicBezTo>
                    <a:pt x="51" y="85"/>
                    <a:pt x="22" y="89"/>
                    <a:pt x="0" y="78"/>
                  </a:cubicBezTo>
                  <a:close/>
                </a:path>
              </a:pathLst>
            </a:custGeom>
            <a:solidFill>
              <a:srgbClr val="333333"/>
            </a:solidFill>
            <a:ln w="9525">
              <a:noFill/>
              <a:round/>
              <a:headEnd/>
              <a:tailEnd/>
            </a:ln>
          </p:spPr>
          <p:txBody>
            <a:bodyPr/>
            <a:lstStyle/>
            <a:p>
              <a:endParaRPr lang="en-US">
                <a:solidFill>
                  <a:srgbClr val="000000"/>
                </a:solidFill>
              </a:endParaRPr>
            </a:p>
          </p:txBody>
        </p:sp>
        <p:sp>
          <p:nvSpPr>
            <p:cNvPr id="57" name="Freeform 39"/>
            <p:cNvSpPr>
              <a:spLocks noEditPoints="1"/>
            </p:cNvSpPr>
            <p:nvPr/>
          </p:nvSpPr>
          <p:spPr bwMode="gray">
            <a:xfrm>
              <a:off x="3969" y="2015"/>
              <a:ext cx="522" cy="1412"/>
            </a:xfrm>
            <a:custGeom>
              <a:avLst/>
              <a:gdLst/>
              <a:ahLst/>
              <a:cxnLst>
                <a:cxn ang="0">
                  <a:pos x="230" y="0"/>
                </a:cxn>
                <a:cxn ang="0">
                  <a:pos x="283" y="42"/>
                </a:cxn>
                <a:cxn ang="0">
                  <a:pos x="318" y="266"/>
                </a:cxn>
                <a:cxn ang="0">
                  <a:pos x="304" y="326"/>
                </a:cxn>
                <a:cxn ang="0">
                  <a:pos x="297" y="357"/>
                </a:cxn>
                <a:cxn ang="0">
                  <a:pos x="291" y="407"/>
                </a:cxn>
                <a:cxn ang="0">
                  <a:pos x="287" y="449"/>
                </a:cxn>
                <a:cxn ang="0">
                  <a:pos x="295" y="486"/>
                </a:cxn>
                <a:cxn ang="0">
                  <a:pos x="316" y="537"/>
                </a:cxn>
                <a:cxn ang="0">
                  <a:pos x="321" y="592"/>
                </a:cxn>
                <a:cxn ang="0">
                  <a:pos x="325" y="637"/>
                </a:cxn>
                <a:cxn ang="0">
                  <a:pos x="328" y="809"/>
                </a:cxn>
                <a:cxn ang="0">
                  <a:pos x="347" y="913"/>
                </a:cxn>
                <a:cxn ang="0">
                  <a:pos x="346" y="916"/>
                </a:cxn>
                <a:cxn ang="0">
                  <a:pos x="269" y="940"/>
                </a:cxn>
                <a:cxn ang="0">
                  <a:pos x="244" y="934"/>
                </a:cxn>
                <a:cxn ang="0">
                  <a:pos x="221" y="809"/>
                </a:cxn>
                <a:cxn ang="0">
                  <a:pos x="179" y="844"/>
                </a:cxn>
                <a:cxn ang="0">
                  <a:pos x="123" y="830"/>
                </a:cxn>
                <a:cxn ang="0">
                  <a:pos x="122" y="795"/>
                </a:cxn>
                <a:cxn ang="0">
                  <a:pos x="83" y="731"/>
                </a:cxn>
                <a:cxn ang="0">
                  <a:pos x="54" y="612"/>
                </a:cxn>
                <a:cxn ang="0">
                  <a:pos x="39" y="553"/>
                </a:cxn>
                <a:cxn ang="0">
                  <a:pos x="16" y="505"/>
                </a:cxn>
                <a:cxn ang="0">
                  <a:pos x="7" y="349"/>
                </a:cxn>
                <a:cxn ang="0">
                  <a:pos x="1" y="253"/>
                </a:cxn>
                <a:cxn ang="0">
                  <a:pos x="15" y="105"/>
                </a:cxn>
                <a:cxn ang="0">
                  <a:pos x="79" y="28"/>
                </a:cxn>
                <a:cxn ang="0">
                  <a:pos x="113" y="31"/>
                </a:cxn>
                <a:cxn ang="0">
                  <a:pos x="160" y="266"/>
                </a:cxn>
                <a:cxn ang="0">
                  <a:pos x="145" y="346"/>
                </a:cxn>
                <a:cxn ang="0">
                  <a:pos x="140" y="424"/>
                </a:cxn>
                <a:cxn ang="0">
                  <a:pos x="149" y="477"/>
                </a:cxn>
                <a:cxn ang="0">
                  <a:pos x="142" y="515"/>
                </a:cxn>
                <a:cxn ang="0">
                  <a:pos x="166" y="572"/>
                </a:cxn>
                <a:cxn ang="0">
                  <a:pos x="175" y="607"/>
                </a:cxn>
                <a:cxn ang="0">
                  <a:pos x="185" y="658"/>
                </a:cxn>
                <a:cxn ang="0">
                  <a:pos x="192" y="695"/>
                </a:cxn>
                <a:cxn ang="0">
                  <a:pos x="204" y="738"/>
                </a:cxn>
                <a:cxn ang="0">
                  <a:pos x="212" y="761"/>
                </a:cxn>
                <a:cxn ang="0">
                  <a:pos x="200" y="597"/>
                </a:cxn>
                <a:cxn ang="0">
                  <a:pos x="190" y="530"/>
                </a:cxn>
                <a:cxn ang="0">
                  <a:pos x="174" y="433"/>
                </a:cxn>
                <a:cxn ang="0">
                  <a:pos x="174" y="385"/>
                </a:cxn>
                <a:cxn ang="0">
                  <a:pos x="175" y="345"/>
                </a:cxn>
                <a:cxn ang="0">
                  <a:pos x="173" y="308"/>
                </a:cxn>
                <a:cxn ang="0">
                  <a:pos x="162" y="263"/>
                </a:cxn>
              </a:cxnLst>
              <a:rect l="0" t="0" r="r" b="b"/>
              <a:pathLst>
                <a:path w="347" h="940">
                  <a:moveTo>
                    <a:pt x="113" y="0"/>
                  </a:moveTo>
                  <a:cubicBezTo>
                    <a:pt x="152" y="0"/>
                    <a:pt x="191" y="0"/>
                    <a:pt x="230" y="0"/>
                  </a:cubicBezTo>
                  <a:cubicBezTo>
                    <a:pt x="230" y="13"/>
                    <a:pt x="230" y="26"/>
                    <a:pt x="230" y="39"/>
                  </a:cubicBezTo>
                  <a:cubicBezTo>
                    <a:pt x="248" y="39"/>
                    <a:pt x="265" y="41"/>
                    <a:pt x="283" y="42"/>
                  </a:cubicBezTo>
                  <a:cubicBezTo>
                    <a:pt x="294" y="109"/>
                    <a:pt x="303" y="170"/>
                    <a:pt x="314" y="238"/>
                  </a:cubicBezTo>
                  <a:cubicBezTo>
                    <a:pt x="315" y="248"/>
                    <a:pt x="318" y="257"/>
                    <a:pt x="318" y="266"/>
                  </a:cubicBezTo>
                  <a:cubicBezTo>
                    <a:pt x="317" y="275"/>
                    <a:pt x="312" y="285"/>
                    <a:pt x="310" y="295"/>
                  </a:cubicBezTo>
                  <a:cubicBezTo>
                    <a:pt x="308" y="305"/>
                    <a:pt x="306" y="316"/>
                    <a:pt x="304" y="326"/>
                  </a:cubicBezTo>
                  <a:cubicBezTo>
                    <a:pt x="303" y="331"/>
                    <a:pt x="300" y="335"/>
                    <a:pt x="299" y="340"/>
                  </a:cubicBezTo>
                  <a:cubicBezTo>
                    <a:pt x="298" y="346"/>
                    <a:pt x="298" y="352"/>
                    <a:pt x="297" y="357"/>
                  </a:cubicBezTo>
                  <a:cubicBezTo>
                    <a:pt x="296" y="367"/>
                    <a:pt x="293" y="377"/>
                    <a:pt x="292" y="388"/>
                  </a:cubicBezTo>
                  <a:cubicBezTo>
                    <a:pt x="291" y="394"/>
                    <a:pt x="291" y="400"/>
                    <a:pt x="291" y="407"/>
                  </a:cubicBezTo>
                  <a:cubicBezTo>
                    <a:pt x="290" y="412"/>
                    <a:pt x="288" y="418"/>
                    <a:pt x="288" y="423"/>
                  </a:cubicBezTo>
                  <a:cubicBezTo>
                    <a:pt x="287" y="431"/>
                    <a:pt x="288" y="440"/>
                    <a:pt x="287" y="449"/>
                  </a:cubicBezTo>
                  <a:cubicBezTo>
                    <a:pt x="286" y="457"/>
                    <a:pt x="284" y="467"/>
                    <a:pt x="286" y="474"/>
                  </a:cubicBezTo>
                  <a:cubicBezTo>
                    <a:pt x="287" y="479"/>
                    <a:pt x="292" y="481"/>
                    <a:pt x="295" y="486"/>
                  </a:cubicBezTo>
                  <a:cubicBezTo>
                    <a:pt x="303" y="496"/>
                    <a:pt x="305" y="505"/>
                    <a:pt x="310" y="518"/>
                  </a:cubicBezTo>
                  <a:cubicBezTo>
                    <a:pt x="312" y="525"/>
                    <a:pt x="315" y="531"/>
                    <a:pt x="316" y="537"/>
                  </a:cubicBezTo>
                  <a:cubicBezTo>
                    <a:pt x="316" y="546"/>
                    <a:pt x="311" y="552"/>
                    <a:pt x="312" y="560"/>
                  </a:cubicBezTo>
                  <a:cubicBezTo>
                    <a:pt x="312" y="571"/>
                    <a:pt x="320" y="581"/>
                    <a:pt x="321" y="592"/>
                  </a:cubicBezTo>
                  <a:cubicBezTo>
                    <a:pt x="322" y="600"/>
                    <a:pt x="322" y="608"/>
                    <a:pt x="322" y="616"/>
                  </a:cubicBezTo>
                  <a:cubicBezTo>
                    <a:pt x="323" y="623"/>
                    <a:pt x="325" y="630"/>
                    <a:pt x="325" y="637"/>
                  </a:cubicBezTo>
                  <a:cubicBezTo>
                    <a:pt x="326" y="652"/>
                    <a:pt x="326" y="668"/>
                    <a:pt x="327" y="684"/>
                  </a:cubicBezTo>
                  <a:cubicBezTo>
                    <a:pt x="329" y="726"/>
                    <a:pt x="333" y="767"/>
                    <a:pt x="328" y="809"/>
                  </a:cubicBezTo>
                  <a:cubicBezTo>
                    <a:pt x="334" y="829"/>
                    <a:pt x="343" y="852"/>
                    <a:pt x="344" y="877"/>
                  </a:cubicBezTo>
                  <a:cubicBezTo>
                    <a:pt x="345" y="889"/>
                    <a:pt x="341" y="902"/>
                    <a:pt x="347" y="913"/>
                  </a:cubicBezTo>
                  <a:cubicBezTo>
                    <a:pt x="347" y="914"/>
                    <a:pt x="347" y="915"/>
                    <a:pt x="347" y="916"/>
                  </a:cubicBezTo>
                  <a:cubicBezTo>
                    <a:pt x="347" y="916"/>
                    <a:pt x="347" y="916"/>
                    <a:pt x="346" y="916"/>
                  </a:cubicBezTo>
                  <a:cubicBezTo>
                    <a:pt x="346" y="922"/>
                    <a:pt x="336" y="924"/>
                    <a:pt x="328" y="926"/>
                  </a:cubicBezTo>
                  <a:cubicBezTo>
                    <a:pt x="310" y="931"/>
                    <a:pt x="284" y="935"/>
                    <a:pt x="269" y="940"/>
                  </a:cubicBezTo>
                  <a:cubicBezTo>
                    <a:pt x="264" y="940"/>
                    <a:pt x="260" y="940"/>
                    <a:pt x="256" y="940"/>
                  </a:cubicBezTo>
                  <a:cubicBezTo>
                    <a:pt x="254" y="939"/>
                    <a:pt x="248" y="935"/>
                    <a:pt x="244" y="934"/>
                  </a:cubicBezTo>
                  <a:cubicBezTo>
                    <a:pt x="240" y="932"/>
                    <a:pt x="235" y="932"/>
                    <a:pt x="231" y="930"/>
                  </a:cubicBezTo>
                  <a:cubicBezTo>
                    <a:pt x="232" y="889"/>
                    <a:pt x="226" y="847"/>
                    <a:pt x="221" y="809"/>
                  </a:cubicBezTo>
                  <a:cubicBezTo>
                    <a:pt x="214" y="817"/>
                    <a:pt x="206" y="825"/>
                    <a:pt x="195" y="834"/>
                  </a:cubicBezTo>
                  <a:cubicBezTo>
                    <a:pt x="190" y="838"/>
                    <a:pt x="184" y="843"/>
                    <a:pt x="179" y="844"/>
                  </a:cubicBezTo>
                  <a:cubicBezTo>
                    <a:pt x="170" y="847"/>
                    <a:pt x="157" y="844"/>
                    <a:pt x="148" y="842"/>
                  </a:cubicBezTo>
                  <a:cubicBezTo>
                    <a:pt x="139" y="839"/>
                    <a:pt x="130" y="833"/>
                    <a:pt x="123" y="830"/>
                  </a:cubicBezTo>
                  <a:cubicBezTo>
                    <a:pt x="120" y="824"/>
                    <a:pt x="113" y="822"/>
                    <a:pt x="113" y="815"/>
                  </a:cubicBezTo>
                  <a:cubicBezTo>
                    <a:pt x="113" y="807"/>
                    <a:pt x="120" y="802"/>
                    <a:pt x="122" y="795"/>
                  </a:cubicBezTo>
                  <a:cubicBezTo>
                    <a:pt x="104" y="791"/>
                    <a:pt x="100" y="776"/>
                    <a:pt x="94" y="758"/>
                  </a:cubicBezTo>
                  <a:cubicBezTo>
                    <a:pt x="91" y="749"/>
                    <a:pt x="87" y="740"/>
                    <a:pt x="83" y="731"/>
                  </a:cubicBezTo>
                  <a:cubicBezTo>
                    <a:pt x="76" y="713"/>
                    <a:pt x="73" y="692"/>
                    <a:pt x="68" y="673"/>
                  </a:cubicBezTo>
                  <a:cubicBezTo>
                    <a:pt x="63" y="653"/>
                    <a:pt x="58" y="632"/>
                    <a:pt x="54" y="612"/>
                  </a:cubicBezTo>
                  <a:cubicBezTo>
                    <a:pt x="51" y="602"/>
                    <a:pt x="50" y="591"/>
                    <a:pt x="47" y="581"/>
                  </a:cubicBezTo>
                  <a:cubicBezTo>
                    <a:pt x="44" y="572"/>
                    <a:pt x="42" y="561"/>
                    <a:pt x="39" y="553"/>
                  </a:cubicBezTo>
                  <a:cubicBezTo>
                    <a:pt x="36" y="543"/>
                    <a:pt x="27" y="534"/>
                    <a:pt x="31" y="518"/>
                  </a:cubicBezTo>
                  <a:cubicBezTo>
                    <a:pt x="26" y="513"/>
                    <a:pt x="20" y="510"/>
                    <a:pt x="16" y="505"/>
                  </a:cubicBezTo>
                  <a:cubicBezTo>
                    <a:pt x="0" y="482"/>
                    <a:pt x="5" y="443"/>
                    <a:pt x="4" y="404"/>
                  </a:cubicBezTo>
                  <a:cubicBezTo>
                    <a:pt x="3" y="385"/>
                    <a:pt x="8" y="366"/>
                    <a:pt x="7" y="349"/>
                  </a:cubicBezTo>
                  <a:cubicBezTo>
                    <a:pt x="6" y="345"/>
                    <a:pt x="4" y="340"/>
                    <a:pt x="4" y="336"/>
                  </a:cubicBezTo>
                  <a:cubicBezTo>
                    <a:pt x="1" y="306"/>
                    <a:pt x="6" y="276"/>
                    <a:pt x="1" y="253"/>
                  </a:cubicBezTo>
                  <a:cubicBezTo>
                    <a:pt x="1" y="252"/>
                    <a:pt x="1" y="250"/>
                    <a:pt x="1" y="248"/>
                  </a:cubicBezTo>
                  <a:cubicBezTo>
                    <a:pt x="6" y="201"/>
                    <a:pt x="11" y="154"/>
                    <a:pt x="15" y="105"/>
                  </a:cubicBezTo>
                  <a:cubicBezTo>
                    <a:pt x="29" y="89"/>
                    <a:pt x="46" y="67"/>
                    <a:pt x="62" y="47"/>
                  </a:cubicBezTo>
                  <a:cubicBezTo>
                    <a:pt x="66" y="42"/>
                    <a:pt x="74" y="30"/>
                    <a:pt x="79" y="28"/>
                  </a:cubicBezTo>
                  <a:cubicBezTo>
                    <a:pt x="83" y="27"/>
                    <a:pt x="91" y="29"/>
                    <a:pt x="97" y="29"/>
                  </a:cubicBezTo>
                  <a:cubicBezTo>
                    <a:pt x="102" y="30"/>
                    <a:pt x="107" y="30"/>
                    <a:pt x="113" y="31"/>
                  </a:cubicBezTo>
                  <a:cubicBezTo>
                    <a:pt x="113" y="21"/>
                    <a:pt x="113" y="10"/>
                    <a:pt x="113" y="0"/>
                  </a:cubicBezTo>
                  <a:close/>
                  <a:moveTo>
                    <a:pt x="160" y="266"/>
                  </a:moveTo>
                  <a:cubicBezTo>
                    <a:pt x="151" y="282"/>
                    <a:pt x="161" y="308"/>
                    <a:pt x="157" y="323"/>
                  </a:cubicBezTo>
                  <a:cubicBezTo>
                    <a:pt x="155" y="332"/>
                    <a:pt x="148" y="337"/>
                    <a:pt x="145" y="346"/>
                  </a:cubicBezTo>
                  <a:cubicBezTo>
                    <a:pt x="140" y="361"/>
                    <a:pt x="146" y="378"/>
                    <a:pt x="138" y="392"/>
                  </a:cubicBezTo>
                  <a:cubicBezTo>
                    <a:pt x="140" y="403"/>
                    <a:pt x="141" y="413"/>
                    <a:pt x="140" y="424"/>
                  </a:cubicBezTo>
                  <a:cubicBezTo>
                    <a:pt x="139" y="430"/>
                    <a:pt x="135" y="436"/>
                    <a:pt x="135" y="442"/>
                  </a:cubicBezTo>
                  <a:cubicBezTo>
                    <a:pt x="135" y="457"/>
                    <a:pt x="146" y="466"/>
                    <a:pt x="149" y="477"/>
                  </a:cubicBezTo>
                  <a:cubicBezTo>
                    <a:pt x="150" y="483"/>
                    <a:pt x="151" y="493"/>
                    <a:pt x="150" y="500"/>
                  </a:cubicBezTo>
                  <a:cubicBezTo>
                    <a:pt x="148" y="506"/>
                    <a:pt x="143" y="507"/>
                    <a:pt x="142" y="515"/>
                  </a:cubicBezTo>
                  <a:cubicBezTo>
                    <a:pt x="146" y="521"/>
                    <a:pt x="146" y="528"/>
                    <a:pt x="149" y="534"/>
                  </a:cubicBezTo>
                  <a:cubicBezTo>
                    <a:pt x="153" y="547"/>
                    <a:pt x="163" y="558"/>
                    <a:pt x="166" y="572"/>
                  </a:cubicBezTo>
                  <a:cubicBezTo>
                    <a:pt x="167" y="579"/>
                    <a:pt x="165" y="587"/>
                    <a:pt x="167" y="595"/>
                  </a:cubicBezTo>
                  <a:cubicBezTo>
                    <a:pt x="168" y="600"/>
                    <a:pt x="173" y="603"/>
                    <a:pt x="175" y="607"/>
                  </a:cubicBezTo>
                  <a:cubicBezTo>
                    <a:pt x="177" y="614"/>
                    <a:pt x="178" y="624"/>
                    <a:pt x="180" y="632"/>
                  </a:cubicBezTo>
                  <a:cubicBezTo>
                    <a:pt x="182" y="641"/>
                    <a:pt x="183" y="650"/>
                    <a:pt x="185" y="658"/>
                  </a:cubicBezTo>
                  <a:cubicBezTo>
                    <a:pt x="187" y="666"/>
                    <a:pt x="192" y="674"/>
                    <a:pt x="193" y="680"/>
                  </a:cubicBezTo>
                  <a:cubicBezTo>
                    <a:pt x="193" y="685"/>
                    <a:pt x="191" y="690"/>
                    <a:pt x="192" y="695"/>
                  </a:cubicBezTo>
                  <a:cubicBezTo>
                    <a:pt x="193" y="703"/>
                    <a:pt x="197" y="714"/>
                    <a:pt x="200" y="724"/>
                  </a:cubicBezTo>
                  <a:cubicBezTo>
                    <a:pt x="202" y="728"/>
                    <a:pt x="203" y="733"/>
                    <a:pt x="204" y="738"/>
                  </a:cubicBezTo>
                  <a:cubicBezTo>
                    <a:pt x="206" y="743"/>
                    <a:pt x="206" y="750"/>
                    <a:pt x="207" y="754"/>
                  </a:cubicBezTo>
                  <a:cubicBezTo>
                    <a:pt x="208" y="757"/>
                    <a:pt x="211" y="759"/>
                    <a:pt x="212" y="761"/>
                  </a:cubicBezTo>
                  <a:cubicBezTo>
                    <a:pt x="214" y="764"/>
                    <a:pt x="214" y="767"/>
                    <a:pt x="217" y="768"/>
                  </a:cubicBezTo>
                  <a:cubicBezTo>
                    <a:pt x="210" y="712"/>
                    <a:pt x="211" y="647"/>
                    <a:pt x="200" y="597"/>
                  </a:cubicBezTo>
                  <a:cubicBezTo>
                    <a:pt x="199" y="590"/>
                    <a:pt x="197" y="583"/>
                    <a:pt x="196" y="576"/>
                  </a:cubicBezTo>
                  <a:cubicBezTo>
                    <a:pt x="193" y="560"/>
                    <a:pt x="193" y="545"/>
                    <a:pt x="190" y="530"/>
                  </a:cubicBezTo>
                  <a:cubicBezTo>
                    <a:pt x="189" y="524"/>
                    <a:pt x="186" y="519"/>
                    <a:pt x="184" y="513"/>
                  </a:cubicBezTo>
                  <a:cubicBezTo>
                    <a:pt x="178" y="488"/>
                    <a:pt x="175" y="461"/>
                    <a:pt x="174" y="433"/>
                  </a:cubicBezTo>
                  <a:cubicBezTo>
                    <a:pt x="173" y="425"/>
                    <a:pt x="172" y="417"/>
                    <a:pt x="172" y="409"/>
                  </a:cubicBezTo>
                  <a:cubicBezTo>
                    <a:pt x="172" y="401"/>
                    <a:pt x="174" y="393"/>
                    <a:pt x="174" y="385"/>
                  </a:cubicBezTo>
                  <a:cubicBezTo>
                    <a:pt x="174" y="377"/>
                    <a:pt x="172" y="370"/>
                    <a:pt x="173" y="363"/>
                  </a:cubicBezTo>
                  <a:cubicBezTo>
                    <a:pt x="173" y="357"/>
                    <a:pt x="176" y="351"/>
                    <a:pt x="175" y="345"/>
                  </a:cubicBezTo>
                  <a:cubicBezTo>
                    <a:pt x="175" y="340"/>
                    <a:pt x="173" y="335"/>
                    <a:pt x="173" y="330"/>
                  </a:cubicBezTo>
                  <a:cubicBezTo>
                    <a:pt x="172" y="322"/>
                    <a:pt x="174" y="315"/>
                    <a:pt x="173" y="308"/>
                  </a:cubicBezTo>
                  <a:cubicBezTo>
                    <a:pt x="172" y="302"/>
                    <a:pt x="168" y="297"/>
                    <a:pt x="168" y="292"/>
                  </a:cubicBezTo>
                  <a:cubicBezTo>
                    <a:pt x="167" y="283"/>
                    <a:pt x="174" y="260"/>
                    <a:pt x="162" y="263"/>
                  </a:cubicBezTo>
                  <a:cubicBezTo>
                    <a:pt x="161" y="263"/>
                    <a:pt x="160" y="264"/>
                    <a:pt x="160" y="266"/>
                  </a:cubicBezTo>
                  <a:close/>
                </a:path>
              </a:pathLst>
            </a:custGeom>
            <a:solidFill>
              <a:srgbClr val="5F5F5F"/>
            </a:solidFill>
            <a:ln w="9525">
              <a:noFill/>
              <a:round/>
              <a:headEnd/>
              <a:tailEnd/>
            </a:ln>
          </p:spPr>
          <p:txBody>
            <a:bodyPr/>
            <a:lstStyle/>
            <a:p>
              <a:endParaRPr lang="en-US">
                <a:solidFill>
                  <a:srgbClr val="000000"/>
                </a:solidFill>
              </a:endParaRPr>
            </a:p>
          </p:txBody>
        </p:sp>
        <p:sp>
          <p:nvSpPr>
            <p:cNvPr id="58" name="Freeform 40"/>
            <p:cNvSpPr>
              <a:spLocks/>
            </p:cNvSpPr>
            <p:nvPr/>
          </p:nvSpPr>
          <p:spPr bwMode="gray">
            <a:xfrm>
              <a:off x="4533" y="1381"/>
              <a:ext cx="117" cy="237"/>
            </a:xfrm>
            <a:custGeom>
              <a:avLst/>
              <a:gdLst/>
              <a:ahLst/>
              <a:cxnLst>
                <a:cxn ang="0">
                  <a:pos x="78" y="125"/>
                </a:cxn>
                <a:cxn ang="0">
                  <a:pos x="78" y="128"/>
                </a:cxn>
                <a:cxn ang="0">
                  <a:pos x="67" y="155"/>
                </a:cxn>
                <a:cxn ang="0">
                  <a:pos x="31" y="158"/>
                </a:cxn>
                <a:cxn ang="0">
                  <a:pos x="23" y="158"/>
                </a:cxn>
                <a:cxn ang="0">
                  <a:pos x="0" y="111"/>
                </a:cxn>
                <a:cxn ang="0">
                  <a:pos x="0" y="109"/>
                </a:cxn>
                <a:cxn ang="0">
                  <a:pos x="7" y="87"/>
                </a:cxn>
                <a:cxn ang="0">
                  <a:pos x="8" y="66"/>
                </a:cxn>
                <a:cxn ang="0">
                  <a:pos x="12" y="46"/>
                </a:cxn>
                <a:cxn ang="0">
                  <a:pos x="25" y="4"/>
                </a:cxn>
                <a:cxn ang="0">
                  <a:pos x="29" y="47"/>
                </a:cxn>
                <a:cxn ang="0">
                  <a:pos x="33" y="62"/>
                </a:cxn>
                <a:cxn ang="0">
                  <a:pos x="60" y="68"/>
                </a:cxn>
                <a:cxn ang="0">
                  <a:pos x="70" y="90"/>
                </a:cxn>
                <a:cxn ang="0">
                  <a:pos x="71" y="99"/>
                </a:cxn>
                <a:cxn ang="0">
                  <a:pos x="74" y="107"/>
                </a:cxn>
                <a:cxn ang="0">
                  <a:pos x="78" y="125"/>
                </a:cxn>
              </a:cxnLst>
              <a:rect l="0" t="0" r="r" b="b"/>
              <a:pathLst>
                <a:path w="78" h="158">
                  <a:moveTo>
                    <a:pt x="78" y="125"/>
                  </a:moveTo>
                  <a:cubicBezTo>
                    <a:pt x="78" y="126"/>
                    <a:pt x="78" y="127"/>
                    <a:pt x="78" y="128"/>
                  </a:cubicBezTo>
                  <a:cubicBezTo>
                    <a:pt x="77" y="139"/>
                    <a:pt x="74" y="149"/>
                    <a:pt x="67" y="155"/>
                  </a:cubicBezTo>
                  <a:cubicBezTo>
                    <a:pt x="55" y="156"/>
                    <a:pt x="42" y="156"/>
                    <a:pt x="31" y="158"/>
                  </a:cubicBezTo>
                  <a:cubicBezTo>
                    <a:pt x="28" y="158"/>
                    <a:pt x="26" y="158"/>
                    <a:pt x="23" y="158"/>
                  </a:cubicBezTo>
                  <a:cubicBezTo>
                    <a:pt x="15" y="142"/>
                    <a:pt x="6" y="128"/>
                    <a:pt x="0" y="111"/>
                  </a:cubicBezTo>
                  <a:cubicBezTo>
                    <a:pt x="0" y="110"/>
                    <a:pt x="0" y="109"/>
                    <a:pt x="0" y="109"/>
                  </a:cubicBezTo>
                  <a:cubicBezTo>
                    <a:pt x="1" y="103"/>
                    <a:pt x="6" y="95"/>
                    <a:pt x="7" y="87"/>
                  </a:cubicBezTo>
                  <a:cubicBezTo>
                    <a:pt x="8" y="80"/>
                    <a:pt x="7" y="73"/>
                    <a:pt x="8" y="66"/>
                  </a:cubicBezTo>
                  <a:cubicBezTo>
                    <a:pt x="9" y="59"/>
                    <a:pt x="11" y="52"/>
                    <a:pt x="12" y="46"/>
                  </a:cubicBezTo>
                  <a:cubicBezTo>
                    <a:pt x="13" y="31"/>
                    <a:pt x="9" y="0"/>
                    <a:pt x="25" y="4"/>
                  </a:cubicBezTo>
                  <a:cubicBezTo>
                    <a:pt x="37" y="7"/>
                    <a:pt x="28" y="33"/>
                    <a:pt x="29" y="47"/>
                  </a:cubicBezTo>
                  <a:cubicBezTo>
                    <a:pt x="29" y="52"/>
                    <a:pt x="31" y="56"/>
                    <a:pt x="33" y="62"/>
                  </a:cubicBezTo>
                  <a:cubicBezTo>
                    <a:pt x="43" y="63"/>
                    <a:pt x="52" y="65"/>
                    <a:pt x="60" y="68"/>
                  </a:cubicBezTo>
                  <a:cubicBezTo>
                    <a:pt x="60" y="79"/>
                    <a:pt x="68" y="83"/>
                    <a:pt x="70" y="90"/>
                  </a:cubicBezTo>
                  <a:cubicBezTo>
                    <a:pt x="71" y="92"/>
                    <a:pt x="70" y="95"/>
                    <a:pt x="71" y="99"/>
                  </a:cubicBezTo>
                  <a:cubicBezTo>
                    <a:pt x="72" y="102"/>
                    <a:pt x="74" y="104"/>
                    <a:pt x="74" y="107"/>
                  </a:cubicBezTo>
                  <a:cubicBezTo>
                    <a:pt x="75" y="115"/>
                    <a:pt x="74" y="121"/>
                    <a:pt x="78" y="125"/>
                  </a:cubicBezTo>
                  <a:close/>
                </a:path>
              </a:pathLst>
            </a:custGeom>
            <a:solidFill>
              <a:srgbClr val="000000"/>
            </a:solidFill>
            <a:ln w="9525">
              <a:solidFill>
                <a:schemeClr val="bg1"/>
              </a:solidFill>
              <a:round/>
              <a:headEnd/>
              <a:tailEnd/>
            </a:ln>
          </p:spPr>
          <p:txBody>
            <a:bodyPr/>
            <a:lstStyle/>
            <a:p>
              <a:endParaRPr lang="en-US">
                <a:solidFill>
                  <a:srgbClr val="000000"/>
                </a:solidFill>
              </a:endParaRPr>
            </a:p>
          </p:txBody>
        </p:sp>
        <p:sp>
          <p:nvSpPr>
            <p:cNvPr id="59" name="Freeform 41"/>
            <p:cNvSpPr>
              <a:spLocks/>
            </p:cNvSpPr>
            <p:nvPr/>
          </p:nvSpPr>
          <p:spPr bwMode="gray">
            <a:xfrm>
              <a:off x="4540" y="1553"/>
              <a:ext cx="125" cy="188"/>
            </a:xfrm>
            <a:custGeom>
              <a:avLst/>
              <a:gdLst/>
              <a:ahLst/>
              <a:cxnLst>
                <a:cxn ang="0">
                  <a:pos x="83" y="86"/>
                </a:cxn>
                <a:cxn ang="0">
                  <a:pos x="83" y="89"/>
                </a:cxn>
                <a:cxn ang="0">
                  <a:pos x="77" y="114"/>
                </a:cxn>
                <a:cxn ang="0">
                  <a:pos x="64" y="124"/>
                </a:cxn>
                <a:cxn ang="0">
                  <a:pos x="53" y="125"/>
                </a:cxn>
                <a:cxn ang="0">
                  <a:pos x="44" y="125"/>
                </a:cxn>
                <a:cxn ang="0">
                  <a:pos x="16" y="90"/>
                </a:cxn>
                <a:cxn ang="0">
                  <a:pos x="9" y="48"/>
                </a:cxn>
                <a:cxn ang="0">
                  <a:pos x="0" y="23"/>
                </a:cxn>
                <a:cxn ang="0">
                  <a:pos x="0" y="3"/>
                </a:cxn>
                <a:cxn ang="0">
                  <a:pos x="26" y="35"/>
                </a:cxn>
                <a:cxn ang="0">
                  <a:pos x="70" y="20"/>
                </a:cxn>
                <a:cxn ang="0">
                  <a:pos x="68" y="0"/>
                </a:cxn>
                <a:cxn ang="0">
                  <a:pos x="74" y="37"/>
                </a:cxn>
                <a:cxn ang="0">
                  <a:pos x="80" y="61"/>
                </a:cxn>
                <a:cxn ang="0">
                  <a:pos x="83" y="86"/>
                </a:cxn>
              </a:cxnLst>
              <a:rect l="0" t="0" r="r" b="b"/>
              <a:pathLst>
                <a:path w="83" h="125">
                  <a:moveTo>
                    <a:pt x="83" y="86"/>
                  </a:moveTo>
                  <a:cubicBezTo>
                    <a:pt x="83" y="87"/>
                    <a:pt x="83" y="88"/>
                    <a:pt x="83" y="89"/>
                  </a:cubicBezTo>
                  <a:cubicBezTo>
                    <a:pt x="80" y="97"/>
                    <a:pt x="78" y="105"/>
                    <a:pt x="77" y="114"/>
                  </a:cubicBezTo>
                  <a:cubicBezTo>
                    <a:pt x="72" y="116"/>
                    <a:pt x="69" y="121"/>
                    <a:pt x="64" y="124"/>
                  </a:cubicBezTo>
                  <a:cubicBezTo>
                    <a:pt x="61" y="125"/>
                    <a:pt x="55" y="123"/>
                    <a:pt x="53" y="125"/>
                  </a:cubicBezTo>
                  <a:cubicBezTo>
                    <a:pt x="50" y="125"/>
                    <a:pt x="47" y="125"/>
                    <a:pt x="44" y="125"/>
                  </a:cubicBezTo>
                  <a:cubicBezTo>
                    <a:pt x="34" y="116"/>
                    <a:pt x="22" y="104"/>
                    <a:pt x="16" y="90"/>
                  </a:cubicBezTo>
                  <a:cubicBezTo>
                    <a:pt x="11" y="77"/>
                    <a:pt x="12" y="62"/>
                    <a:pt x="9" y="48"/>
                  </a:cubicBezTo>
                  <a:cubicBezTo>
                    <a:pt x="6" y="39"/>
                    <a:pt x="2" y="32"/>
                    <a:pt x="0" y="23"/>
                  </a:cubicBezTo>
                  <a:cubicBezTo>
                    <a:pt x="0" y="17"/>
                    <a:pt x="0" y="10"/>
                    <a:pt x="0" y="3"/>
                  </a:cubicBezTo>
                  <a:cubicBezTo>
                    <a:pt x="16" y="6"/>
                    <a:pt x="18" y="24"/>
                    <a:pt x="26" y="35"/>
                  </a:cubicBezTo>
                  <a:cubicBezTo>
                    <a:pt x="41" y="34"/>
                    <a:pt x="64" y="33"/>
                    <a:pt x="70" y="20"/>
                  </a:cubicBezTo>
                  <a:cubicBezTo>
                    <a:pt x="70" y="12"/>
                    <a:pt x="70" y="5"/>
                    <a:pt x="68" y="0"/>
                  </a:cubicBezTo>
                  <a:cubicBezTo>
                    <a:pt x="78" y="7"/>
                    <a:pt x="73" y="24"/>
                    <a:pt x="74" y="37"/>
                  </a:cubicBezTo>
                  <a:cubicBezTo>
                    <a:pt x="75" y="46"/>
                    <a:pt x="79" y="53"/>
                    <a:pt x="80" y="61"/>
                  </a:cubicBezTo>
                  <a:cubicBezTo>
                    <a:pt x="81" y="69"/>
                    <a:pt x="81" y="79"/>
                    <a:pt x="83" y="86"/>
                  </a:cubicBezTo>
                  <a:close/>
                </a:path>
              </a:pathLst>
            </a:custGeom>
            <a:solidFill>
              <a:srgbClr val="616161"/>
            </a:solidFill>
            <a:ln w="9525">
              <a:noFill/>
              <a:round/>
              <a:headEnd/>
              <a:tailEnd/>
            </a:ln>
          </p:spPr>
          <p:txBody>
            <a:bodyPr/>
            <a:lstStyle/>
            <a:p>
              <a:endParaRPr lang="en-US">
                <a:solidFill>
                  <a:srgbClr val="000000"/>
                </a:solidFill>
              </a:endParaRPr>
            </a:p>
          </p:txBody>
        </p:sp>
        <p:sp>
          <p:nvSpPr>
            <p:cNvPr id="60" name="Freeform 42"/>
            <p:cNvSpPr>
              <a:spLocks/>
            </p:cNvSpPr>
            <p:nvPr/>
          </p:nvSpPr>
          <p:spPr bwMode="gray">
            <a:xfrm>
              <a:off x="3867" y="1382"/>
              <a:ext cx="108" cy="248"/>
            </a:xfrm>
            <a:custGeom>
              <a:avLst/>
              <a:gdLst/>
              <a:ahLst/>
              <a:cxnLst>
                <a:cxn ang="0">
                  <a:pos x="72" y="16"/>
                </a:cxn>
                <a:cxn ang="0">
                  <a:pos x="72" y="19"/>
                </a:cxn>
                <a:cxn ang="0">
                  <a:pos x="68" y="70"/>
                </a:cxn>
                <a:cxn ang="0">
                  <a:pos x="70" y="100"/>
                </a:cxn>
                <a:cxn ang="0">
                  <a:pos x="59" y="115"/>
                </a:cxn>
                <a:cxn ang="0">
                  <a:pos x="58" y="122"/>
                </a:cxn>
                <a:cxn ang="0">
                  <a:pos x="53" y="147"/>
                </a:cxn>
                <a:cxn ang="0">
                  <a:pos x="40" y="165"/>
                </a:cxn>
                <a:cxn ang="0">
                  <a:pos x="1" y="152"/>
                </a:cxn>
                <a:cxn ang="0">
                  <a:pos x="1" y="123"/>
                </a:cxn>
                <a:cxn ang="0">
                  <a:pos x="2" y="113"/>
                </a:cxn>
                <a:cxn ang="0">
                  <a:pos x="3" y="95"/>
                </a:cxn>
                <a:cxn ang="0">
                  <a:pos x="4" y="85"/>
                </a:cxn>
                <a:cxn ang="0">
                  <a:pos x="13" y="75"/>
                </a:cxn>
                <a:cxn ang="0">
                  <a:pos x="21" y="62"/>
                </a:cxn>
                <a:cxn ang="0">
                  <a:pos x="43" y="60"/>
                </a:cxn>
                <a:cxn ang="0">
                  <a:pos x="50" y="47"/>
                </a:cxn>
                <a:cxn ang="0">
                  <a:pos x="64" y="2"/>
                </a:cxn>
                <a:cxn ang="0">
                  <a:pos x="72" y="16"/>
                </a:cxn>
              </a:cxnLst>
              <a:rect l="0" t="0" r="r" b="b"/>
              <a:pathLst>
                <a:path w="72" h="165">
                  <a:moveTo>
                    <a:pt x="72" y="16"/>
                  </a:moveTo>
                  <a:cubicBezTo>
                    <a:pt x="72" y="17"/>
                    <a:pt x="72" y="18"/>
                    <a:pt x="72" y="19"/>
                  </a:cubicBezTo>
                  <a:cubicBezTo>
                    <a:pt x="68" y="36"/>
                    <a:pt x="67" y="52"/>
                    <a:pt x="68" y="70"/>
                  </a:cubicBezTo>
                  <a:cubicBezTo>
                    <a:pt x="68" y="80"/>
                    <a:pt x="71" y="92"/>
                    <a:pt x="70" y="100"/>
                  </a:cubicBezTo>
                  <a:cubicBezTo>
                    <a:pt x="69" y="105"/>
                    <a:pt x="62" y="110"/>
                    <a:pt x="59" y="115"/>
                  </a:cubicBezTo>
                  <a:cubicBezTo>
                    <a:pt x="59" y="116"/>
                    <a:pt x="59" y="120"/>
                    <a:pt x="58" y="122"/>
                  </a:cubicBezTo>
                  <a:cubicBezTo>
                    <a:pt x="56" y="130"/>
                    <a:pt x="56" y="140"/>
                    <a:pt x="53" y="147"/>
                  </a:cubicBezTo>
                  <a:cubicBezTo>
                    <a:pt x="51" y="154"/>
                    <a:pt x="45" y="161"/>
                    <a:pt x="40" y="165"/>
                  </a:cubicBezTo>
                  <a:cubicBezTo>
                    <a:pt x="25" y="163"/>
                    <a:pt x="7" y="163"/>
                    <a:pt x="1" y="152"/>
                  </a:cubicBezTo>
                  <a:cubicBezTo>
                    <a:pt x="8" y="143"/>
                    <a:pt x="1" y="132"/>
                    <a:pt x="1" y="123"/>
                  </a:cubicBezTo>
                  <a:cubicBezTo>
                    <a:pt x="0" y="121"/>
                    <a:pt x="1" y="117"/>
                    <a:pt x="2" y="113"/>
                  </a:cubicBezTo>
                  <a:cubicBezTo>
                    <a:pt x="2" y="106"/>
                    <a:pt x="2" y="102"/>
                    <a:pt x="3" y="95"/>
                  </a:cubicBezTo>
                  <a:cubicBezTo>
                    <a:pt x="4" y="91"/>
                    <a:pt x="4" y="86"/>
                    <a:pt x="4" y="85"/>
                  </a:cubicBezTo>
                  <a:cubicBezTo>
                    <a:pt x="6" y="81"/>
                    <a:pt x="11" y="78"/>
                    <a:pt x="13" y="75"/>
                  </a:cubicBezTo>
                  <a:cubicBezTo>
                    <a:pt x="17" y="69"/>
                    <a:pt x="16" y="64"/>
                    <a:pt x="21" y="62"/>
                  </a:cubicBezTo>
                  <a:cubicBezTo>
                    <a:pt x="26" y="59"/>
                    <a:pt x="34" y="61"/>
                    <a:pt x="43" y="60"/>
                  </a:cubicBezTo>
                  <a:cubicBezTo>
                    <a:pt x="43" y="55"/>
                    <a:pt x="48" y="53"/>
                    <a:pt x="50" y="47"/>
                  </a:cubicBezTo>
                  <a:cubicBezTo>
                    <a:pt x="55" y="30"/>
                    <a:pt x="47" y="0"/>
                    <a:pt x="64" y="2"/>
                  </a:cubicBezTo>
                  <a:cubicBezTo>
                    <a:pt x="71" y="3"/>
                    <a:pt x="70" y="8"/>
                    <a:pt x="72" y="16"/>
                  </a:cubicBezTo>
                  <a:close/>
                </a:path>
              </a:pathLst>
            </a:custGeom>
            <a:solidFill>
              <a:srgbClr val="000000"/>
            </a:solidFill>
            <a:ln w="9525">
              <a:solidFill>
                <a:schemeClr val="bg1"/>
              </a:solidFill>
              <a:round/>
              <a:headEnd/>
              <a:tailEnd/>
            </a:ln>
          </p:spPr>
          <p:txBody>
            <a:bodyPr/>
            <a:lstStyle/>
            <a:p>
              <a:endParaRPr lang="en-US">
                <a:solidFill>
                  <a:srgbClr val="000000"/>
                </a:solidFill>
              </a:endParaRPr>
            </a:p>
          </p:txBody>
        </p:sp>
        <p:sp>
          <p:nvSpPr>
            <p:cNvPr id="61" name="Freeform 43"/>
            <p:cNvSpPr>
              <a:spLocks/>
            </p:cNvSpPr>
            <p:nvPr/>
          </p:nvSpPr>
          <p:spPr bwMode="gray">
            <a:xfrm>
              <a:off x="3851" y="1558"/>
              <a:ext cx="106" cy="155"/>
            </a:xfrm>
            <a:custGeom>
              <a:avLst/>
              <a:gdLst/>
              <a:ahLst/>
              <a:cxnLst>
                <a:cxn ang="0">
                  <a:pos x="71" y="1"/>
                </a:cxn>
                <a:cxn ang="0">
                  <a:pos x="71" y="4"/>
                </a:cxn>
                <a:cxn ang="0">
                  <a:pos x="66" y="29"/>
                </a:cxn>
                <a:cxn ang="0">
                  <a:pos x="68" y="40"/>
                </a:cxn>
                <a:cxn ang="0">
                  <a:pos x="65" y="56"/>
                </a:cxn>
                <a:cxn ang="0">
                  <a:pos x="63" y="72"/>
                </a:cxn>
                <a:cxn ang="0">
                  <a:pos x="50" y="94"/>
                </a:cxn>
                <a:cxn ang="0">
                  <a:pos x="23" y="103"/>
                </a:cxn>
                <a:cxn ang="0">
                  <a:pos x="7" y="103"/>
                </a:cxn>
                <a:cxn ang="0">
                  <a:pos x="2" y="102"/>
                </a:cxn>
                <a:cxn ang="0">
                  <a:pos x="0" y="84"/>
                </a:cxn>
                <a:cxn ang="0">
                  <a:pos x="5" y="47"/>
                </a:cxn>
                <a:cxn ang="0">
                  <a:pos x="11" y="33"/>
                </a:cxn>
                <a:cxn ang="0">
                  <a:pos x="13" y="13"/>
                </a:cxn>
                <a:cxn ang="0">
                  <a:pos x="15" y="31"/>
                </a:cxn>
                <a:cxn ang="0">
                  <a:pos x="52" y="40"/>
                </a:cxn>
                <a:cxn ang="0">
                  <a:pos x="64" y="19"/>
                </a:cxn>
                <a:cxn ang="0">
                  <a:pos x="62" y="12"/>
                </a:cxn>
                <a:cxn ang="0">
                  <a:pos x="71" y="1"/>
                </a:cxn>
              </a:cxnLst>
              <a:rect l="0" t="0" r="r" b="b"/>
              <a:pathLst>
                <a:path w="71" h="103">
                  <a:moveTo>
                    <a:pt x="71" y="1"/>
                  </a:moveTo>
                  <a:cubicBezTo>
                    <a:pt x="71" y="2"/>
                    <a:pt x="71" y="3"/>
                    <a:pt x="71" y="4"/>
                  </a:cubicBezTo>
                  <a:cubicBezTo>
                    <a:pt x="70" y="12"/>
                    <a:pt x="66" y="21"/>
                    <a:pt x="66" y="29"/>
                  </a:cubicBezTo>
                  <a:cubicBezTo>
                    <a:pt x="66" y="33"/>
                    <a:pt x="68" y="36"/>
                    <a:pt x="68" y="40"/>
                  </a:cubicBezTo>
                  <a:cubicBezTo>
                    <a:pt x="68" y="44"/>
                    <a:pt x="66" y="50"/>
                    <a:pt x="65" y="56"/>
                  </a:cubicBezTo>
                  <a:cubicBezTo>
                    <a:pt x="64" y="62"/>
                    <a:pt x="65" y="68"/>
                    <a:pt x="63" y="72"/>
                  </a:cubicBezTo>
                  <a:cubicBezTo>
                    <a:pt x="61" y="81"/>
                    <a:pt x="53" y="86"/>
                    <a:pt x="50" y="94"/>
                  </a:cubicBezTo>
                  <a:cubicBezTo>
                    <a:pt x="40" y="96"/>
                    <a:pt x="32" y="100"/>
                    <a:pt x="23" y="103"/>
                  </a:cubicBezTo>
                  <a:cubicBezTo>
                    <a:pt x="18" y="103"/>
                    <a:pt x="12" y="103"/>
                    <a:pt x="7" y="103"/>
                  </a:cubicBezTo>
                  <a:cubicBezTo>
                    <a:pt x="7" y="101"/>
                    <a:pt x="3" y="103"/>
                    <a:pt x="2" y="102"/>
                  </a:cubicBezTo>
                  <a:cubicBezTo>
                    <a:pt x="1" y="96"/>
                    <a:pt x="0" y="91"/>
                    <a:pt x="0" y="84"/>
                  </a:cubicBezTo>
                  <a:cubicBezTo>
                    <a:pt x="1" y="72"/>
                    <a:pt x="3" y="57"/>
                    <a:pt x="5" y="47"/>
                  </a:cubicBezTo>
                  <a:cubicBezTo>
                    <a:pt x="6" y="42"/>
                    <a:pt x="10" y="38"/>
                    <a:pt x="11" y="33"/>
                  </a:cubicBezTo>
                  <a:cubicBezTo>
                    <a:pt x="12" y="27"/>
                    <a:pt x="9" y="19"/>
                    <a:pt x="13" y="13"/>
                  </a:cubicBezTo>
                  <a:cubicBezTo>
                    <a:pt x="19" y="17"/>
                    <a:pt x="20" y="24"/>
                    <a:pt x="15" y="31"/>
                  </a:cubicBezTo>
                  <a:cubicBezTo>
                    <a:pt x="23" y="38"/>
                    <a:pt x="40" y="36"/>
                    <a:pt x="52" y="40"/>
                  </a:cubicBezTo>
                  <a:cubicBezTo>
                    <a:pt x="56" y="33"/>
                    <a:pt x="58" y="24"/>
                    <a:pt x="64" y="19"/>
                  </a:cubicBezTo>
                  <a:cubicBezTo>
                    <a:pt x="65" y="16"/>
                    <a:pt x="62" y="15"/>
                    <a:pt x="62" y="12"/>
                  </a:cubicBezTo>
                  <a:cubicBezTo>
                    <a:pt x="66" y="9"/>
                    <a:pt x="67" y="0"/>
                    <a:pt x="71" y="1"/>
                  </a:cubicBezTo>
                  <a:close/>
                </a:path>
              </a:pathLst>
            </a:custGeom>
            <a:solidFill>
              <a:srgbClr val="616161"/>
            </a:solidFill>
            <a:ln w="9525">
              <a:noFill/>
              <a:round/>
              <a:headEnd/>
              <a:tailEnd/>
            </a:ln>
          </p:spPr>
          <p:txBody>
            <a:bodyPr/>
            <a:lstStyle/>
            <a:p>
              <a:endParaRPr lang="en-US">
                <a:solidFill>
                  <a:srgbClr val="000000"/>
                </a:solidFill>
              </a:endParaRPr>
            </a:p>
          </p:txBody>
        </p:sp>
        <p:sp>
          <p:nvSpPr>
            <p:cNvPr id="62" name="Freeform 44"/>
            <p:cNvSpPr>
              <a:spLocks/>
            </p:cNvSpPr>
            <p:nvPr/>
          </p:nvSpPr>
          <p:spPr bwMode="gray">
            <a:xfrm>
              <a:off x="4168" y="1130"/>
              <a:ext cx="241" cy="395"/>
            </a:xfrm>
            <a:custGeom>
              <a:avLst/>
              <a:gdLst/>
              <a:ahLst/>
              <a:cxnLst>
                <a:cxn ang="0">
                  <a:pos x="89" y="0"/>
                </a:cxn>
                <a:cxn ang="0">
                  <a:pos x="94" y="0"/>
                </a:cxn>
                <a:cxn ang="0">
                  <a:pos x="94" y="1"/>
                </a:cxn>
                <a:cxn ang="0">
                  <a:pos x="119" y="8"/>
                </a:cxn>
                <a:cxn ang="0">
                  <a:pos x="146" y="34"/>
                </a:cxn>
                <a:cxn ang="0">
                  <a:pos x="161" y="65"/>
                </a:cxn>
                <a:cxn ang="0">
                  <a:pos x="161" y="102"/>
                </a:cxn>
                <a:cxn ang="0">
                  <a:pos x="160" y="102"/>
                </a:cxn>
                <a:cxn ang="0">
                  <a:pos x="138" y="150"/>
                </a:cxn>
                <a:cxn ang="0">
                  <a:pos x="128" y="161"/>
                </a:cxn>
                <a:cxn ang="0">
                  <a:pos x="121" y="196"/>
                </a:cxn>
                <a:cxn ang="0">
                  <a:pos x="126" y="216"/>
                </a:cxn>
                <a:cxn ang="0">
                  <a:pos x="104" y="240"/>
                </a:cxn>
                <a:cxn ang="0">
                  <a:pos x="81" y="263"/>
                </a:cxn>
                <a:cxn ang="0">
                  <a:pos x="69" y="263"/>
                </a:cxn>
                <a:cxn ang="0">
                  <a:pos x="69" y="262"/>
                </a:cxn>
                <a:cxn ang="0">
                  <a:pos x="65" y="261"/>
                </a:cxn>
                <a:cxn ang="0">
                  <a:pos x="66" y="263"/>
                </a:cxn>
                <a:cxn ang="0">
                  <a:pos x="57" y="263"/>
                </a:cxn>
                <a:cxn ang="0">
                  <a:pos x="41" y="248"/>
                </a:cxn>
                <a:cxn ang="0">
                  <a:pos x="25" y="232"/>
                </a:cxn>
                <a:cxn ang="0">
                  <a:pos x="24" y="214"/>
                </a:cxn>
                <a:cxn ang="0">
                  <a:pos x="24" y="199"/>
                </a:cxn>
                <a:cxn ang="0">
                  <a:pos x="17" y="181"/>
                </a:cxn>
                <a:cxn ang="0">
                  <a:pos x="4" y="122"/>
                </a:cxn>
                <a:cxn ang="0">
                  <a:pos x="8" y="109"/>
                </a:cxn>
                <a:cxn ang="0">
                  <a:pos x="8" y="88"/>
                </a:cxn>
                <a:cxn ang="0">
                  <a:pos x="6" y="53"/>
                </a:cxn>
                <a:cxn ang="0">
                  <a:pos x="16" y="39"/>
                </a:cxn>
                <a:cxn ang="0">
                  <a:pos x="24" y="25"/>
                </a:cxn>
                <a:cxn ang="0">
                  <a:pos x="28" y="24"/>
                </a:cxn>
                <a:cxn ang="0">
                  <a:pos x="32" y="19"/>
                </a:cxn>
                <a:cxn ang="0">
                  <a:pos x="42" y="13"/>
                </a:cxn>
                <a:cxn ang="0">
                  <a:pos x="50" y="9"/>
                </a:cxn>
                <a:cxn ang="0">
                  <a:pos x="67" y="4"/>
                </a:cxn>
                <a:cxn ang="0">
                  <a:pos x="89" y="0"/>
                </a:cxn>
              </a:cxnLst>
              <a:rect l="0" t="0" r="r" b="b"/>
              <a:pathLst>
                <a:path w="161" h="263">
                  <a:moveTo>
                    <a:pt x="89" y="0"/>
                  </a:moveTo>
                  <a:cubicBezTo>
                    <a:pt x="91" y="0"/>
                    <a:pt x="92" y="0"/>
                    <a:pt x="94" y="0"/>
                  </a:cubicBezTo>
                  <a:cubicBezTo>
                    <a:pt x="94" y="1"/>
                    <a:pt x="94" y="1"/>
                    <a:pt x="94" y="1"/>
                  </a:cubicBezTo>
                  <a:cubicBezTo>
                    <a:pt x="104" y="3"/>
                    <a:pt x="111" y="4"/>
                    <a:pt x="119" y="8"/>
                  </a:cubicBezTo>
                  <a:cubicBezTo>
                    <a:pt x="133" y="14"/>
                    <a:pt x="138" y="22"/>
                    <a:pt x="146" y="34"/>
                  </a:cubicBezTo>
                  <a:cubicBezTo>
                    <a:pt x="153" y="44"/>
                    <a:pt x="157" y="52"/>
                    <a:pt x="161" y="65"/>
                  </a:cubicBezTo>
                  <a:cubicBezTo>
                    <a:pt x="161" y="78"/>
                    <a:pt x="161" y="90"/>
                    <a:pt x="161" y="102"/>
                  </a:cubicBezTo>
                  <a:cubicBezTo>
                    <a:pt x="160" y="102"/>
                    <a:pt x="160" y="102"/>
                    <a:pt x="160" y="102"/>
                  </a:cubicBezTo>
                  <a:cubicBezTo>
                    <a:pt x="154" y="120"/>
                    <a:pt x="156" y="145"/>
                    <a:pt x="138" y="150"/>
                  </a:cubicBezTo>
                  <a:cubicBezTo>
                    <a:pt x="135" y="155"/>
                    <a:pt x="133" y="159"/>
                    <a:pt x="128" y="161"/>
                  </a:cubicBezTo>
                  <a:cubicBezTo>
                    <a:pt x="125" y="172"/>
                    <a:pt x="121" y="182"/>
                    <a:pt x="121" y="196"/>
                  </a:cubicBezTo>
                  <a:cubicBezTo>
                    <a:pt x="124" y="202"/>
                    <a:pt x="127" y="210"/>
                    <a:pt x="126" y="216"/>
                  </a:cubicBezTo>
                  <a:cubicBezTo>
                    <a:pt x="125" y="222"/>
                    <a:pt x="109" y="235"/>
                    <a:pt x="104" y="240"/>
                  </a:cubicBezTo>
                  <a:cubicBezTo>
                    <a:pt x="95" y="249"/>
                    <a:pt x="86" y="257"/>
                    <a:pt x="81" y="263"/>
                  </a:cubicBezTo>
                  <a:cubicBezTo>
                    <a:pt x="77" y="263"/>
                    <a:pt x="73" y="263"/>
                    <a:pt x="69" y="263"/>
                  </a:cubicBezTo>
                  <a:cubicBezTo>
                    <a:pt x="69" y="263"/>
                    <a:pt x="69" y="263"/>
                    <a:pt x="69" y="262"/>
                  </a:cubicBezTo>
                  <a:cubicBezTo>
                    <a:pt x="68" y="262"/>
                    <a:pt x="66" y="258"/>
                    <a:pt x="65" y="261"/>
                  </a:cubicBezTo>
                  <a:cubicBezTo>
                    <a:pt x="66" y="261"/>
                    <a:pt x="65" y="262"/>
                    <a:pt x="66" y="263"/>
                  </a:cubicBezTo>
                  <a:cubicBezTo>
                    <a:pt x="63" y="263"/>
                    <a:pt x="60" y="263"/>
                    <a:pt x="57" y="263"/>
                  </a:cubicBezTo>
                  <a:cubicBezTo>
                    <a:pt x="53" y="259"/>
                    <a:pt x="47" y="254"/>
                    <a:pt x="41" y="248"/>
                  </a:cubicBezTo>
                  <a:cubicBezTo>
                    <a:pt x="35" y="243"/>
                    <a:pt x="27" y="238"/>
                    <a:pt x="25" y="232"/>
                  </a:cubicBezTo>
                  <a:cubicBezTo>
                    <a:pt x="24" y="227"/>
                    <a:pt x="25" y="220"/>
                    <a:pt x="24" y="214"/>
                  </a:cubicBezTo>
                  <a:cubicBezTo>
                    <a:pt x="24" y="209"/>
                    <a:pt x="25" y="203"/>
                    <a:pt x="24" y="199"/>
                  </a:cubicBezTo>
                  <a:cubicBezTo>
                    <a:pt x="23" y="193"/>
                    <a:pt x="19" y="186"/>
                    <a:pt x="17" y="181"/>
                  </a:cubicBezTo>
                  <a:cubicBezTo>
                    <a:pt x="10" y="165"/>
                    <a:pt x="0" y="148"/>
                    <a:pt x="4" y="122"/>
                  </a:cubicBezTo>
                  <a:cubicBezTo>
                    <a:pt x="5" y="117"/>
                    <a:pt x="8" y="114"/>
                    <a:pt x="8" y="109"/>
                  </a:cubicBezTo>
                  <a:cubicBezTo>
                    <a:pt x="8" y="102"/>
                    <a:pt x="5" y="94"/>
                    <a:pt x="8" y="88"/>
                  </a:cubicBezTo>
                  <a:cubicBezTo>
                    <a:pt x="2" y="77"/>
                    <a:pt x="6" y="66"/>
                    <a:pt x="6" y="53"/>
                  </a:cubicBezTo>
                  <a:cubicBezTo>
                    <a:pt x="9" y="48"/>
                    <a:pt x="13" y="43"/>
                    <a:pt x="16" y="39"/>
                  </a:cubicBezTo>
                  <a:cubicBezTo>
                    <a:pt x="19" y="34"/>
                    <a:pt x="21" y="29"/>
                    <a:pt x="24" y="25"/>
                  </a:cubicBezTo>
                  <a:cubicBezTo>
                    <a:pt x="24" y="25"/>
                    <a:pt x="27" y="25"/>
                    <a:pt x="28" y="24"/>
                  </a:cubicBezTo>
                  <a:cubicBezTo>
                    <a:pt x="30" y="22"/>
                    <a:pt x="30" y="20"/>
                    <a:pt x="32" y="19"/>
                  </a:cubicBezTo>
                  <a:cubicBezTo>
                    <a:pt x="38" y="20"/>
                    <a:pt x="38" y="15"/>
                    <a:pt x="42" y="13"/>
                  </a:cubicBezTo>
                  <a:cubicBezTo>
                    <a:pt x="48" y="14"/>
                    <a:pt x="48" y="11"/>
                    <a:pt x="50" y="9"/>
                  </a:cubicBezTo>
                  <a:cubicBezTo>
                    <a:pt x="56" y="11"/>
                    <a:pt x="61" y="6"/>
                    <a:pt x="67" y="4"/>
                  </a:cubicBezTo>
                  <a:cubicBezTo>
                    <a:pt x="73" y="2"/>
                    <a:pt x="83" y="2"/>
                    <a:pt x="89" y="0"/>
                  </a:cubicBezTo>
                  <a:close/>
                </a:path>
              </a:pathLst>
            </a:custGeom>
            <a:solidFill>
              <a:srgbClr val="000000"/>
            </a:solidFill>
            <a:ln w="9525">
              <a:solidFill>
                <a:schemeClr val="bg1"/>
              </a:solidFill>
              <a:round/>
              <a:headEnd/>
              <a:tailEnd/>
            </a:ln>
          </p:spPr>
          <p:txBody>
            <a:bodyPr/>
            <a:lstStyle/>
            <a:p>
              <a:endParaRPr lang="en-US">
                <a:solidFill>
                  <a:srgbClr val="000000"/>
                </a:solidFill>
              </a:endParaRPr>
            </a:p>
          </p:txBody>
        </p:sp>
        <p:sp>
          <p:nvSpPr>
            <p:cNvPr id="63" name="Freeform 45"/>
            <p:cNvSpPr>
              <a:spLocks/>
            </p:cNvSpPr>
            <p:nvPr/>
          </p:nvSpPr>
          <p:spPr bwMode="gray">
            <a:xfrm>
              <a:off x="4190" y="1433"/>
              <a:ext cx="183" cy="293"/>
            </a:xfrm>
            <a:custGeom>
              <a:avLst/>
              <a:gdLst/>
              <a:ahLst/>
              <a:cxnLst>
                <a:cxn ang="0">
                  <a:pos x="110" y="0"/>
                </a:cxn>
                <a:cxn ang="0">
                  <a:pos x="103" y="11"/>
                </a:cxn>
                <a:cxn ang="0">
                  <a:pos x="51" y="49"/>
                </a:cxn>
                <a:cxn ang="0">
                  <a:pos x="30" y="31"/>
                </a:cxn>
                <a:cxn ang="0">
                  <a:pos x="10" y="1"/>
                </a:cxn>
                <a:cxn ang="0">
                  <a:pos x="0" y="27"/>
                </a:cxn>
                <a:cxn ang="0">
                  <a:pos x="0" y="30"/>
                </a:cxn>
                <a:cxn ang="0">
                  <a:pos x="35" y="195"/>
                </a:cxn>
                <a:cxn ang="0">
                  <a:pos x="58" y="157"/>
                </a:cxn>
                <a:cxn ang="0">
                  <a:pos x="76" y="113"/>
                </a:cxn>
                <a:cxn ang="0">
                  <a:pos x="121" y="29"/>
                </a:cxn>
                <a:cxn ang="0">
                  <a:pos x="122" y="29"/>
                </a:cxn>
                <a:cxn ang="0">
                  <a:pos x="122" y="26"/>
                </a:cxn>
                <a:cxn ang="0">
                  <a:pos x="110" y="0"/>
                </a:cxn>
              </a:cxnLst>
              <a:rect l="0" t="0" r="r" b="b"/>
              <a:pathLst>
                <a:path w="122" h="195">
                  <a:moveTo>
                    <a:pt x="110" y="0"/>
                  </a:moveTo>
                  <a:cubicBezTo>
                    <a:pt x="105" y="1"/>
                    <a:pt x="106" y="7"/>
                    <a:pt x="103" y="11"/>
                  </a:cubicBezTo>
                  <a:cubicBezTo>
                    <a:pt x="87" y="25"/>
                    <a:pt x="69" y="37"/>
                    <a:pt x="51" y="49"/>
                  </a:cubicBezTo>
                  <a:cubicBezTo>
                    <a:pt x="43" y="45"/>
                    <a:pt x="37" y="38"/>
                    <a:pt x="30" y="31"/>
                  </a:cubicBezTo>
                  <a:cubicBezTo>
                    <a:pt x="21" y="22"/>
                    <a:pt x="10" y="16"/>
                    <a:pt x="10" y="1"/>
                  </a:cubicBezTo>
                  <a:cubicBezTo>
                    <a:pt x="3" y="2"/>
                    <a:pt x="3" y="19"/>
                    <a:pt x="0" y="27"/>
                  </a:cubicBezTo>
                  <a:cubicBezTo>
                    <a:pt x="0" y="30"/>
                    <a:pt x="0" y="30"/>
                    <a:pt x="0" y="30"/>
                  </a:cubicBezTo>
                  <a:cubicBezTo>
                    <a:pt x="17" y="79"/>
                    <a:pt x="24" y="139"/>
                    <a:pt x="35" y="195"/>
                  </a:cubicBezTo>
                  <a:cubicBezTo>
                    <a:pt x="50" y="189"/>
                    <a:pt x="53" y="171"/>
                    <a:pt x="58" y="157"/>
                  </a:cubicBezTo>
                  <a:cubicBezTo>
                    <a:pt x="64" y="143"/>
                    <a:pt x="70" y="127"/>
                    <a:pt x="76" y="113"/>
                  </a:cubicBezTo>
                  <a:cubicBezTo>
                    <a:pt x="89" y="84"/>
                    <a:pt x="108" y="54"/>
                    <a:pt x="121" y="29"/>
                  </a:cubicBezTo>
                  <a:cubicBezTo>
                    <a:pt x="122" y="29"/>
                    <a:pt x="122" y="29"/>
                    <a:pt x="122" y="29"/>
                  </a:cubicBezTo>
                  <a:cubicBezTo>
                    <a:pt x="122" y="26"/>
                    <a:pt x="122" y="26"/>
                    <a:pt x="122" y="26"/>
                  </a:cubicBezTo>
                  <a:cubicBezTo>
                    <a:pt x="118" y="17"/>
                    <a:pt x="116" y="6"/>
                    <a:pt x="110" y="0"/>
                  </a:cubicBezTo>
                  <a:close/>
                </a:path>
              </a:pathLst>
            </a:custGeom>
            <a:solidFill>
              <a:srgbClr val="616161"/>
            </a:solidFill>
            <a:ln w="9525">
              <a:noFill/>
              <a:round/>
              <a:headEnd/>
              <a:tailEnd/>
            </a:ln>
          </p:spPr>
          <p:txBody>
            <a:bodyPr/>
            <a:lstStyle/>
            <a:p>
              <a:endParaRPr lang="en-US">
                <a:solidFill>
                  <a:srgbClr val="000000"/>
                </a:solidFill>
              </a:endParaRPr>
            </a:p>
          </p:txBody>
        </p:sp>
        <p:sp>
          <p:nvSpPr>
            <p:cNvPr id="64" name="Freeform 46"/>
            <p:cNvSpPr>
              <a:spLocks/>
            </p:cNvSpPr>
            <p:nvPr/>
          </p:nvSpPr>
          <p:spPr bwMode="gray">
            <a:xfrm>
              <a:off x="4226" y="1511"/>
              <a:ext cx="78" cy="208"/>
            </a:xfrm>
            <a:custGeom>
              <a:avLst/>
              <a:gdLst/>
              <a:ahLst/>
              <a:cxnLst>
                <a:cxn ang="0">
                  <a:pos x="14" y="0"/>
                </a:cxn>
                <a:cxn ang="0">
                  <a:pos x="30" y="0"/>
                </a:cxn>
                <a:cxn ang="0">
                  <a:pos x="30" y="1"/>
                </a:cxn>
                <a:cxn ang="0">
                  <a:pos x="52" y="20"/>
                </a:cxn>
                <a:cxn ang="0">
                  <a:pos x="31" y="48"/>
                </a:cxn>
                <a:cxn ang="0">
                  <a:pos x="39" y="75"/>
                </a:cxn>
                <a:cxn ang="0">
                  <a:pos x="28" y="107"/>
                </a:cxn>
                <a:cxn ang="0">
                  <a:pos x="17" y="138"/>
                </a:cxn>
                <a:cxn ang="0">
                  <a:pos x="16" y="138"/>
                </a:cxn>
                <a:cxn ang="0">
                  <a:pos x="5" y="109"/>
                </a:cxn>
                <a:cxn ang="0">
                  <a:pos x="4" y="67"/>
                </a:cxn>
                <a:cxn ang="0">
                  <a:pos x="14" y="39"/>
                </a:cxn>
                <a:cxn ang="0">
                  <a:pos x="1" y="13"/>
                </a:cxn>
                <a:cxn ang="0">
                  <a:pos x="1" y="11"/>
                </a:cxn>
                <a:cxn ang="0">
                  <a:pos x="14" y="0"/>
                </a:cxn>
              </a:cxnLst>
              <a:rect l="0" t="0" r="r" b="b"/>
              <a:pathLst>
                <a:path w="52" h="138">
                  <a:moveTo>
                    <a:pt x="14" y="0"/>
                  </a:moveTo>
                  <a:cubicBezTo>
                    <a:pt x="20" y="0"/>
                    <a:pt x="25" y="0"/>
                    <a:pt x="30" y="0"/>
                  </a:cubicBezTo>
                  <a:cubicBezTo>
                    <a:pt x="30" y="0"/>
                    <a:pt x="30" y="0"/>
                    <a:pt x="30" y="1"/>
                  </a:cubicBezTo>
                  <a:cubicBezTo>
                    <a:pt x="41" y="4"/>
                    <a:pt x="46" y="12"/>
                    <a:pt x="52" y="20"/>
                  </a:cubicBezTo>
                  <a:cubicBezTo>
                    <a:pt x="47" y="30"/>
                    <a:pt x="33" y="35"/>
                    <a:pt x="31" y="48"/>
                  </a:cubicBezTo>
                  <a:cubicBezTo>
                    <a:pt x="31" y="57"/>
                    <a:pt x="39" y="66"/>
                    <a:pt x="39" y="75"/>
                  </a:cubicBezTo>
                  <a:cubicBezTo>
                    <a:pt x="39" y="84"/>
                    <a:pt x="32" y="98"/>
                    <a:pt x="28" y="107"/>
                  </a:cubicBezTo>
                  <a:cubicBezTo>
                    <a:pt x="25" y="118"/>
                    <a:pt x="21" y="127"/>
                    <a:pt x="17" y="138"/>
                  </a:cubicBezTo>
                  <a:cubicBezTo>
                    <a:pt x="17" y="138"/>
                    <a:pt x="16" y="138"/>
                    <a:pt x="16" y="138"/>
                  </a:cubicBezTo>
                  <a:cubicBezTo>
                    <a:pt x="7" y="132"/>
                    <a:pt x="8" y="122"/>
                    <a:pt x="5" y="109"/>
                  </a:cubicBezTo>
                  <a:cubicBezTo>
                    <a:pt x="3" y="96"/>
                    <a:pt x="0" y="82"/>
                    <a:pt x="4" y="67"/>
                  </a:cubicBezTo>
                  <a:cubicBezTo>
                    <a:pt x="7" y="57"/>
                    <a:pt x="14" y="48"/>
                    <a:pt x="14" y="39"/>
                  </a:cubicBezTo>
                  <a:cubicBezTo>
                    <a:pt x="14" y="32"/>
                    <a:pt x="5" y="17"/>
                    <a:pt x="1" y="13"/>
                  </a:cubicBezTo>
                  <a:cubicBezTo>
                    <a:pt x="1" y="12"/>
                    <a:pt x="1" y="12"/>
                    <a:pt x="1" y="11"/>
                  </a:cubicBezTo>
                  <a:cubicBezTo>
                    <a:pt x="6" y="8"/>
                    <a:pt x="8" y="2"/>
                    <a:pt x="14" y="0"/>
                  </a:cubicBezTo>
                  <a:close/>
                </a:path>
              </a:pathLst>
            </a:custGeom>
            <a:solidFill>
              <a:srgbClr val="B2B2B2"/>
            </a:solidFill>
            <a:ln w="9525">
              <a:noFill/>
              <a:round/>
              <a:headEnd/>
              <a:tailEnd/>
            </a:ln>
          </p:spPr>
          <p:txBody>
            <a:bodyPr/>
            <a:lstStyle/>
            <a:p>
              <a:endParaRPr lang="en-US">
                <a:solidFill>
                  <a:srgbClr val="000000"/>
                </a:solidFill>
              </a:endParaRPr>
            </a:p>
          </p:txBody>
        </p:sp>
        <p:sp>
          <p:nvSpPr>
            <p:cNvPr id="65" name="Freeform 47"/>
            <p:cNvSpPr>
              <a:spLocks/>
            </p:cNvSpPr>
            <p:nvPr/>
          </p:nvSpPr>
          <p:spPr bwMode="gray">
            <a:xfrm>
              <a:off x="3828" y="1433"/>
              <a:ext cx="871" cy="993"/>
            </a:xfrm>
            <a:custGeom>
              <a:avLst/>
              <a:gdLst/>
              <a:ahLst/>
              <a:cxnLst>
                <a:cxn ang="0">
                  <a:pos x="579" y="213"/>
                </a:cxn>
                <a:cxn ang="0">
                  <a:pos x="549" y="296"/>
                </a:cxn>
                <a:cxn ang="0">
                  <a:pos x="496" y="286"/>
                </a:cxn>
                <a:cxn ang="0">
                  <a:pos x="456" y="250"/>
                </a:cxn>
                <a:cxn ang="0">
                  <a:pos x="423" y="269"/>
                </a:cxn>
                <a:cxn ang="0">
                  <a:pos x="437" y="424"/>
                </a:cxn>
                <a:cxn ang="0">
                  <a:pos x="442" y="464"/>
                </a:cxn>
                <a:cxn ang="0">
                  <a:pos x="409" y="661"/>
                </a:cxn>
                <a:cxn ang="0">
                  <a:pos x="380" y="646"/>
                </a:cxn>
                <a:cxn ang="0">
                  <a:pos x="330" y="629"/>
                </a:cxn>
                <a:cxn ang="0">
                  <a:pos x="307" y="587"/>
                </a:cxn>
                <a:cxn ang="0">
                  <a:pos x="258" y="401"/>
                </a:cxn>
                <a:cxn ang="0">
                  <a:pos x="217" y="574"/>
                </a:cxn>
                <a:cxn ang="0">
                  <a:pos x="171" y="652"/>
                </a:cxn>
                <a:cxn ang="0">
                  <a:pos x="52" y="625"/>
                </a:cxn>
                <a:cxn ang="0">
                  <a:pos x="94" y="434"/>
                </a:cxn>
                <a:cxn ang="0">
                  <a:pos x="113" y="391"/>
                </a:cxn>
                <a:cxn ang="0">
                  <a:pos x="143" y="267"/>
                </a:cxn>
                <a:cxn ang="0">
                  <a:pos x="134" y="240"/>
                </a:cxn>
                <a:cxn ang="0">
                  <a:pos x="26" y="280"/>
                </a:cxn>
                <a:cxn ang="0">
                  <a:pos x="0" y="201"/>
                </a:cxn>
                <a:cxn ang="0">
                  <a:pos x="11" y="158"/>
                </a:cxn>
                <a:cxn ang="0">
                  <a:pos x="24" y="160"/>
                </a:cxn>
                <a:cxn ang="0">
                  <a:pos x="62" y="168"/>
                </a:cxn>
                <a:cxn ang="0">
                  <a:pos x="115" y="61"/>
                </a:cxn>
                <a:cxn ang="0">
                  <a:pos x="191" y="31"/>
                </a:cxn>
                <a:cxn ang="0">
                  <a:pos x="241" y="15"/>
                </a:cxn>
                <a:cxn ang="0">
                  <a:pos x="259" y="58"/>
                </a:cxn>
                <a:cxn ang="0">
                  <a:pos x="333" y="53"/>
                </a:cxn>
                <a:cxn ang="0">
                  <a:pos x="379" y="30"/>
                </a:cxn>
                <a:cxn ang="0">
                  <a:pos x="425" y="44"/>
                </a:cxn>
                <a:cxn ang="0">
                  <a:pos x="478" y="92"/>
                </a:cxn>
                <a:cxn ang="0">
                  <a:pos x="492" y="132"/>
                </a:cxn>
                <a:cxn ang="0">
                  <a:pos x="514" y="184"/>
                </a:cxn>
                <a:cxn ang="0">
                  <a:pos x="541" y="168"/>
                </a:cxn>
                <a:cxn ang="0">
                  <a:pos x="553" y="130"/>
                </a:cxn>
                <a:cxn ang="0">
                  <a:pos x="570" y="173"/>
                </a:cxn>
              </a:cxnLst>
              <a:rect l="0" t="0" r="r" b="b"/>
              <a:pathLst>
                <a:path w="580" h="661">
                  <a:moveTo>
                    <a:pt x="579" y="201"/>
                  </a:moveTo>
                  <a:cubicBezTo>
                    <a:pt x="579" y="205"/>
                    <a:pt x="579" y="209"/>
                    <a:pt x="579" y="213"/>
                  </a:cubicBezTo>
                  <a:cubicBezTo>
                    <a:pt x="575" y="221"/>
                    <a:pt x="577" y="229"/>
                    <a:pt x="578" y="238"/>
                  </a:cubicBezTo>
                  <a:cubicBezTo>
                    <a:pt x="580" y="262"/>
                    <a:pt x="567" y="290"/>
                    <a:pt x="549" y="296"/>
                  </a:cubicBezTo>
                  <a:cubicBezTo>
                    <a:pt x="541" y="299"/>
                    <a:pt x="532" y="296"/>
                    <a:pt x="521" y="293"/>
                  </a:cubicBezTo>
                  <a:cubicBezTo>
                    <a:pt x="512" y="290"/>
                    <a:pt x="502" y="289"/>
                    <a:pt x="496" y="286"/>
                  </a:cubicBezTo>
                  <a:cubicBezTo>
                    <a:pt x="482" y="279"/>
                    <a:pt x="475" y="260"/>
                    <a:pt x="457" y="259"/>
                  </a:cubicBezTo>
                  <a:cubicBezTo>
                    <a:pt x="455" y="257"/>
                    <a:pt x="456" y="253"/>
                    <a:pt x="456" y="250"/>
                  </a:cubicBezTo>
                  <a:cubicBezTo>
                    <a:pt x="448" y="244"/>
                    <a:pt x="448" y="230"/>
                    <a:pt x="439" y="224"/>
                  </a:cubicBezTo>
                  <a:cubicBezTo>
                    <a:pt x="426" y="231"/>
                    <a:pt x="435" y="260"/>
                    <a:pt x="423" y="269"/>
                  </a:cubicBezTo>
                  <a:cubicBezTo>
                    <a:pt x="420" y="306"/>
                    <a:pt x="424" y="344"/>
                    <a:pt x="429" y="378"/>
                  </a:cubicBezTo>
                  <a:cubicBezTo>
                    <a:pt x="431" y="394"/>
                    <a:pt x="433" y="410"/>
                    <a:pt x="437" y="424"/>
                  </a:cubicBezTo>
                  <a:cubicBezTo>
                    <a:pt x="440" y="437"/>
                    <a:pt x="446" y="449"/>
                    <a:pt x="447" y="462"/>
                  </a:cubicBezTo>
                  <a:cubicBezTo>
                    <a:pt x="449" y="466"/>
                    <a:pt x="442" y="462"/>
                    <a:pt x="442" y="464"/>
                  </a:cubicBezTo>
                  <a:cubicBezTo>
                    <a:pt x="450" y="528"/>
                    <a:pt x="445" y="597"/>
                    <a:pt x="448" y="656"/>
                  </a:cubicBezTo>
                  <a:cubicBezTo>
                    <a:pt x="437" y="660"/>
                    <a:pt x="422" y="660"/>
                    <a:pt x="409" y="661"/>
                  </a:cubicBezTo>
                  <a:cubicBezTo>
                    <a:pt x="410" y="658"/>
                    <a:pt x="410" y="653"/>
                    <a:pt x="412" y="650"/>
                  </a:cubicBezTo>
                  <a:cubicBezTo>
                    <a:pt x="401" y="647"/>
                    <a:pt x="391" y="647"/>
                    <a:pt x="380" y="646"/>
                  </a:cubicBezTo>
                  <a:cubicBezTo>
                    <a:pt x="369" y="645"/>
                    <a:pt x="356" y="647"/>
                    <a:pt x="346" y="644"/>
                  </a:cubicBezTo>
                  <a:cubicBezTo>
                    <a:pt x="342" y="642"/>
                    <a:pt x="335" y="635"/>
                    <a:pt x="330" y="629"/>
                  </a:cubicBezTo>
                  <a:cubicBezTo>
                    <a:pt x="325" y="622"/>
                    <a:pt x="319" y="616"/>
                    <a:pt x="317" y="611"/>
                  </a:cubicBezTo>
                  <a:cubicBezTo>
                    <a:pt x="313" y="605"/>
                    <a:pt x="310" y="596"/>
                    <a:pt x="307" y="587"/>
                  </a:cubicBezTo>
                  <a:cubicBezTo>
                    <a:pt x="298" y="564"/>
                    <a:pt x="288" y="539"/>
                    <a:pt x="280" y="513"/>
                  </a:cubicBezTo>
                  <a:cubicBezTo>
                    <a:pt x="269" y="477"/>
                    <a:pt x="264" y="437"/>
                    <a:pt x="258" y="401"/>
                  </a:cubicBezTo>
                  <a:cubicBezTo>
                    <a:pt x="244" y="431"/>
                    <a:pt x="237" y="469"/>
                    <a:pt x="230" y="509"/>
                  </a:cubicBezTo>
                  <a:cubicBezTo>
                    <a:pt x="226" y="532"/>
                    <a:pt x="223" y="553"/>
                    <a:pt x="217" y="574"/>
                  </a:cubicBezTo>
                  <a:cubicBezTo>
                    <a:pt x="212" y="590"/>
                    <a:pt x="208" y="602"/>
                    <a:pt x="201" y="615"/>
                  </a:cubicBezTo>
                  <a:cubicBezTo>
                    <a:pt x="194" y="630"/>
                    <a:pt x="185" y="643"/>
                    <a:pt x="171" y="652"/>
                  </a:cubicBezTo>
                  <a:cubicBezTo>
                    <a:pt x="163" y="652"/>
                    <a:pt x="156" y="653"/>
                    <a:pt x="149" y="653"/>
                  </a:cubicBezTo>
                  <a:cubicBezTo>
                    <a:pt x="113" y="650"/>
                    <a:pt x="82" y="635"/>
                    <a:pt x="52" y="625"/>
                  </a:cubicBezTo>
                  <a:cubicBezTo>
                    <a:pt x="64" y="560"/>
                    <a:pt x="75" y="494"/>
                    <a:pt x="99" y="440"/>
                  </a:cubicBezTo>
                  <a:cubicBezTo>
                    <a:pt x="100" y="435"/>
                    <a:pt x="94" y="438"/>
                    <a:pt x="94" y="434"/>
                  </a:cubicBezTo>
                  <a:cubicBezTo>
                    <a:pt x="99" y="424"/>
                    <a:pt x="107" y="411"/>
                    <a:pt x="112" y="398"/>
                  </a:cubicBezTo>
                  <a:cubicBezTo>
                    <a:pt x="113" y="396"/>
                    <a:pt x="112" y="394"/>
                    <a:pt x="113" y="391"/>
                  </a:cubicBezTo>
                  <a:cubicBezTo>
                    <a:pt x="115" y="385"/>
                    <a:pt x="118" y="379"/>
                    <a:pt x="121" y="372"/>
                  </a:cubicBezTo>
                  <a:cubicBezTo>
                    <a:pt x="131" y="342"/>
                    <a:pt x="137" y="303"/>
                    <a:pt x="143" y="267"/>
                  </a:cubicBezTo>
                  <a:cubicBezTo>
                    <a:pt x="146" y="246"/>
                    <a:pt x="152" y="224"/>
                    <a:pt x="143" y="211"/>
                  </a:cubicBezTo>
                  <a:cubicBezTo>
                    <a:pt x="144" y="221"/>
                    <a:pt x="132" y="226"/>
                    <a:pt x="134" y="240"/>
                  </a:cubicBezTo>
                  <a:cubicBezTo>
                    <a:pt x="117" y="247"/>
                    <a:pt x="103" y="260"/>
                    <a:pt x="83" y="270"/>
                  </a:cubicBezTo>
                  <a:cubicBezTo>
                    <a:pt x="70" y="276"/>
                    <a:pt x="40" y="289"/>
                    <a:pt x="26" y="280"/>
                  </a:cubicBezTo>
                  <a:cubicBezTo>
                    <a:pt x="6" y="268"/>
                    <a:pt x="3" y="240"/>
                    <a:pt x="0" y="210"/>
                  </a:cubicBezTo>
                  <a:cubicBezTo>
                    <a:pt x="0" y="207"/>
                    <a:pt x="0" y="204"/>
                    <a:pt x="0" y="201"/>
                  </a:cubicBezTo>
                  <a:cubicBezTo>
                    <a:pt x="2" y="198"/>
                    <a:pt x="0" y="196"/>
                    <a:pt x="1" y="193"/>
                  </a:cubicBezTo>
                  <a:cubicBezTo>
                    <a:pt x="2" y="178"/>
                    <a:pt x="8" y="169"/>
                    <a:pt x="11" y="158"/>
                  </a:cubicBezTo>
                  <a:cubicBezTo>
                    <a:pt x="15" y="146"/>
                    <a:pt x="16" y="133"/>
                    <a:pt x="24" y="123"/>
                  </a:cubicBezTo>
                  <a:cubicBezTo>
                    <a:pt x="23" y="136"/>
                    <a:pt x="25" y="149"/>
                    <a:pt x="24" y="160"/>
                  </a:cubicBezTo>
                  <a:cubicBezTo>
                    <a:pt x="26" y="165"/>
                    <a:pt x="29" y="170"/>
                    <a:pt x="29" y="177"/>
                  </a:cubicBezTo>
                  <a:cubicBezTo>
                    <a:pt x="43" y="174"/>
                    <a:pt x="54" y="174"/>
                    <a:pt x="62" y="168"/>
                  </a:cubicBezTo>
                  <a:cubicBezTo>
                    <a:pt x="77" y="156"/>
                    <a:pt x="77" y="132"/>
                    <a:pt x="81" y="109"/>
                  </a:cubicBezTo>
                  <a:cubicBezTo>
                    <a:pt x="92" y="92"/>
                    <a:pt x="102" y="76"/>
                    <a:pt x="115" y="61"/>
                  </a:cubicBezTo>
                  <a:cubicBezTo>
                    <a:pt x="113" y="55"/>
                    <a:pt x="116" y="47"/>
                    <a:pt x="118" y="42"/>
                  </a:cubicBezTo>
                  <a:cubicBezTo>
                    <a:pt x="139" y="32"/>
                    <a:pt x="167" y="37"/>
                    <a:pt x="191" y="31"/>
                  </a:cubicBezTo>
                  <a:cubicBezTo>
                    <a:pt x="202" y="28"/>
                    <a:pt x="212" y="20"/>
                    <a:pt x="225" y="24"/>
                  </a:cubicBezTo>
                  <a:cubicBezTo>
                    <a:pt x="231" y="21"/>
                    <a:pt x="235" y="17"/>
                    <a:pt x="241" y="15"/>
                  </a:cubicBezTo>
                  <a:cubicBezTo>
                    <a:pt x="243" y="10"/>
                    <a:pt x="244" y="5"/>
                    <a:pt x="248" y="3"/>
                  </a:cubicBezTo>
                  <a:cubicBezTo>
                    <a:pt x="244" y="26"/>
                    <a:pt x="254" y="41"/>
                    <a:pt x="259" y="58"/>
                  </a:cubicBezTo>
                  <a:cubicBezTo>
                    <a:pt x="270" y="95"/>
                    <a:pt x="274" y="132"/>
                    <a:pt x="280" y="174"/>
                  </a:cubicBezTo>
                  <a:cubicBezTo>
                    <a:pt x="296" y="131"/>
                    <a:pt x="312" y="91"/>
                    <a:pt x="333" y="53"/>
                  </a:cubicBezTo>
                  <a:cubicBezTo>
                    <a:pt x="341" y="38"/>
                    <a:pt x="356" y="21"/>
                    <a:pt x="352" y="0"/>
                  </a:cubicBezTo>
                  <a:cubicBezTo>
                    <a:pt x="360" y="11"/>
                    <a:pt x="369" y="21"/>
                    <a:pt x="379" y="30"/>
                  </a:cubicBezTo>
                  <a:cubicBezTo>
                    <a:pt x="393" y="28"/>
                    <a:pt x="400" y="38"/>
                    <a:pt x="408" y="41"/>
                  </a:cubicBezTo>
                  <a:cubicBezTo>
                    <a:pt x="413" y="43"/>
                    <a:pt x="419" y="43"/>
                    <a:pt x="425" y="44"/>
                  </a:cubicBezTo>
                  <a:cubicBezTo>
                    <a:pt x="443" y="47"/>
                    <a:pt x="460" y="49"/>
                    <a:pt x="474" y="58"/>
                  </a:cubicBezTo>
                  <a:cubicBezTo>
                    <a:pt x="473" y="73"/>
                    <a:pt x="484" y="81"/>
                    <a:pt x="478" y="92"/>
                  </a:cubicBezTo>
                  <a:cubicBezTo>
                    <a:pt x="481" y="103"/>
                    <a:pt x="486" y="112"/>
                    <a:pt x="488" y="124"/>
                  </a:cubicBezTo>
                  <a:cubicBezTo>
                    <a:pt x="488" y="127"/>
                    <a:pt x="491" y="128"/>
                    <a:pt x="492" y="132"/>
                  </a:cubicBezTo>
                  <a:cubicBezTo>
                    <a:pt x="494" y="138"/>
                    <a:pt x="492" y="144"/>
                    <a:pt x="493" y="150"/>
                  </a:cubicBezTo>
                  <a:cubicBezTo>
                    <a:pt x="496" y="165"/>
                    <a:pt x="506" y="175"/>
                    <a:pt x="514" y="184"/>
                  </a:cubicBezTo>
                  <a:cubicBezTo>
                    <a:pt x="522" y="185"/>
                    <a:pt x="527" y="190"/>
                    <a:pt x="535" y="190"/>
                  </a:cubicBezTo>
                  <a:cubicBezTo>
                    <a:pt x="542" y="184"/>
                    <a:pt x="539" y="176"/>
                    <a:pt x="541" y="168"/>
                  </a:cubicBezTo>
                  <a:cubicBezTo>
                    <a:pt x="543" y="161"/>
                    <a:pt x="550" y="155"/>
                    <a:pt x="552" y="148"/>
                  </a:cubicBezTo>
                  <a:cubicBezTo>
                    <a:pt x="553" y="142"/>
                    <a:pt x="550" y="136"/>
                    <a:pt x="553" y="130"/>
                  </a:cubicBezTo>
                  <a:cubicBezTo>
                    <a:pt x="552" y="137"/>
                    <a:pt x="556" y="139"/>
                    <a:pt x="557" y="145"/>
                  </a:cubicBezTo>
                  <a:cubicBezTo>
                    <a:pt x="564" y="152"/>
                    <a:pt x="566" y="165"/>
                    <a:pt x="570" y="173"/>
                  </a:cubicBezTo>
                  <a:cubicBezTo>
                    <a:pt x="575" y="181"/>
                    <a:pt x="578" y="191"/>
                    <a:pt x="579" y="201"/>
                  </a:cubicBezTo>
                  <a:close/>
                </a:path>
              </a:pathLst>
            </a:custGeom>
            <a:solidFill>
              <a:srgbClr val="DDDDDD"/>
            </a:solidFill>
            <a:ln w="9525">
              <a:noFill/>
              <a:round/>
              <a:headEnd/>
              <a:tailEnd/>
            </a:ln>
          </p:spPr>
          <p:txBody>
            <a:bodyPr/>
            <a:lstStyle/>
            <a:p>
              <a:endParaRPr lang="en-US">
                <a:solidFill>
                  <a:srgbClr val="000000"/>
                </a:solidFill>
              </a:endParaRPr>
            </a:p>
          </p:txBody>
        </p:sp>
      </p:grpSp>
      <p:pic>
        <p:nvPicPr>
          <p:cNvPr id="90" name="Picture 33"/>
          <p:cNvPicPr>
            <a:picLocks noChangeAspect="1" noChangeArrowheads="1"/>
          </p:cNvPicPr>
          <p:nvPr/>
        </p:nvPicPr>
        <p:blipFill>
          <a:blip r:embed="rId6" cstate="print">
            <a:lum bright="18000"/>
          </a:blip>
          <a:srcRect/>
          <a:stretch>
            <a:fillRect/>
          </a:stretch>
        </p:blipFill>
        <p:spPr bwMode="auto">
          <a:xfrm>
            <a:off x="5000625" y="4622800"/>
            <a:ext cx="939800" cy="130175"/>
          </a:xfrm>
          <a:prstGeom prst="rect">
            <a:avLst/>
          </a:prstGeom>
          <a:noFill/>
          <a:ln w="9525">
            <a:noFill/>
            <a:miter lim="800000"/>
            <a:headEnd/>
            <a:tailEnd/>
          </a:ln>
        </p:spPr>
      </p:pic>
      <p:grpSp>
        <p:nvGrpSpPr>
          <p:cNvPr id="79" name="Group 57"/>
          <p:cNvGrpSpPr>
            <a:grpSpLocks noChangeAspect="1"/>
          </p:cNvGrpSpPr>
          <p:nvPr/>
        </p:nvGrpSpPr>
        <p:grpSpPr bwMode="auto">
          <a:xfrm>
            <a:off x="5294710" y="3381375"/>
            <a:ext cx="337739" cy="1295400"/>
            <a:chOff x="2499" y="659"/>
            <a:chExt cx="760" cy="2914"/>
          </a:xfrm>
        </p:grpSpPr>
        <p:sp>
          <p:nvSpPr>
            <p:cNvPr id="80" name="Freeform 58"/>
            <p:cNvSpPr>
              <a:spLocks noChangeAspect="1" noEditPoints="1"/>
            </p:cNvSpPr>
            <p:nvPr/>
          </p:nvSpPr>
          <p:spPr bwMode="gray">
            <a:xfrm>
              <a:off x="2499" y="659"/>
              <a:ext cx="760" cy="2914"/>
            </a:xfrm>
            <a:custGeom>
              <a:avLst/>
              <a:gdLst/>
              <a:ahLst/>
              <a:cxnLst>
                <a:cxn ang="0">
                  <a:pos x="322" y="470"/>
                </a:cxn>
                <a:cxn ang="0">
                  <a:pos x="306" y="273"/>
                </a:cxn>
                <a:cxn ang="0">
                  <a:pos x="228" y="175"/>
                </a:cxn>
                <a:cxn ang="0">
                  <a:pos x="234" y="164"/>
                </a:cxn>
                <a:cxn ang="0">
                  <a:pos x="239" y="152"/>
                </a:cxn>
                <a:cxn ang="0">
                  <a:pos x="134" y="93"/>
                </a:cxn>
                <a:cxn ang="0">
                  <a:pos x="129" y="119"/>
                </a:cxn>
                <a:cxn ang="0">
                  <a:pos x="129" y="128"/>
                </a:cxn>
                <a:cxn ang="0">
                  <a:pos x="129" y="138"/>
                </a:cxn>
                <a:cxn ang="0">
                  <a:pos x="129" y="153"/>
                </a:cxn>
                <a:cxn ang="0">
                  <a:pos x="57" y="238"/>
                </a:cxn>
                <a:cxn ang="0">
                  <a:pos x="16" y="345"/>
                </a:cxn>
                <a:cxn ang="0">
                  <a:pos x="11" y="461"/>
                </a:cxn>
                <a:cxn ang="0">
                  <a:pos x="69" y="469"/>
                </a:cxn>
                <a:cxn ang="0">
                  <a:pos x="60" y="530"/>
                </a:cxn>
                <a:cxn ang="0">
                  <a:pos x="65" y="696"/>
                </a:cxn>
                <a:cxn ang="0">
                  <a:pos x="88" y="902"/>
                </a:cxn>
                <a:cxn ang="0">
                  <a:pos x="134" y="1133"/>
                </a:cxn>
                <a:cxn ang="0">
                  <a:pos x="141" y="1189"/>
                </a:cxn>
                <a:cxn ang="0">
                  <a:pos x="138" y="1232"/>
                </a:cxn>
                <a:cxn ang="0">
                  <a:pos x="195" y="1227"/>
                </a:cxn>
                <a:cxn ang="0">
                  <a:pos x="203" y="1218"/>
                </a:cxn>
                <a:cxn ang="0">
                  <a:pos x="219" y="1180"/>
                </a:cxn>
                <a:cxn ang="0">
                  <a:pos x="248" y="1215"/>
                </a:cxn>
                <a:cxn ang="0">
                  <a:pos x="262" y="1171"/>
                </a:cxn>
                <a:cxn ang="0">
                  <a:pos x="235" y="1052"/>
                </a:cxn>
                <a:cxn ang="0">
                  <a:pos x="318" y="691"/>
                </a:cxn>
                <a:cxn ang="0">
                  <a:pos x="278" y="499"/>
                </a:cxn>
                <a:cxn ang="0">
                  <a:pos x="191" y="892"/>
                </a:cxn>
                <a:cxn ang="0">
                  <a:pos x="170" y="877"/>
                </a:cxn>
                <a:cxn ang="0">
                  <a:pos x="173" y="865"/>
                </a:cxn>
                <a:cxn ang="0">
                  <a:pos x="174" y="858"/>
                </a:cxn>
                <a:cxn ang="0">
                  <a:pos x="185" y="765"/>
                </a:cxn>
                <a:cxn ang="0">
                  <a:pos x="195" y="854"/>
                </a:cxn>
              </a:cxnLst>
              <a:rect l="0" t="0" r="r" b="b"/>
              <a:pathLst>
                <a:path w="322" h="1234">
                  <a:moveTo>
                    <a:pt x="285" y="496"/>
                  </a:moveTo>
                  <a:cubicBezTo>
                    <a:pt x="285" y="496"/>
                    <a:pt x="320" y="487"/>
                    <a:pt x="322" y="470"/>
                  </a:cubicBezTo>
                  <a:cubicBezTo>
                    <a:pt x="322" y="401"/>
                    <a:pt x="322" y="401"/>
                    <a:pt x="322" y="401"/>
                  </a:cubicBezTo>
                  <a:cubicBezTo>
                    <a:pt x="322" y="401"/>
                    <a:pt x="305" y="281"/>
                    <a:pt x="306" y="273"/>
                  </a:cubicBezTo>
                  <a:cubicBezTo>
                    <a:pt x="306" y="273"/>
                    <a:pt x="258" y="240"/>
                    <a:pt x="247" y="225"/>
                  </a:cubicBezTo>
                  <a:cubicBezTo>
                    <a:pt x="247" y="225"/>
                    <a:pt x="232" y="190"/>
                    <a:pt x="228" y="175"/>
                  </a:cubicBezTo>
                  <a:cubicBezTo>
                    <a:pt x="228" y="172"/>
                    <a:pt x="228" y="168"/>
                    <a:pt x="228" y="168"/>
                  </a:cubicBezTo>
                  <a:cubicBezTo>
                    <a:pt x="234" y="164"/>
                    <a:pt x="234" y="164"/>
                    <a:pt x="234" y="164"/>
                  </a:cubicBezTo>
                  <a:cubicBezTo>
                    <a:pt x="236" y="157"/>
                    <a:pt x="236" y="157"/>
                    <a:pt x="236" y="157"/>
                  </a:cubicBezTo>
                  <a:cubicBezTo>
                    <a:pt x="239" y="152"/>
                    <a:pt x="239" y="152"/>
                    <a:pt x="239" y="152"/>
                  </a:cubicBezTo>
                  <a:cubicBezTo>
                    <a:pt x="239" y="152"/>
                    <a:pt x="274" y="107"/>
                    <a:pt x="238" y="61"/>
                  </a:cubicBezTo>
                  <a:cubicBezTo>
                    <a:pt x="238" y="61"/>
                    <a:pt x="176" y="0"/>
                    <a:pt x="134" y="93"/>
                  </a:cubicBezTo>
                  <a:cubicBezTo>
                    <a:pt x="131" y="112"/>
                    <a:pt x="131" y="112"/>
                    <a:pt x="131" y="112"/>
                  </a:cubicBezTo>
                  <a:cubicBezTo>
                    <a:pt x="129" y="119"/>
                    <a:pt x="129" y="119"/>
                    <a:pt x="129" y="119"/>
                  </a:cubicBezTo>
                  <a:cubicBezTo>
                    <a:pt x="129" y="124"/>
                    <a:pt x="129" y="124"/>
                    <a:pt x="129" y="124"/>
                  </a:cubicBezTo>
                  <a:cubicBezTo>
                    <a:pt x="129" y="128"/>
                    <a:pt x="129" y="128"/>
                    <a:pt x="129" y="128"/>
                  </a:cubicBezTo>
                  <a:cubicBezTo>
                    <a:pt x="129" y="134"/>
                    <a:pt x="129" y="134"/>
                    <a:pt x="129" y="134"/>
                  </a:cubicBezTo>
                  <a:cubicBezTo>
                    <a:pt x="129" y="138"/>
                    <a:pt x="129" y="138"/>
                    <a:pt x="129" y="138"/>
                  </a:cubicBezTo>
                  <a:cubicBezTo>
                    <a:pt x="129" y="142"/>
                    <a:pt x="129" y="142"/>
                    <a:pt x="129" y="142"/>
                  </a:cubicBezTo>
                  <a:cubicBezTo>
                    <a:pt x="129" y="153"/>
                    <a:pt x="129" y="153"/>
                    <a:pt x="129" y="153"/>
                  </a:cubicBezTo>
                  <a:cubicBezTo>
                    <a:pt x="129" y="153"/>
                    <a:pt x="128" y="183"/>
                    <a:pt x="119" y="195"/>
                  </a:cubicBezTo>
                  <a:cubicBezTo>
                    <a:pt x="119" y="195"/>
                    <a:pt x="102" y="222"/>
                    <a:pt x="57" y="238"/>
                  </a:cubicBezTo>
                  <a:cubicBezTo>
                    <a:pt x="57" y="238"/>
                    <a:pt x="26" y="243"/>
                    <a:pt x="24" y="275"/>
                  </a:cubicBezTo>
                  <a:cubicBezTo>
                    <a:pt x="24" y="275"/>
                    <a:pt x="20" y="334"/>
                    <a:pt x="16" y="345"/>
                  </a:cubicBezTo>
                  <a:cubicBezTo>
                    <a:pt x="16" y="345"/>
                    <a:pt x="0" y="397"/>
                    <a:pt x="0" y="421"/>
                  </a:cubicBezTo>
                  <a:cubicBezTo>
                    <a:pt x="0" y="421"/>
                    <a:pt x="0" y="452"/>
                    <a:pt x="11" y="461"/>
                  </a:cubicBezTo>
                  <a:cubicBezTo>
                    <a:pt x="11" y="461"/>
                    <a:pt x="34" y="475"/>
                    <a:pt x="45" y="478"/>
                  </a:cubicBezTo>
                  <a:cubicBezTo>
                    <a:pt x="45" y="478"/>
                    <a:pt x="52" y="480"/>
                    <a:pt x="69" y="469"/>
                  </a:cubicBezTo>
                  <a:cubicBezTo>
                    <a:pt x="69" y="469"/>
                    <a:pt x="79" y="480"/>
                    <a:pt x="57" y="529"/>
                  </a:cubicBezTo>
                  <a:cubicBezTo>
                    <a:pt x="60" y="530"/>
                    <a:pt x="60" y="530"/>
                    <a:pt x="60" y="530"/>
                  </a:cubicBezTo>
                  <a:cubicBezTo>
                    <a:pt x="60" y="530"/>
                    <a:pt x="36" y="652"/>
                    <a:pt x="36" y="688"/>
                  </a:cubicBezTo>
                  <a:cubicBezTo>
                    <a:pt x="65" y="696"/>
                    <a:pt x="65" y="696"/>
                    <a:pt x="65" y="696"/>
                  </a:cubicBezTo>
                  <a:cubicBezTo>
                    <a:pt x="65" y="696"/>
                    <a:pt x="66" y="830"/>
                    <a:pt x="74" y="839"/>
                  </a:cubicBezTo>
                  <a:cubicBezTo>
                    <a:pt x="74" y="839"/>
                    <a:pt x="77" y="877"/>
                    <a:pt x="88" y="902"/>
                  </a:cubicBezTo>
                  <a:cubicBezTo>
                    <a:pt x="88" y="902"/>
                    <a:pt x="127" y="1013"/>
                    <a:pt x="127" y="1057"/>
                  </a:cubicBezTo>
                  <a:cubicBezTo>
                    <a:pt x="127" y="1057"/>
                    <a:pt x="142" y="1112"/>
                    <a:pt x="134" y="1133"/>
                  </a:cubicBezTo>
                  <a:cubicBezTo>
                    <a:pt x="117" y="1182"/>
                    <a:pt x="117" y="1182"/>
                    <a:pt x="117" y="1182"/>
                  </a:cubicBezTo>
                  <a:cubicBezTo>
                    <a:pt x="117" y="1182"/>
                    <a:pt x="134" y="1189"/>
                    <a:pt x="141" y="1189"/>
                  </a:cubicBezTo>
                  <a:cubicBezTo>
                    <a:pt x="141" y="1189"/>
                    <a:pt x="140" y="1199"/>
                    <a:pt x="115" y="1205"/>
                  </a:cubicBezTo>
                  <a:cubicBezTo>
                    <a:pt x="115" y="1205"/>
                    <a:pt x="97" y="1234"/>
                    <a:pt x="138" y="1232"/>
                  </a:cubicBezTo>
                  <a:cubicBezTo>
                    <a:pt x="181" y="1231"/>
                    <a:pt x="181" y="1231"/>
                    <a:pt x="181" y="1231"/>
                  </a:cubicBezTo>
                  <a:cubicBezTo>
                    <a:pt x="195" y="1227"/>
                    <a:pt x="195" y="1227"/>
                    <a:pt x="195" y="1227"/>
                  </a:cubicBezTo>
                  <a:cubicBezTo>
                    <a:pt x="200" y="1223"/>
                    <a:pt x="200" y="1223"/>
                    <a:pt x="200" y="1223"/>
                  </a:cubicBezTo>
                  <a:cubicBezTo>
                    <a:pt x="203" y="1218"/>
                    <a:pt x="203" y="1218"/>
                    <a:pt x="203" y="1218"/>
                  </a:cubicBezTo>
                  <a:cubicBezTo>
                    <a:pt x="204" y="1213"/>
                    <a:pt x="204" y="1213"/>
                    <a:pt x="204" y="1213"/>
                  </a:cubicBezTo>
                  <a:cubicBezTo>
                    <a:pt x="204" y="1213"/>
                    <a:pt x="210" y="1184"/>
                    <a:pt x="219" y="1180"/>
                  </a:cubicBezTo>
                  <a:cubicBezTo>
                    <a:pt x="230" y="1178"/>
                    <a:pt x="230" y="1178"/>
                    <a:pt x="230" y="1178"/>
                  </a:cubicBezTo>
                  <a:cubicBezTo>
                    <a:pt x="230" y="1178"/>
                    <a:pt x="247" y="1178"/>
                    <a:pt x="248" y="1215"/>
                  </a:cubicBezTo>
                  <a:cubicBezTo>
                    <a:pt x="255" y="1215"/>
                    <a:pt x="255" y="1215"/>
                    <a:pt x="255" y="1215"/>
                  </a:cubicBezTo>
                  <a:cubicBezTo>
                    <a:pt x="255" y="1215"/>
                    <a:pt x="255" y="1178"/>
                    <a:pt x="262" y="1171"/>
                  </a:cubicBezTo>
                  <a:cubicBezTo>
                    <a:pt x="262" y="1171"/>
                    <a:pt x="271" y="1154"/>
                    <a:pt x="265" y="1138"/>
                  </a:cubicBezTo>
                  <a:cubicBezTo>
                    <a:pt x="235" y="1052"/>
                    <a:pt x="235" y="1052"/>
                    <a:pt x="235" y="1052"/>
                  </a:cubicBezTo>
                  <a:cubicBezTo>
                    <a:pt x="235" y="1052"/>
                    <a:pt x="278" y="911"/>
                    <a:pt x="278" y="883"/>
                  </a:cubicBezTo>
                  <a:cubicBezTo>
                    <a:pt x="278" y="883"/>
                    <a:pt x="295" y="690"/>
                    <a:pt x="318" y="691"/>
                  </a:cubicBezTo>
                  <a:cubicBezTo>
                    <a:pt x="318" y="691"/>
                    <a:pt x="318" y="542"/>
                    <a:pt x="276" y="504"/>
                  </a:cubicBezTo>
                  <a:cubicBezTo>
                    <a:pt x="278" y="499"/>
                    <a:pt x="278" y="499"/>
                    <a:pt x="278" y="499"/>
                  </a:cubicBezTo>
                  <a:lnTo>
                    <a:pt x="285" y="496"/>
                  </a:lnTo>
                  <a:close/>
                  <a:moveTo>
                    <a:pt x="191" y="892"/>
                  </a:moveTo>
                  <a:cubicBezTo>
                    <a:pt x="177" y="907"/>
                    <a:pt x="177" y="907"/>
                    <a:pt x="177" y="907"/>
                  </a:cubicBezTo>
                  <a:cubicBezTo>
                    <a:pt x="170" y="898"/>
                    <a:pt x="170" y="877"/>
                    <a:pt x="170" y="877"/>
                  </a:cubicBezTo>
                  <a:cubicBezTo>
                    <a:pt x="171" y="873"/>
                    <a:pt x="171" y="873"/>
                    <a:pt x="171" y="873"/>
                  </a:cubicBezTo>
                  <a:cubicBezTo>
                    <a:pt x="171" y="873"/>
                    <a:pt x="172" y="869"/>
                    <a:pt x="173" y="865"/>
                  </a:cubicBezTo>
                  <a:cubicBezTo>
                    <a:pt x="174" y="861"/>
                    <a:pt x="173" y="865"/>
                    <a:pt x="174" y="862"/>
                  </a:cubicBezTo>
                  <a:cubicBezTo>
                    <a:pt x="175" y="858"/>
                    <a:pt x="174" y="858"/>
                    <a:pt x="174" y="858"/>
                  </a:cubicBezTo>
                  <a:cubicBezTo>
                    <a:pt x="174" y="853"/>
                    <a:pt x="174" y="853"/>
                    <a:pt x="174" y="853"/>
                  </a:cubicBezTo>
                  <a:cubicBezTo>
                    <a:pt x="150" y="855"/>
                    <a:pt x="185" y="765"/>
                    <a:pt x="185" y="765"/>
                  </a:cubicBezTo>
                  <a:cubicBezTo>
                    <a:pt x="194" y="768"/>
                    <a:pt x="192" y="851"/>
                    <a:pt x="192" y="851"/>
                  </a:cubicBezTo>
                  <a:cubicBezTo>
                    <a:pt x="195" y="854"/>
                    <a:pt x="195" y="854"/>
                    <a:pt x="195" y="854"/>
                  </a:cubicBezTo>
                  <a:lnTo>
                    <a:pt x="191" y="892"/>
                  </a:lnTo>
                  <a:close/>
                </a:path>
              </a:pathLst>
            </a:custGeom>
            <a:solidFill>
              <a:srgbClr val="979797"/>
            </a:solidFill>
            <a:ln w="9525">
              <a:solidFill>
                <a:schemeClr val="bg1"/>
              </a:solidFill>
              <a:round/>
              <a:headEnd/>
              <a:tailEnd/>
            </a:ln>
          </p:spPr>
          <p:txBody>
            <a:bodyPr/>
            <a:lstStyle/>
            <a:p>
              <a:endParaRPr lang="en-US">
                <a:solidFill>
                  <a:srgbClr val="000000"/>
                </a:solidFill>
              </a:endParaRPr>
            </a:p>
          </p:txBody>
        </p:sp>
        <p:sp>
          <p:nvSpPr>
            <p:cNvPr id="81" name="Freeform 59"/>
            <p:cNvSpPr>
              <a:spLocks noChangeAspect="1"/>
            </p:cNvSpPr>
            <p:nvPr/>
          </p:nvSpPr>
          <p:spPr bwMode="gray">
            <a:xfrm>
              <a:off x="2603" y="1608"/>
              <a:ext cx="96" cy="163"/>
            </a:xfrm>
            <a:custGeom>
              <a:avLst/>
              <a:gdLst/>
              <a:ahLst/>
              <a:cxnLst>
                <a:cxn ang="0">
                  <a:pos x="13" y="0"/>
                </a:cxn>
                <a:cxn ang="0">
                  <a:pos x="0" y="20"/>
                </a:cxn>
                <a:cxn ang="0">
                  <a:pos x="5" y="69"/>
                </a:cxn>
                <a:cxn ang="0">
                  <a:pos x="41" y="39"/>
                </a:cxn>
                <a:cxn ang="0">
                  <a:pos x="13" y="0"/>
                </a:cxn>
              </a:cxnLst>
              <a:rect l="0" t="0" r="r" b="b"/>
              <a:pathLst>
                <a:path w="41" h="69">
                  <a:moveTo>
                    <a:pt x="13" y="0"/>
                  </a:moveTo>
                  <a:cubicBezTo>
                    <a:pt x="0" y="20"/>
                    <a:pt x="0" y="20"/>
                    <a:pt x="0" y="20"/>
                  </a:cubicBezTo>
                  <a:cubicBezTo>
                    <a:pt x="5" y="69"/>
                    <a:pt x="5" y="69"/>
                    <a:pt x="5" y="69"/>
                  </a:cubicBezTo>
                  <a:cubicBezTo>
                    <a:pt x="41" y="39"/>
                    <a:pt x="41" y="39"/>
                    <a:pt x="41" y="39"/>
                  </a:cubicBezTo>
                  <a:cubicBezTo>
                    <a:pt x="41" y="39"/>
                    <a:pt x="14" y="19"/>
                    <a:pt x="13" y="0"/>
                  </a:cubicBezTo>
                  <a:close/>
                </a:path>
              </a:pathLst>
            </a:custGeom>
            <a:solidFill>
              <a:srgbClr val="FFFFFF"/>
            </a:solidFill>
            <a:ln w="9525">
              <a:noFill/>
              <a:round/>
              <a:headEnd/>
              <a:tailEnd/>
            </a:ln>
          </p:spPr>
          <p:txBody>
            <a:bodyPr/>
            <a:lstStyle/>
            <a:p>
              <a:endParaRPr lang="en-US">
                <a:solidFill>
                  <a:srgbClr val="000000"/>
                </a:solidFill>
              </a:endParaRPr>
            </a:p>
          </p:txBody>
        </p:sp>
        <p:sp>
          <p:nvSpPr>
            <p:cNvPr id="82" name="Freeform 60"/>
            <p:cNvSpPr>
              <a:spLocks noChangeAspect="1"/>
            </p:cNvSpPr>
            <p:nvPr/>
          </p:nvSpPr>
          <p:spPr bwMode="gray">
            <a:xfrm>
              <a:off x="2834" y="1641"/>
              <a:ext cx="248" cy="196"/>
            </a:xfrm>
            <a:custGeom>
              <a:avLst/>
              <a:gdLst/>
              <a:ahLst/>
              <a:cxnLst>
                <a:cxn ang="0">
                  <a:pos x="0" y="39"/>
                </a:cxn>
                <a:cxn ang="0">
                  <a:pos x="23" y="83"/>
                </a:cxn>
                <a:cxn ang="0">
                  <a:pos x="63" y="0"/>
                </a:cxn>
                <a:cxn ang="0">
                  <a:pos x="41" y="0"/>
                </a:cxn>
                <a:cxn ang="0">
                  <a:pos x="0" y="39"/>
                </a:cxn>
              </a:cxnLst>
              <a:rect l="0" t="0" r="r" b="b"/>
              <a:pathLst>
                <a:path w="105" h="83">
                  <a:moveTo>
                    <a:pt x="0" y="39"/>
                  </a:moveTo>
                  <a:cubicBezTo>
                    <a:pt x="23" y="83"/>
                    <a:pt x="23" y="83"/>
                    <a:pt x="23" y="83"/>
                  </a:cubicBezTo>
                  <a:cubicBezTo>
                    <a:pt x="23" y="83"/>
                    <a:pt x="105" y="41"/>
                    <a:pt x="63" y="0"/>
                  </a:cubicBezTo>
                  <a:cubicBezTo>
                    <a:pt x="41" y="0"/>
                    <a:pt x="41" y="0"/>
                    <a:pt x="41" y="0"/>
                  </a:cubicBezTo>
                  <a:cubicBezTo>
                    <a:pt x="41" y="0"/>
                    <a:pt x="46" y="42"/>
                    <a:pt x="0" y="39"/>
                  </a:cubicBezTo>
                  <a:close/>
                </a:path>
              </a:pathLst>
            </a:custGeom>
            <a:solidFill>
              <a:srgbClr val="FFFFFF"/>
            </a:solidFill>
            <a:ln w="9525">
              <a:noFill/>
              <a:round/>
              <a:headEnd/>
              <a:tailEnd/>
            </a:ln>
          </p:spPr>
          <p:txBody>
            <a:bodyPr/>
            <a:lstStyle/>
            <a:p>
              <a:endParaRPr lang="en-US">
                <a:solidFill>
                  <a:srgbClr val="000000"/>
                </a:solidFill>
              </a:endParaRPr>
            </a:p>
          </p:txBody>
        </p:sp>
        <p:sp>
          <p:nvSpPr>
            <p:cNvPr id="83" name="Freeform 61"/>
            <p:cNvSpPr>
              <a:spLocks noChangeAspect="1"/>
            </p:cNvSpPr>
            <p:nvPr/>
          </p:nvSpPr>
          <p:spPr bwMode="gray">
            <a:xfrm>
              <a:off x="2718" y="1131"/>
              <a:ext cx="352" cy="413"/>
            </a:xfrm>
            <a:custGeom>
              <a:avLst/>
              <a:gdLst/>
              <a:ahLst/>
              <a:cxnLst>
                <a:cxn ang="0">
                  <a:pos x="131" y="0"/>
                </a:cxn>
                <a:cxn ang="0">
                  <a:pos x="148" y="23"/>
                </a:cxn>
                <a:cxn ang="0">
                  <a:pos x="149" y="77"/>
                </a:cxn>
                <a:cxn ang="0">
                  <a:pos x="107" y="62"/>
                </a:cxn>
                <a:cxn ang="0">
                  <a:pos x="55" y="173"/>
                </a:cxn>
                <a:cxn ang="0">
                  <a:pos x="48" y="175"/>
                </a:cxn>
                <a:cxn ang="0">
                  <a:pos x="30" y="67"/>
                </a:cxn>
                <a:cxn ang="0">
                  <a:pos x="0" y="65"/>
                </a:cxn>
                <a:cxn ang="0">
                  <a:pos x="31" y="14"/>
                </a:cxn>
                <a:cxn ang="0">
                  <a:pos x="37" y="10"/>
                </a:cxn>
                <a:cxn ang="0">
                  <a:pos x="37" y="21"/>
                </a:cxn>
                <a:cxn ang="0">
                  <a:pos x="36" y="61"/>
                </a:cxn>
                <a:cxn ang="0">
                  <a:pos x="56" y="125"/>
                </a:cxn>
                <a:cxn ang="0">
                  <a:pos x="100" y="57"/>
                </a:cxn>
                <a:cxn ang="0">
                  <a:pos x="109" y="37"/>
                </a:cxn>
                <a:cxn ang="0">
                  <a:pos x="131" y="0"/>
                </a:cxn>
              </a:cxnLst>
              <a:rect l="0" t="0" r="r" b="b"/>
              <a:pathLst>
                <a:path w="149" h="175">
                  <a:moveTo>
                    <a:pt x="131" y="0"/>
                  </a:moveTo>
                  <a:cubicBezTo>
                    <a:pt x="148" y="23"/>
                    <a:pt x="148" y="23"/>
                    <a:pt x="148" y="23"/>
                  </a:cubicBezTo>
                  <a:cubicBezTo>
                    <a:pt x="149" y="77"/>
                    <a:pt x="149" y="77"/>
                    <a:pt x="149" y="77"/>
                  </a:cubicBezTo>
                  <a:cubicBezTo>
                    <a:pt x="149" y="77"/>
                    <a:pt x="106" y="60"/>
                    <a:pt x="107" y="62"/>
                  </a:cubicBezTo>
                  <a:cubicBezTo>
                    <a:pt x="107" y="62"/>
                    <a:pt x="54" y="158"/>
                    <a:pt x="55" y="173"/>
                  </a:cubicBezTo>
                  <a:cubicBezTo>
                    <a:pt x="48" y="175"/>
                    <a:pt x="48" y="175"/>
                    <a:pt x="48" y="175"/>
                  </a:cubicBezTo>
                  <a:cubicBezTo>
                    <a:pt x="48" y="175"/>
                    <a:pt x="34" y="83"/>
                    <a:pt x="30" y="67"/>
                  </a:cubicBezTo>
                  <a:cubicBezTo>
                    <a:pt x="0" y="65"/>
                    <a:pt x="0" y="65"/>
                    <a:pt x="0" y="65"/>
                  </a:cubicBezTo>
                  <a:cubicBezTo>
                    <a:pt x="31" y="14"/>
                    <a:pt x="31" y="14"/>
                    <a:pt x="31" y="14"/>
                  </a:cubicBezTo>
                  <a:cubicBezTo>
                    <a:pt x="37" y="10"/>
                    <a:pt x="37" y="10"/>
                    <a:pt x="37" y="10"/>
                  </a:cubicBezTo>
                  <a:cubicBezTo>
                    <a:pt x="37" y="21"/>
                    <a:pt x="37" y="21"/>
                    <a:pt x="37" y="21"/>
                  </a:cubicBezTo>
                  <a:cubicBezTo>
                    <a:pt x="37" y="21"/>
                    <a:pt x="32" y="55"/>
                    <a:pt x="36" y="61"/>
                  </a:cubicBezTo>
                  <a:cubicBezTo>
                    <a:pt x="56" y="125"/>
                    <a:pt x="56" y="125"/>
                    <a:pt x="56" y="125"/>
                  </a:cubicBezTo>
                  <a:cubicBezTo>
                    <a:pt x="100" y="57"/>
                    <a:pt x="100" y="57"/>
                    <a:pt x="100" y="57"/>
                  </a:cubicBezTo>
                  <a:cubicBezTo>
                    <a:pt x="109" y="37"/>
                    <a:pt x="109" y="37"/>
                    <a:pt x="109" y="37"/>
                  </a:cubicBezTo>
                  <a:cubicBezTo>
                    <a:pt x="109" y="37"/>
                    <a:pt x="126" y="15"/>
                    <a:pt x="131" y="0"/>
                  </a:cubicBezTo>
                  <a:close/>
                </a:path>
              </a:pathLst>
            </a:custGeom>
            <a:solidFill>
              <a:srgbClr val="FFFFFF"/>
            </a:solidFill>
            <a:ln w="9525">
              <a:noFill/>
              <a:round/>
              <a:headEnd/>
              <a:tailEnd/>
            </a:ln>
          </p:spPr>
          <p:txBody>
            <a:bodyPr/>
            <a:lstStyle/>
            <a:p>
              <a:endParaRPr lang="en-US">
                <a:solidFill>
                  <a:srgbClr val="000000"/>
                </a:solidFill>
              </a:endParaRPr>
            </a:p>
          </p:txBody>
        </p:sp>
      </p:grpSp>
      <p:pic>
        <p:nvPicPr>
          <p:cNvPr id="91" name="Picture 33"/>
          <p:cNvPicPr>
            <a:picLocks noChangeAspect="1" noChangeArrowheads="1"/>
          </p:cNvPicPr>
          <p:nvPr/>
        </p:nvPicPr>
        <p:blipFill>
          <a:blip r:embed="rId6" cstate="print">
            <a:lum bright="18000"/>
          </a:blip>
          <a:srcRect/>
          <a:stretch>
            <a:fillRect/>
          </a:stretch>
        </p:blipFill>
        <p:spPr bwMode="auto">
          <a:xfrm>
            <a:off x="7534275" y="5194300"/>
            <a:ext cx="939800" cy="130175"/>
          </a:xfrm>
          <a:prstGeom prst="rect">
            <a:avLst/>
          </a:prstGeom>
          <a:noFill/>
          <a:ln w="9525">
            <a:noFill/>
            <a:miter lim="800000"/>
            <a:headEnd/>
            <a:tailEnd/>
          </a:ln>
        </p:spPr>
      </p:pic>
      <p:grpSp>
        <p:nvGrpSpPr>
          <p:cNvPr id="66" name="Group 86"/>
          <p:cNvGrpSpPr>
            <a:grpSpLocks/>
          </p:cNvGrpSpPr>
          <p:nvPr/>
        </p:nvGrpSpPr>
        <p:grpSpPr bwMode="auto">
          <a:xfrm>
            <a:off x="7758113" y="3495675"/>
            <a:ext cx="546100" cy="1778000"/>
            <a:chOff x="4252" y="1318"/>
            <a:chExt cx="726" cy="2364"/>
          </a:xfrm>
        </p:grpSpPr>
        <p:sp>
          <p:nvSpPr>
            <p:cNvPr id="67" name="Freeform 74"/>
            <p:cNvSpPr>
              <a:spLocks/>
            </p:cNvSpPr>
            <p:nvPr/>
          </p:nvSpPr>
          <p:spPr bwMode="gray">
            <a:xfrm>
              <a:off x="4323" y="2974"/>
              <a:ext cx="197" cy="662"/>
            </a:xfrm>
            <a:custGeom>
              <a:avLst/>
              <a:gdLst/>
              <a:ahLst/>
              <a:cxnLst>
                <a:cxn ang="0">
                  <a:pos x="30" y="211"/>
                </a:cxn>
                <a:cxn ang="0">
                  <a:pos x="0" y="211"/>
                </a:cxn>
                <a:cxn ang="0">
                  <a:pos x="16" y="182"/>
                </a:cxn>
                <a:cxn ang="0">
                  <a:pos x="24" y="164"/>
                </a:cxn>
                <a:cxn ang="0">
                  <a:pos x="19" y="71"/>
                </a:cxn>
                <a:cxn ang="0">
                  <a:pos x="19" y="54"/>
                </a:cxn>
                <a:cxn ang="0">
                  <a:pos x="24" y="13"/>
                </a:cxn>
                <a:cxn ang="0">
                  <a:pos x="23" y="7"/>
                </a:cxn>
                <a:cxn ang="0">
                  <a:pos x="27" y="0"/>
                </a:cxn>
                <a:cxn ang="0">
                  <a:pos x="32" y="12"/>
                </a:cxn>
                <a:cxn ang="0">
                  <a:pos x="65" y="12"/>
                </a:cxn>
                <a:cxn ang="0">
                  <a:pos x="62" y="26"/>
                </a:cxn>
                <a:cxn ang="0">
                  <a:pos x="62" y="61"/>
                </a:cxn>
                <a:cxn ang="0">
                  <a:pos x="55" y="98"/>
                </a:cxn>
                <a:cxn ang="0">
                  <a:pos x="49" y="151"/>
                </a:cxn>
                <a:cxn ang="0">
                  <a:pos x="49" y="180"/>
                </a:cxn>
                <a:cxn ang="0">
                  <a:pos x="48" y="182"/>
                </a:cxn>
                <a:cxn ang="0">
                  <a:pos x="34" y="203"/>
                </a:cxn>
                <a:cxn ang="0">
                  <a:pos x="30" y="211"/>
                </a:cxn>
              </a:cxnLst>
              <a:rect l="0" t="0" r="r" b="b"/>
              <a:pathLst>
                <a:path w="66" h="220">
                  <a:moveTo>
                    <a:pt x="30" y="211"/>
                  </a:moveTo>
                  <a:cubicBezTo>
                    <a:pt x="19" y="215"/>
                    <a:pt x="9" y="220"/>
                    <a:pt x="0" y="211"/>
                  </a:cubicBezTo>
                  <a:cubicBezTo>
                    <a:pt x="6" y="203"/>
                    <a:pt x="11" y="194"/>
                    <a:pt x="16" y="182"/>
                  </a:cubicBezTo>
                  <a:cubicBezTo>
                    <a:pt x="19" y="176"/>
                    <a:pt x="23" y="169"/>
                    <a:pt x="24" y="164"/>
                  </a:cubicBezTo>
                  <a:cubicBezTo>
                    <a:pt x="28" y="137"/>
                    <a:pt x="21" y="102"/>
                    <a:pt x="19" y="71"/>
                  </a:cubicBezTo>
                  <a:cubicBezTo>
                    <a:pt x="19" y="65"/>
                    <a:pt x="19" y="59"/>
                    <a:pt x="19" y="54"/>
                  </a:cubicBezTo>
                  <a:cubicBezTo>
                    <a:pt x="20" y="38"/>
                    <a:pt x="27" y="29"/>
                    <a:pt x="24" y="13"/>
                  </a:cubicBezTo>
                  <a:cubicBezTo>
                    <a:pt x="23" y="11"/>
                    <a:pt x="23" y="9"/>
                    <a:pt x="23" y="7"/>
                  </a:cubicBezTo>
                  <a:cubicBezTo>
                    <a:pt x="24" y="3"/>
                    <a:pt x="24" y="2"/>
                    <a:pt x="27" y="0"/>
                  </a:cubicBezTo>
                  <a:cubicBezTo>
                    <a:pt x="33" y="0"/>
                    <a:pt x="29" y="10"/>
                    <a:pt x="32" y="12"/>
                  </a:cubicBezTo>
                  <a:cubicBezTo>
                    <a:pt x="44" y="9"/>
                    <a:pt x="55" y="15"/>
                    <a:pt x="65" y="12"/>
                  </a:cubicBezTo>
                  <a:cubicBezTo>
                    <a:pt x="66" y="18"/>
                    <a:pt x="63" y="22"/>
                    <a:pt x="62" y="26"/>
                  </a:cubicBezTo>
                  <a:cubicBezTo>
                    <a:pt x="61" y="38"/>
                    <a:pt x="63" y="50"/>
                    <a:pt x="62" y="61"/>
                  </a:cubicBezTo>
                  <a:cubicBezTo>
                    <a:pt x="61" y="74"/>
                    <a:pt x="57" y="85"/>
                    <a:pt x="55" y="98"/>
                  </a:cubicBezTo>
                  <a:cubicBezTo>
                    <a:pt x="52" y="115"/>
                    <a:pt x="49" y="130"/>
                    <a:pt x="49" y="151"/>
                  </a:cubicBezTo>
                  <a:cubicBezTo>
                    <a:pt x="53" y="160"/>
                    <a:pt x="52" y="168"/>
                    <a:pt x="49" y="180"/>
                  </a:cubicBezTo>
                  <a:cubicBezTo>
                    <a:pt x="49" y="180"/>
                    <a:pt x="48" y="182"/>
                    <a:pt x="48" y="182"/>
                  </a:cubicBezTo>
                  <a:cubicBezTo>
                    <a:pt x="44" y="191"/>
                    <a:pt x="34" y="197"/>
                    <a:pt x="34" y="203"/>
                  </a:cubicBezTo>
                  <a:cubicBezTo>
                    <a:pt x="33" y="203"/>
                    <a:pt x="29" y="210"/>
                    <a:pt x="30" y="211"/>
                  </a:cubicBezTo>
                  <a:close/>
                </a:path>
              </a:pathLst>
            </a:custGeom>
            <a:solidFill>
              <a:srgbClr val="5F5F5F"/>
            </a:solidFill>
            <a:ln w="9525" cap="flat" cmpd="sng">
              <a:solidFill>
                <a:schemeClr val="bg1"/>
              </a:solidFill>
              <a:prstDash val="solid"/>
              <a:round/>
              <a:headEnd type="none" w="med" len="med"/>
              <a:tailEnd type="none" w="med" len="med"/>
            </a:ln>
            <a:effectLst/>
          </p:spPr>
          <p:txBody>
            <a:bodyPr/>
            <a:lstStyle/>
            <a:p>
              <a:endParaRPr lang="en-US">
                <a:solidFill>
                  <a:srgbClr val="000000"/>
                </a:solidFill>
              </a:endParaRPr>
            </a:p>
          </p:txBody>
        </p:sp>
        <p:sp>
          <p:nvSpPr>
            <p:cNvPr id="68" name="Freeform 75"/>
            <p:cNvSpPr>
              <a:spLocks/>
            </p:cNvSpPr>
            <p:nvPr/>
          </p:nvSpPr>
          <p:spPr bwMode="gray">
            <a:xfrm>
              <a:off x="4618" y="2987"/>
              <a:ext cx="207" cy="649"/>
            </a:xfrm>
            <a:custGeom>
              <a:avLst/>
              <a:gdLst/>
              <a:ahLst/>
              <a:cxnLst>
                <a:cxn ang="0">
                  <a:pos x="67" y="3"/>
                </a:cxn>
                <a:cxn ang="0">
                  <a:pos x="47" y="107"/>
                </a:cxn>
                <a:cxn ang="0">
                  <a:pos x="37" y="138"/>
                </a:cxn>
                <a:cxn ang="0">
                  <a:pos x="35" y="168"/>
                </a:cxn>
                <a:cxn ang="0">
                  <a:pos x="34" y="178"/>
                </a:cxn>
                <a:cxn ang="0">
                  <a:pos x="33" y="212"/>
                </a:cxn>
                <a:cxn ang="0">
                  <a:pos x="0" y="214"/>
                </a:cxn>
                <a:cxn ang="0">
                  <a:pos x="8" y="154"/>
                </a:cxn>
                <a:cxn ang="0">
                  <a:pos x="15" y="140"/>
                </a:cxn>
                <a:cxn ang="0">
                  <a:pos x="21" y="68"/>
                </a:cxn>
                <a:cxn ang="0">
                  <a:pos x="27" y="8"/>
                </a:cxn>
                <a:cxn ang="0">
                  <a:pos x="67" y="3"/>
                </a:cxn>
              </a:cxnLst>
              <a:rect l="0" t="0" r="r" b="b"/>
              <a:pathLst>
                <a:path w="69" h="216">
                  <a:moveTo>
                    <a:pt x="67" y="3"/>
                  </a:moveTo>
                  <a:cubicBezTo>
                    <a:pt x="69" y="44"/>
                    <a:pt x="57" y="76"/>
                    <a:pt x="47" y="107"/>
                  </a:cubicBezTo>
                  <a:cubicBezTo>
                    <a:pt x="43" y="117"/>
                    <a:pt x="39" y="128"/>
                    <a:pt x="37" y="138"/>
                  </a:cubicBezTo>
                  <a:cubicBezTo>
                    <a:pt x="35" y="148"/>
                    <a:pt x="36" y="157"/>
                    <a:pt x="35" y="168"/>
                  </a:cubicBezTo>
                  <a:cubicBezTo>
                    <a:pt x="34" y="171"/>
                    <a:pt x="34" y="175"/>
                    <a:pt x="34" y="178"/>
                  </a:cubicBezTo>
                  <a:cubicBezTo>
                    <a:pt x="33" y="190"/>
                    <a:pt x="34" y="201"/>
                    <a:pt x="33" y="212"/>
                  </a:cubicBezTo>
                  <a:cubicBezTo>
                    <a:pt x="26" y="216"/>
                    <a:pt x="10" y="215"/>
                    <a:pt x="0" y="214"/>
                  </a:cubicBezTo>
                  <a:cubicBezTo>
                    <a:pt x="7" y="196"/>
                    <a:pt x="2" y="174"/>
                    <a:pt x="8" y="154"/>
                  </a:cubicBezTo>
                  <a:cubicBezTo>
                    <a:pt x="10" y="149"/>
                    <a:pt x="13" y="145"/>
                    <a:pt x="15" y="140"/>
                  </a:cubicBezTo>
                  <a:cubicBezTo>
                    <a:pt x="22" y="121"/>
                    <a:pt x="19" y="94"/>
                    <a:pt x="21" y="68"/>
                  </a:cubicBezTo>
                  <a:cubicBezTo>
                    <a:pt x="22" y="47"/>
                    <a:pt x="25" y="30"/>
                    <a:pt x="27" y="8"/>
                  </a:cubicBezTo>
                  <a:cubicBezTo>
                    <a:pt x="41" y="8"/>
                    <a:pt x="54" y="0"/>
                    <a:pt x="67" y="3"/>
                  </a:cubicBezTo>
                  <a:close/>
                </a:path>
              </a:pathLst>
            </a:custGeom>
            <a:solidFill>
              <a:srgbClr val="5F5F5F"/>
            </a:solidFill>
            <a:ln w="9525" cap="flat" cmpd="sng">
              <a:solidFill>
                <a:schemeClr val="bg1"/>
              </a:solidFill>
              <a:prstDash val="solid"/>
              <a:round/>
              <a:headEnd type="none" w="med" len="med"/>
              <a:tailEnd type="none" w="med" len="med"/>
            </a:ln>
            <a:effectLst/>
          </p:spPr>
          <p:txBody>
            <a:bodyPr/>
            <a:lstStyle/>
            <a:p>
              <a:endParaRPr lang="en-US">
                <a:solidFill>
                  <a:srgbClr val="000000"/>
                </a:solidFill>
              </a:endParaRPr>
            </a:p>
          </p:txBody>
        </p:sp>
        <p:sp>
          <p:nvSpPr>
            <p:cNvPr id="69" name="Freeform 76"/>
            <p:cNvSpPr>
              <a:spLocks/>
            </p:cNvSpPr>
            <p:nvPr/>
          </p:nvSpPr>
          <p:spPr bwMode="gray">
            <a:xfrm>
              <a:off x="4367" y="2126"/>
              <a:ext cx="512" cy="894"/>
            </a:xfrm>
            <a:custGeom>
              <a:avLst/>
              <a:gdLst/>
              <a:ahLst/>
              <a:cxnLst>
                <a:cxn ang="0">
                  <a:pos x="140" y="16"/>
                </a:cxn>
                <a:cxn ang="0">
                  <a:pos x="168" y="103"/>
                </a:cxn>
                <a:cxn ang="0">
                  <a:pos x="167" y="184"/>
                </a:cxn>
                <a:cxn ang="0">
                  <a:pos x="166" y="288"/>
                </a:cxn>
                <a:cxn ang="0">
                  <a:pos x="147" y="291"/>
                </a:cxn>
                <a:cxn ang="0">
                  <a:pos x="112" y="296"/>
                </a:cxn>
                <a:cxn ang="0">
                  <a:pos x="107" y="294"/>
                </a:cxn>
                <a:cxn ang="0">
                  <a:pos x="70" y="295"/>
                </a:cxn>
                <a:cxn ang="0">
                  <a:pos x="16" y="296"/>
                </a:cxn>
                <a:cxn ang="0">
                  <a:pos x="13" y="283"/>
                </a:cxn>
                <a:cxn ang="0">
                  <a:pos x="5" y="293"/>
                </a:cxn>
                <a:cxn ang="0">
                  <a:pos x="5" y="256"/>
                </a:cxn>
                <a:cxn ang="0">
                  <a:pos x="6" y="245"/>
                </a:cxn>
                <a:cxn ang="0">
                  <a:pos x="8" y="216"/>
                </a:cxn>
                <a:cxn ang="0">
                  <a:pos x="10" y="167"/>
                </a:cxn>
                <a:cxn ang="0">
                  <a:pos x="12" y="160"/>
                </a:cxn>
                <a:cxn ang="0">
                  <a:pos x="14" y="121"/>
                </a:cxn>
                <a:cxn ang="0">
                  <a:pos x="17" y="100"/>
                </a:cxn>
                <a:cxn ang="0">
                  <a:pos x="22" y="71"/>
                </a:cxn>
                <a:cxn ang="0">
                  <a:pos x="22" y="59"/>
                </a:cxn>
                <a:cxn ang="0">
                  <a:pos x="27" y="38"/>
                </a:cxn>
                <a:cxn ang="0">
                  <a:pos x="25" y="21"/>
                </a:cxn>
                <a:cxn ang="0">
                  <a:pos x="28" y="20"/>
                </a:cxn>
                <a:cxn ang="0">
                  <a:pos x="31" y="1"/>
                </a:cxn>
                <a:cxn ang="0">
                  <a:pos x="70" y="4"/>
                </a:cxn>
                <a:cxn ang="0">
                  <a:pos x="114" y="3"/>
                </a:cxn>
                <a:cxn ang="0">
                  <a:pos x="140" y="16"/>
                </a:cxn>
              </a:cxnLst>
              <a:rect l="0" t="0" r="r" b="b"/>
              <a:pathLst>
                <a:path w="171" h="297">
                  <a:moveTo>
                    <a:pt x="140" y="16"/>
                  </a:moveTo>
                  <a:cubicBezTo>
                    <a:pt x="145" y="45"/>
                    <a:pt x="164" y="69"/>
                    <a:pt x="168" y="103"/>
                  </a:cubicBezTo>
                  <a:cubicBezTo>
                    <a:pt x="171" y="129"/>
                    <a:pt x="168" y="156"/>
                    <a:pt x="167" y="184"/>
                  </a:cubicBezTo>
                  <a:cubicBezTo>
                    <a:pt x="166" y="219"/>
                    <a:pt x="168" y="256"/>
                    <a:pt x="166" y="288"/>
                  </a:cubicBezTo>
                  <a:cubicBezTo>
                    <a:pt x="161" y="290"/>
                    <a:pt x="155" y="289"/>
                    <a:pt x="147" y="291"/>
                  </a:cubicBezTo>
                  <a:cubicBezTo>
                    <a:pt x="137" y="292"/>
                    <a:pt x="127" y="297"/>
                    <a:pt x="112" y="296"/>
                  </a:cubicBezTo>
                  <a:cubicBezTo>
                    <a:pt x="111" y="296"/>
                    <a:pt x="109" y="295"/>
                    <a:pt x="107" y="294"/>
                  </a:cubicBezTo>
                  <a:cubicBezTo>
                    <a:pt x="95" y="292"/>
                    <a:pt x="82" y="295"/>
                    <a:pt x="70" y="295"/>
                  </a:cubicBezTo>
                  <a:cubicBezTo>
                    <a:pt x="51" y="296"/>
                    <a:pt x="32" y="297"/>
                    <a:pt x="16" y="296"/>
                  </a:cubicBezTo>
                  <a:cubicBezTo>
                    <a:pt x="12" y="297"/>
                    <a:pt x="15" y="284"/>
                    <a:pt x="13" y="283"/>
                  </a:cubicBezTo>
                  <a:cubicBezTo>
                    <a:pt x="5" y="282"/>
                    <a:pt x="11" y="294"/>
                    <a:pt x="5" y="293"/>
                  </a:cubicBezTo>
                  <a:cubicBezTo>
                    <a:pt x="0" y="280"/>
                    <a:pt x="4" y="269"/>
                    <a:pt x="5" y="256"/>
                  </a:cubicBezTo>
                  <a:cubicBezTo>
                    <a:pt x="5" y="253"/>
                    <a:pt x="6" y="249"/>
                    <a:pt x="6" y="245"/>
                  </a:cubicBezTo>
                  <a:cubicBezTo>
                    <a:pt x="6" y="236"/>
                    <a:pt x="7" y="226"/>
                    <a:pt x="8" y="216"/>
                  </a:cubicBezTo>
                  <a:cubicBezTo>
                    <a:pt x="9" y="200"/>
                    <a:pt x="8" y="182"/>
                    <a:pt x="10" y="167"/>
                  </a:cubicBezTo>
                  <a:cubicBezTo>
                    <a:pt x="10" y="165"/>
                    <a:pt x="11" y="162"/>
                    <a:pt x="12" y="160"/>
                  </a:cubicBezTo>
                  <a:cubicBezTo>
                    <a:pt x="13" y="146"/>
                    <a:pt x="11" y="134"/>
                    <a:pt x="14" y="121"/>
                  </a:cubicBezTo>
                  <a:cubicBezTo>
                    <a:pt x="15" y="113"/>
                    <a:pt x="17" y="109"/>
                    <a:pt x="17" y="100"/>
                  </a:cubicBezTo>
                  <a:cubicBezTo>
                    <a:pt x="18" y="90"/>
                    <a:pt x="21" y="80"/>
                    <a:pt x="22" y="71"/>
                  </a:cubicBezTo>
                  <a:cubicBezTo>
                    <a:pt x="23" y="67"/>
                    <a:pt x="22" y="63"/>
                    <a:pt x="22" y="59"/>
                  </a:cubicBezTo>
                  <a:cubicBezTo>
                    <a:pt x="23" y="52"/>
                    <a:pt x="26" y="45"/>
                    <a:pt x="27" y="38"/>
                  </a:cubicBezTo>
                  <a:cubicBezTo>
                    <a:pt x="28" y="33"/>
                    <a:pt x="29" y="26"/>
                    <a:pt x="25" y="21"/>
                  </a:cubicBezTo>
                  <a:cubicBezTo>
                    <a:pt x="25" y="17"/>
                    <a:pt x="28" y="23"/>
                    <a:pt x="28" y="20"/>
                  </a:cubicBezTo>
                  <a:cubicBezTo>
                    <a:pt x="26" y="13"/>
                    <a:pt x="25" y="4"/>
                    <a:pt x="31" y="1"/>
                  </a:cubicBezTo>
                  <a:cubicBezTo>
                    <a:pt x="44" y="3"/>
                    <a:pt x="57" y="3"/>
                    <a:pt x="70" y="4"/>
                  </a:cubicBezTo>
                  <a:cubicBezTo>
                    <a:pt x="85" y="6"/>
                    <a:pt x="102" y="0"/>
                    <a:pt x="114" y="3"/>
                  </a:cubicBezTo>
                  <a:cubicBezTo>
                    <a:pt x="123" y="5"/>
                    <a:pt x="130" y="15"/>
                    <a:pt x="140" y="16"/>
                  </a:cubicBezTo>
                  <a:close/>
                </a:path>
              </a:pathLst>
            </a:custGeom>
            <a:solidFill>
              <a:srgbClr val="5F5F5F"/>
            </a:solidFill>
            <a:ln w="9525" cap="flat" cmpd="sng">
              <a:solidFill>
                <a:schemeClr val="bg1"/>
              </a:solidFill>
              <a:prstDash val="solid"/>
              <a:round/>
              <a:headEnd type="none" w="med" len="med"/>
              <a:tailEnd type="none" w="med" len="med"/>
            </a:ln>
            <a:effectLst/>
          </p:spPr>
          <p:txBody>
            <a:bodyPr/>
            <a:lstStyle/>
            <a:p>
              <a:endParaRPr lang="en-US">
                <a:solidFill>
                  <a:srgbClr val="000000"/>
                </a:solidFill>
              </a:endParaRPr>
            </a:p>
          </p:txBody>
        </p:sp>
        <p:sp>
          <p:nvSpPr>
            <p:cNvPr id="70" name="Freeform 77"/>
            <p:cNvSpPr>
              <a:spLocks noEditPoints="1"/>
            </p:cNvSpPr>
            <p:nvPr/>
          </p:nvSpPr>
          <p:spPr bwMode="gray">
            <a:xfrm>
              <a:off x="4280" y="1649"/>
              <a:ext cx="698" cy="593"/>
            </a:xfrm>
            <a:custGeom>
              <a:avLst/>
              <a:gdLst/>
              <a:ahLst/>
              <a:cxnLst>
                <a:cxn ang="0">
                  <a:pos x="95" y="9"/>
                </a:cxn>
                <a:cxn ang="0">
                  <a:pos x="111" y="0"/>
                </a:cxn>
                <a:cxn ang="0">
                  <a:pos x="163" y="4"/>
                </a:cxn>
                <a:cxn ang="0">
                  <a:pos x="170" y="17"/>
                </a:cxn>
                <a:cxn ang="0">
                  <a:pos x="216" y="43"/>
                </a:cxn>
                <a:cxn ang="0">
                  <a:pos x="224" y="70"/>
                </a:cxn>
                <a:cxn ang="0">
                  <a:pos x="230" y="131"/>
                </a:cxn>
                <a:cxn ang="0">
                  <a:pos x="228" y="142"/>
                </a:cxn>
                <a:cxn ang="0">
                  <a:pos x="233" y="166"/>
                </a:cxn>
                <a:cxn ang="0">
                  <a:pos x="220" y="192"/>
                </a:cxn>
                <a:cxn ang="0">
                  <a:pos x="200" y="186"/>
                </a:cxn>
                <a:cxn ang="0">
                  <a:pos x="188" y="184"/>
                </a:cxn>
                <a:cxn ang="0">
                  <a:pos x="160" y="173"/>
                </a:cxn>
                <a:cxn ang="0">
                  <a:pos x="115" y="173"/>
                </a:cxn>
                <a:cxn ang="0">
                  <a:pos x="90" y="177"/>
                </a:cxn>
                <a:cxn ang="0">
                  <a:pos x="74" y="176"/>
                </a:cxn>
                <a:cxn ang="0">
                  <a:pos x="64" y="168"/>
                </a:cxn>
                <a:cxn ang="0">
                  <a:pos x="44" y="178"/>
                </a:cxn>
                <a:cxn ang="0">
                  <a:pos x="44" y="182"/>
                </a:cxn>
                <a:cxn ang="0">
                  <a:pos x="30" y="175"/>
                </a:cxn>
                <a:cxn ang="0">
                  <a:pos x="0" y="151"/>
                </a:cxn>
                <a:cxn ang="0">
                  <a:pos x="3" y="133"/>
                </a:cxn>
                <a:cxn ang="0">
                  <a:pos x="8" y="112"/>
                </a:cxn>
                <a:cxn ang="0">
                  <a:pos x="25" y="65"/>
                </a:cxn>
                <a:cxn ang="0">
                  <a:pos x="31" y="44"/>
                </a:cxn>
                <a:cxn ang="0">
                  <a:pos x="37" y="34"/>
                </a:cxn>
                <a:cxn ang="0">
                  <a:pos x="38" y="31"/>
                </a:cxn>
                <a:cxn ang="0">
                  <a:pos x="50" y="15"/>
                </a:cxn>
                <a:cxn ang="0">
                  <a:pos x="86" y="10"/>
                </a:cxn>
                <a:cxn ang="0">
                  <a:pos x="95" y="9"/>
                </a:cxn>
                <a:cxn ang="0">
                  <a:pos x="49" y="99"/>
                </a:cxn>
                <a:cxn ang="0">
                  <a:pos x="45" y="107"/>
                </a:cxn>
                <a:cxn ang="0">
                  <a:pos x="38" y="114"/>
                </a:cxn>
                <a:cxn ang="0">
                  <a:pos x="36" y="123"/>
                </a:cxn>
                <a:cxn ang="0">
                  <a:pos x="33" y="142"/>
                </a:cxn>
                <a:cxn ang="0">
                  <a:pos x="41" y="146"/>
                </a:cxn>
                <a:cxn ang="0">
                  <a:pos x="47" y="171"/>
                </a:cxn>
                <a:cxn ang="0">
                  <a:pos x="64" y="157"/>
                </a:cxn>
                <a:cxn ang="0">
                  <a:pos x="60" y="149"/>
                </a:cxn>
                <a:cxn ang="0">
                  <a:pos x="56" y="91"/>
                </a:cxn>
                <a:cxn ang="0">
                  <a:pos x="54" y="90"/>
                </a:cxn>
                <a:cxn ang="0">
                  <a:pos x="49" y="99"/>
                </a:cxn>
                <a:cxn ang="0">
                  <a:pos x="178" y="141"/>
                </a:cxn>
                <a:cxn ang="0">
                  <a:pos x="196" y="148"/>
                </a:cxn>
                <a:cxn ang="0">
                  <a:pos x="189" y="139"/>
                </a:cxn>
                <a:cxn ang="0">
                  <a:pos x="186" y="126"/>
                </a:cxn>
                <a:cxn ang="0">
                  <a:pos x="178" y="141"/>
                </a:cxn>
              </a:cxnLst>
              <a:rect l="0" t="0" r="r" b="b"/>
              <a:pathLst>
                <a:path w="233" h="197">
                  <a:moveTo>
                    <a:pt x="95" y="9"/>
                  </a:moveTo>
                  <a:cubicBezTo>
                    <a:pt x="101" y="6"/>
                    <a:pt x="106" y="4"/>
                    <a:pt x="111" y="0"/>
                  </a:cubicBezTo>
                  <a:cubicBezTo>
                    <a:pt x="122" y="8"/>
                    <a:pt x="146" y="11"/>
                    <a:pt x="163" y="4"/>
                  </a:cubicBezTo>
                  <a:cubicBezTo>
                    <a:pt x="166" y="7"/>
                    <a:pt x="169" y="12"/>
                    <a:pt x="170" y="17"/>
                  </a:cubicBezTo>
                  <a:cubicBezTo>
                    <a:pt x="185" y="28"/>
                    <a:pt x="207" y="29"/>
                    <a:pt x="216" y="43"/>
                  </a:cubicBezTo>
                  <a:cubicBezTo>
                    <a:pt x="220" y="49"/>
                    <a:pt x="222" y="61"/>
                    <a:pt x="224" y="70"/>
                  </a:cubicBezTo>
                  <a:cubicBezTo>
                    <a:pt x="228" y="87"/>
                    <a:pt x="231" y="108"/>
                    <a:pt x="230" y="131"/>
                  </a:cubicBezTo>
                  <a:cubicBezTo>
                    <a:pt x="230" y="135"/>
                    <a:pt x="228" y="139"/>
                    <a:pt x="228" y="142"/>
                  </a:cubicBezTo>
                  <a:cubicBezTo>
                    <a:pt x="228" y="152"/>
                    <a:pt x="233" y="160"/>
                    <a:pt x="233" y="166"/>
                  </a:cubicBezTo>
                  <a:cubicBezTo>
                    <a:pt x="232" y="175"/>
                    <a:pt x="224" y="186"/>
                    <a:pt x="220" y="192"/>
                  </a:cubicBezTo>
                  <a:cubicBezTo>
                    <a:pt x="211" y="197"/>
                    <a:pt x="209" y="191"/>
                    <a:pt x="200" y="186"/>
                  </a:cubicBezTo>
                  <a:cubicBezTo>
                    <a:pt x="196" y="185"/>
                    <a:pt x="191" y="185"/>
                    <a:pt x="188" y="184"/>
                  </a:cubicBezTo>
                  <a:cubicBezTo>
                    <a:pt x="179" y="180"/>
                    <a:pt x="170" y="175"/>
                    <a:pt x="160" y="173"/>
                  </a:cubicBezTo>
                  <a:cubicBezTo>
                    <a:pt x="146" y="171"/>
                    <a:pt x="129" y="172"/>
                    <a:pt x="115" y="173"/>
                  </a:cubicBezTo>
                  <a:cubicBezTo>
                    <a:pt x="106" y="174"/>
                    <a:pt x="97" y="177"/>
                    <a:pt x="90" y="177"/>
                  </a:cubicBezTo>
                  <a:cubicBezTo>
                    <a:pt x="85" y="177"/>
                    <a:pt x="78" y="177"/>
                    <a:pt x="74" y="176"/>
                  </a:cubicBezTo>
                  <a:cubicBezTo>
                    <a:pt x="70" y="174"/>
                    <a:pt x="68" y="169"/>
                    <a:pt x="64" y="168"/>
                  </a:cubicBezTo>
                  <a:cubicBezTo>
                    <a:pt x="54" y="167"/>
                    <a:pt x="49" y="176"/>
                    <a:pt x="44" y="178"/>
                  </a:cubicBezTo>
                  <a:cubicBezTo>
                    <a:pt x="40" y="179"/>
                    <a:pt x="47" y="181"/>
                    <a:pt x="44" y="182"/>
                  </a:cubicBezTo>
                  <a:cubicBezTo>
                    <a:pt x="35" y="183"/>
                    <a:pt x="32" y="180"/>
                    <a:pt x="30" y="175"/>
                  </a:cubicBezTo>
                  <a:cubicBezTo>
                    <a:pt x="17" y="171"/>
                    <a:pt x="1" y="168"/>
                    <a:pt x="0" y="151"/>
                  </a:cubicBezTo>
                  <a:cubicBezTo>
                    <a:pt x="0" y="146"/>
                    <a:pt x="3" y="139"/>
                    <a:pt x="3" y="133"/>
                  </a:cubicBezTo>
                  <a:cubicBezTo>
                    <a:pt x="4" y="123"/>
                    <a:pt x="5" y="118"/>
                    <a:pt x="8" y="112"/>
                  </a:cubicBezTo>
                  <a:cubicBezTo>
                    <a:pt x="7" y="92"/>
                    <a:pt x="17" y="77"/>
                    <a:pt x="25" y="65"/>
                  </a:cubicBezTo>
                  <a:cubicBezTo>
                    <a:pt x="26" y="59"/>
                    <a:pt x="29" y="49"/>
                    <a:pt x="31" y="44"/>
                  </a:cubicBezTo>
                  <a:cubicBezTo>
                    <a:pt x="32" y="43"/>
                    <a:pt x="33" y="38"/>
                    <a:pt x="37" y="34"/>
                  </a:cubicBezTo>
                  <a:cubicBezTo>
                    <a:pt x="37" y="33"/>
                    <a:pt x="37" y="31"/>
                    <a:pt x="38" y="31"/>
                  </a:cubicBezTo>
                  <a:cubicBezTo>
                    <a:pt x="39" y="31"/>
                    <a:pt x="46" y="18"/>
                    <a:pt x="50" y="15"/>
                  </a:cubicBezTo>
                  <a:cubicBezTo>
                    <a:pt x="59" y="8"/>
                    <a:pt x="74" y="15"/>
                    <a:pt x="86" y="10"/>
                  </a:cubicBezTo>
                  <a:cubicBezTo>
                    <a:pt x="91" y="9"/>
                    <a:pt x="92" y="10"/>
                    <a:pt x="95" y="9"/>
                  </a:cubicBezTo>
                  <a:close/>
                  <a:moveTo>
                    <a:pt x="49" y="99"/>
                  </a:moveTo>
                  <a:cubicBezTo>
                    <a:pt x="48" y="101"/>
                    <a:pt x="47" y="105"/>
                    <a:pt x="45" y="107"/>
                  </a:cubicBezTo>
                  <a:cubicBezTo>
                    <a:pt x="43" y="110"/>
                    <a:pt x="40" y="110"/>
                    <a:pt x="38" y="114"/>
                  </a:cubicBezTo>
                  <a:cubicBezTo>
                    <a:pt x="37" y="116"/>
                    <a:pt x="37" y="119"/>
                    <a:pt x="36" y="123"/>
                  </a:cubicBezTo>
                  <a:cubicBezTo>
                    <a:pt x="34" y="130"/>
                    <a:pt x="29" y="135"/>
                    <a:pt x="33" y="142"/>
                  </a:cubicBezTo>
                  <a:cubicBezTo>
                    <a:pt x="35" y="144"/>
                    <a:pt x="39" y="144"/>
                    <a:pt x="41" y="146"/>
                  </a:cubicBezTo>
                  <a:cubicBezTo>
                    <a:pt x="28" y="152"/>
                    <a:pt x="32" y="173"/>
                    <a:pt x="47" y="171"/>
                  </a:cubicBezTo>
                  <a:cubicBezTo>
                    <a:pt x="55" y="170"/>
                    <a:pt x="60" y="160"/>
                    <a:pt x="64" y="157"/>
                  </a:cubicBezTo>
                  <a:cubicBezTo>
                    <a:pt x="65" y="152"/>
                    <a:pt x="60" y="153"/>
                    <a:pt x="60" y="149"/>
                  </a:cubicBezTo>
                  <a:cubicBezTo>
                    <a:pt x="63" y="128"/>
                    <a:pt x="60" y="111"/>
                    <a:pt x="56" y="91"/>
                  </a:cubicBezTo>
                  <a:cubicBezTo>
                    <a:pt x="56" y="91"/>
                    <a:pt x="55" y="90"/>
                    <a:pt x="54" y="90"/>
                  </a:cubicBezTo>
                  <a:cubicBezTo>
                    <a:pt x="54" y="95"/>
                    <a:pt x="52" y="96"/>
                    <a:pt x="49" y="99"/>
                  </a:cubicBezTo>
                  <a:close/>
                  <a:moveTo>
                    <a:pt x="178" y="141"/>
                  </a:moveTo>
                  <a:cubicBezTo>
                    <a:pt x="185" y="143"/>
                    <a:pt x="190" y="146"/>
                    <a:pt x="196" y="148"/>
                  </a:cubicBezTo>
                  <a:cubicBezTo>
                    <a:pt x="198" y="141"/>
                    <a:pt x="189" y="144"/>
                    <a:pt x="189" y="139"/>
                  </a:cubicBezTo>
                  <a:cubicBezTo>
                    <a:pt x="189" y="134"/>
                    <a:pt x="188" y="129"/>
                    <a:pt x="186" y="126"/>
                  </a:cubicBezTo>
                  <a:cubicBezTo>
                    <a:pt x="184" y="132"/>
                    <a:pt x="179" y="135"/>
                    <a:pt x="178" y="141"/>
                  </a:cubicBezTo>
                  <a:close/>
                </a:path>
              </a:pathLst>
            </a:custGeom>
            <a:solidFill>
              <a:srgbClr val="5F5F5F"/>
            </a:solidFill>
            <a:ln w="9525" cap="flat" cmpd="sng">
              <a:solidFill>
                <a:schemeClr val="bg1"/>
              </a:solidFill>
              <a:prstDash val="solid"/>
              <a:round/>
              <a:headEnd type="none" w="med" len="med"/>
              <a:tailEnd type="none" w="med" len="med"/>
            </a:ln>
            <a:effectLst/>
          </p:spPr>
          <p:txBody>
            <a:bodyPr/>
            <a:lstStyle/>
            <a:p>
              <a:endParaRPr lang="en-US">
                <a:solidFill>
                  <a:srgbClr val="000000"/>
                </a:solidFill>
              </a:endParaRPr>
            </a:p>
          </p:txBody>
        </p:sp>
        <p:sp>
          <p:nvSpPr>
            <p:cNvPr id="71" name="Freeform 78"/>
            <p:cNvSpPr>
              <a:spLocks/>
            </p:cNvSpPr>
            <p:nvPr/>
          </p:nvSpPr>
          <p:spPr bwMode="gray">
            <a:xfrm>
              <a:off x="4558" y="1318"/>
              <a:ext cx="244" cy="390"/>
            </a:xfrm>
            <a:custGeom>
              <a:avLst/>
              <a:gdLst/>
              <a:ahLst/>
              <a:cxnLst>
                <a:cxn ang="0">
                  <a:pos x="37" y="2"/>
                </a:cxn>
                <a:cxn ang="0">
                  <a:pos x="44" y="2"/>
                </a:cxn>
                <a:cxn ang="0">
                  <a:pos x="72" y="21"/>
                </a:cxn>
                <a:cxn ang="0">
                  <a:pos x="78" y="39"/>
                </a:cxn>
                <a:cxn ang="0">
                  <a:pos x="77" y="52"/>
                </a:cxn>
                <a:cxn ang="0">
                  <a:pos x="70" y="75"/>
                </a:cxn>
                <a:cxn ang="0">
                  <a:pos x="70" y="80"/>
                </a:cxn>
                <a:cxn ang="0">
                  <a:pos x="75" y="95"/>
                </a:cxn>
                <a:cxn ang="0">
                  <a:pos x="67" y="96"/>
                </a:cxn>
                <a:cxn ang="0">
                  <a:pos x="67" y="100"/>
                </a:cxn>
                <a:cxn ang="0">
                  <a:pos x="69" y="114"/>
                </a:cxn>
                <a:cxn ang="0">
                  <a:pos x="62" y="118"/>
                </a:cxn>
                <a:cxn ang="0">
                  <a:pos x="56" y="121"/>
                </a:cxn>
                <a:cxn ang="0">
                  <a:pos x="34" y="124"/>
                </a:cxn>
                <a:cxn ang="0">
                  <a:pos x="27" y="121"/>
                </a:cxn>
                <a:cxn ang="0">
                  <a:pos x="16" y="102"/>
                </a:cxn>
                <a:cxn ang="0">
                  <a:pos x="5" y="72"/>
                </a:cxn>
                <a:cxn ang="0">
                  <a:pos x="6" y="65"/>
                </a:cxn>
                <a:cxn ang="0">
                  <a:pos x="3" y="60"/>
                </a:cxn>
                <a:cxn ang="0">
                  <a:pos x="1" y="36"/>
                </a:cxn>
                <a:cxn ang="0">
                  <a:pos x="6" y="24"/>
                </a:cxn>
                <a:cxn ang="0">
                  <a:pos x="24" y="5"/>
                </a:cxn>
                <a:cxn ang="0">
                  <a:pos x="37" y="2"/>
                </a:cxn>
              </a:cxnLst>
              <a:rect l="0" t="0" r="r" b="b"/>
              <a:pathLst>
                <a:path w="81" h="130">
                  <a:moveTo>
                    <a:pt x="37" y="2"/>
                  </a:moveTo>
                  <a:cubicBezTo>
                    <a:pt x="37" y="2"/>
                    <a:pt x="44" y="2"/>
                    <a:pt x="44" y="2"/>
                  </a:cubicBezTo>
                  <a:cubicBezTo>
                    <a:pt x="58" y="5"/>
                    <a:pt x="63" y="0"/>
                    <a:pt x="72" y="21"/>
                  </a:cubicBezTo>
                  <a:cubicBezTo>
                    <a:pt x="74" y="26"/>
                    <a:pt x="78" y="35"/>
                    <a:pt x="78" y="39"/>
                  </a:cubicBezTo>
                  <a:cubicBezTo>
                    <a:pt x="77" y="47"/>
                    <a:pt x="75" y="41"/>
                    <a:pt x="77" y="52"/>
                  </a:cubicBezTo>
                  <a:cubicBezTo>
                    <a:pt x="78" y="61"/>
                    <a:pt x="75" y="73"/>
                    <a:pt x="70" y="75"/>
                  </a:cubicBezTo>
                  <a:cubicBezTo>
                    <a:pt x="70" y="76"/>
                    <a:pt x="70" y="79"/>
                    <a:pt x="70" y="80"/>
                  </a:cubicBezTo>
                  <a:cubicBezTo>
                    <a:pt x="70" y="82"/>
                    <a:pt x="72" y="93"/>
                    <a:pt x="75" y="95"/>
                  </a:cubicBezTo>
                  <a:cubicBezTo>
                    <a:pt x="81" y="102"/>
                    <a:pt x="67" y="92"/>
                    <a:pt x="67" y="96"/>
                  </a:cubicBezTo>
                  <a:cubicBezTo>
                    <a:pt x="67" y="96"/>
                    <a:pt x="67" y="99"/>
                    <a:pt x="67" y="100"/>
                  </a:cubicBezTo>
                  <a:cubicBezTo>
                    <a:pt x="67" y="107"/>
                    <a:pt x="67" y="109"/>
                    <a:pt x="69" y="114"/>
                  </a:cubicBezTo>
                  <a:cubicBezTo>
                    <a:pt x="68" y="118"/>
                    <a:pt x="63" y="116"/>
                    <a:pt x="62" y="118"/>
                  </a:cubicBezTo>
                  <a:cubicBezTo>
                    <a:pt x="61" y="121"/>
                    <a:pt x="57" y="118"/>
                    <a:pt x="56" y="121"/>
                  </a:cubicBezTo>
                  <a:cubicBezTo>
                    <a:pt x="48" y="121"/>
                    <a:pt x="43" y="130"/>
                    <a:pt x="34" y="124"/>
                  </a:cubicBezTo>
                  <a:cubicBezTo>
                    <a:pt x="33" y="123"/>
                    <a:pt x="30" y="121"/>
                    <a:pt x="27" y="121"/>
                  </a:cubicBezTo>
                  <a:cubicBezTo>
                    <a:pt x="20" y="119"/>
                    <a:pt x="25" y="108"/>
                    <a:pt x="16" y="102"/>
                  </a:cubicBezTo>
                  <a:cubicBezTo>
                    <a:pt x="10" y="98"/>
                    <a:pt x="7" y="85"/>
                    <a:pt x="5" y="72"/>
                  </a:cubicBezTo>
                  <a:cubicBezTo>
                    <a:pt x="5" y="68"/>
                    <a:pt x="7" y="68"/>
                    <a:pt x="6" y="65"/>
                  </a:cubicBezTo>
                  <a:cubicBezTo>
                    <a:pt x="6" y="64"/>
                    <a:pt x="3" y="60"/>
                    <a:pt x="3" y="60"/>
                  </a:cubicBezTo>
                  <a:cubicBezTo>
                    <a:pt x="0" y="53"/>
                    <a:pt x="1" y="47"/>
                    <a:pt x="1" y="36"/>
                  </a:cubicBezTo>
                  <a:cubicBezTo>
                    <a:pt x="2" y="30"/>
                    <a:pt x="5" y="29"/>
                    <a:pt x="6" y="24"/>
                  </a:cubicBezTo>
                  <a:cubicBezTo>
                    <a:pt x="9" y="10"/>
                    <a:pt x="17" y="9"/>
                    <a:pt x="24" y="5"/>
                  </a:cubicBezTo>
                  <a:cubicBezTo>
                    <a:pt x="30" y="2"/>
                    <a:pt x="30" y="2"/>
                    <a:pt x="37" y="2"/>
                  </a:cubicBezTo>
                  <a:close/>
                </a:path>
              </a:pathLst>
            </a:custGeom>
            <a:solidFill>
              <a:srgbClr val="5F5F5F"/>
            </a:solidFill>
            <a:ln w="9525" cap="flat" cmpd="sng">
              <a:solidFill>
                <a:schemeClr val="bg1"/>
              </a:solidFill>
              <a:prstDash val="solid"/>
              <a:round/>
              <a:headEnd type="none" w="med" len="med"/>
              <a:tailEnd type="none" w="med" len="med"/>
            </a:ln>
            <a:effectLst/>
          </p:spPr>
          <p:txBody>
            <a:bodyPr/>
            <a:lstStyle/>
            <a:p>
              <a:endParaRPr lang="en-US">
                <a:solidFill>
                  <a:srgbClr val="000000"/>
                </a:solidFill>
              </a:endParaRPr>
            </a:p>
          </p:txBody>
        </p:sp>
        <p:sp>
          <p:nvSpPr>
            <p:cNvPr id="72" name="Freeform 79"/>
            <p:cNvSpPr>
              <a:spLocks/>
            </p:cNvSpPr>
            <p:nvPr/>
          </p:nvSpPr>
          <p:spPr bwMode="auto">
            <a:xfrm>
              <a:off x="4574" y="1642"/>
              <a:ext cx="105" cy="117"/>
            </a:xfrm>
            <a:custGeom>
              <a:avLst/>
              <a:gdLst/>
              <a:ahLst/>
              <a:cxnLst>
                <a:cxn ang="0">
                  <a:pos x="19" y="8"/>
                </a:cxn>
                <a:cxn ang="0">
                  <a:pos x="15" y="0"/>
                </a:cxn>
                <a:cxn ang="0">
                  <a:pos x="8" y="2"/>
                </a:cxn>
                <a:cxn ang="0">
                  <a:pos x="4" y="5"/>
                </a:cxn>
                <a:cxn ang="0">
                  <a:pos x="0" y="9"/>
                </a:cxn>
                <a:cxn ang="0">
                  <a:pos x="0" y="17"/>
                </a:cxn>
                <a:cxn ang="0">
                  <a:pos x="3" y="37"/>
                </a:cxn>
                <a:cxn ang="0">
                  <a:pos x="18" y="27"/>
                </a:cxn>
                <a:cxn ang="0">
                  <a:pos x="35" y="18"/>
                </a:cxn>
                <a:cxn ang="0">
                  <a:pos x="19" y="8"/>
                </a:cxn>
              </a:cxnLst>
              <a:rect l="0" t="0" r="r" b="b"/>
              <a:pathLst>
                <a:path w="35" h="39">
                  <a:moveTo>
                    <a:pt x="19" y="8"/>
                  </a:moveTo>
                  <a:cubicBezTo>
                    <a:pt x="18" y="6"/>
                    <a:pt x="16" y="0"/>
                    <a:pt x="15" y="0"/>
                  </a:cubicBezTo>
                  <a:cubicBezTo>
                    <a:pt x="13" y="0"/>
                    <a:pt x="9" y="1"/>
                    <a:pt x="8" y="2"/>
                  </a:cubicBezTo>
                  <a:cubicBezTo>
                    <a:pt x="7" y="3"/>
                    <a:pt x="4" y="5"/>
                    <a:pt x="4" y="5"/>
                  </a:cubicBezTo>
                  <a:cubicBezTo>
                    <a:pt x="5" y="4"/>
                    <a:pt x="0" y="9"/>
                    <a:pt x="0" y="9"/>
                  </a:cubicBezTo>
                  <a:cubicBezTo>
                    <a:pt x="0" y="9"/>
                    <a:pt x="0" y="14"/>
                    <a:pt x="0" y="17"/>
                  </a:cubicBezTo>
                  <a:cubicBezTo>
                    <a:pt x="0" y="19"/>
                    <a:pt x="1" y="39"/>
                    <a:pt x="3" y="37"/>
                  </a:cubicBezTo>
                  <a:cubicBezTo>
                    <a:pt x="5" y="34"/>
                    <a:pt x="14" y="28"/>
                    <a:pt x="18" y="27"/>
                  </a:cubicBezTo>
                  <a:cubicBezTo>
                    <a:pt x="22" y="25"/>
                    <a:pt x="35" y="18"/>
                    <a:pt x="35" y="18"/>
                  </a:cubicBezTo>
                  <a:cubicBezTo>
                    <a:pt x="34" y="18"/>
                    <a:pt x="20" y="11"/>
                    <a:pt x="19" y="8"/>
                  </a:cubicBezTo>
                  <a:close/>
                </a:path>
              </a:pathLst>
            </a:custGeom>
            <a:solidFill>
              <a:srgbClr val="777777"/>
            </a:solidFill>
            <a:ln w="9525">
              <a:noFill/>
              <a:round/>
              <a:headEnd/>
              <a:tailEnd/>
            </a:ln>
          </p:spPr>
          <p:txBody>
            <a:bodyPr/>
            <a:lstStyle/>
            <a:p>
              <a:endParaRPr lang="en-US">
                <a:solidFill>
                  <a:srgbClr val="000000"/>
                </a:solidFill>
              </a:endParaRPr>
            </a:p>
          </p:txBody>
        </p:sp>
        <p:sp>
          <p:nvSpPr>
            <p:cNvPr id="73" name="Freeform 80"/>
            <p:cNvSpPr>
              <a:spLocks noEditPoints="1"/>
            </p:cNvSpPr>
            <p:nvPr/>
          </p:nvSpPr>
          <p:spPr bwMode="auto">
            <a:xfrm>
              <a:off x="4252" y="1649"/>
              <a:ext cx="544" cy="599"/>
            </a:xfrm>
            <a:custGeom>
              <a:avLst/>
              <a:gdLst/>
              <a:ahLst/>
              <a:cxnLst>
                <a:cxn ang="0">
                  <a:pos x="177" y="8"/>
                </a:cxn>
                <a:cxn ang="0">
                  <a:pos x="170" y="1"/>
                </a:cxn>
                <a:cxn ang="0">
                  <a:pos x="170" y="4"/>
                </a:cxn>
                <a:cxn ang="0">
                  <a:pos x="163" y="8"/>
                </a:cxn>
                <a:cxn ang="0">
                  <a:pos x="147" y="15"/>
                </a:cxn>
                <a:cxn ang="0">
                  <a:pos x="149" y="20"/>
                </a:cxn>
                <a:cxn ang="0">
                  <a:pos x="155" y="31"/>
                </a:cxn>
                <a:cxn ang="0">
                  <a:pos x="160" y="42"/>
                </a:cxn>
                <a:cxn ang="0">
                  <a:pos x="170" y="32"/>
                </a:cxn>
                <a:cxn ang="0">
                  <a:pos x="181" y="18"/>
                </a:cxn>
                <a:cxn ang="0">
                  <a:pos x="177" y="8"/>
                </a:cxn>
                <a:cxn ang="0">
                  <a:pos x="119" y="184"/>
                </a:cxn>
                <a:cxn ang="0">
                  <a:pos x="115" y="180"/>
                </a:cxn>
                <a:cxn ang="0">
                  <a:pos x="102" y="164"/>
                </a:cxn>
                <a:cxn ang="0">
                  <a:pos x="62" y="105"/>
                </a:cxn>
                <a:cxn ang="0">
                  <a:pos x="54" y="92"/>
                </a:cxn>
                <a:cxn ang="0">
                  <a:pos x="52" y="90"/>
                </a:cxn>
                <a:cxn ang="0">
                  <a:pos x="49" y="89"/>
                </a:cxn>
                <a:cxn ang="0">
                  <a:pos x="45" y="85"/>
                </a:cxn>
                <a:cxn ang="0">
                  <a:pos x="39" y="85"/>
                </a:cxn>
                <a:cxn ang="0">
                  <a:pos x="27" y="84"/>
                </a:cxn>
                <a:cxn ang="0">
                  <a:pos x="17" y="80"/>
                </a:cxn>
                <a:cxn ang="0">
                  <a:pos x="8" y="68"/>
                </a:cxn>
                <a:cxn ang="0">
                  <a:pos x="6" y="68"/>
                </a:cxn>
                <a:cxn ang="0">
                  <a:pos x="5" y="70"/>
                </a:cxn>
                <a:cxn ang="0">
                  <a:pos x="4" y="69"/>
                </a:cxn>
                <a:cxn ang="0">
                  <a:pos x="2" y="72"/>
                </a:cxn>
                <a:cxn ang="0">
                  <a:pos x="2" y="73"/>
                </a:cxn>
                <a:cxn ang="0">
                  <a:pos x="0" y="73"/>
                </a:cxn>
                <a:cxn ang="0">
                  <a:pos x="0" y="74"/>
                </a:cxn>
                <a:cxn ang="0">
                  <a:pos x="0" y="78"/>
                </a:cxn>
                <a:cxn ang="0">
                  <a:pos x="0" y="82"/>
                </a:cxn>
                <a:cxn ang="0">
                  <a:pos x="22" y="118"/>
                </a:cxn>
                <a:cxn ang="0">
                  <a:pos x="37" y="141"/>
                </a:cxn>
                <a:cxn ang="0">
                  <a:pos x="59" y="171"/>
                </a:cxn>
                <a:cxn ang="0">
                  <a:pos x="68" y="185"/>
                </a:cxn>
                <a:cxn ang="0">
                  <a:pos x="77" y="194"/>
                </a:cxn>
                <a:cxn ang="0">
                  <a:pos x="96" y="198"/>
                </a:cxn>
                <a:cxn ang="0">
                  <a:pos x="116" y="199"/>
                </a:cxn>
                <a:cxn ang="0">
                  <a:pos x="116" y="198"/>
                </a:cxn>
                <a:cxn ang="0">
                  <a:pos x="118" y="197"/>
                </a:cxn>
                <a:cxn ang="0">
                  <a:pos x="119" y="194"/>
                </a:cxn>
                <a:cxn ang="0">
                  <a:pos x="119" y="192"/>
                </a:cxn>
                <a:cxn ang="0">
                  <a:pos x="120" y="191"/>
                </a:cxn>
                <a:cxn ang="0">
                  <a:pos x="120" y="188"/>
                </a:cxn>
                <a:cxn ang="0">
                  <a:pos x="118" y="187"/>
                </a:cxn>
                <a:cxn ang="0">
                  <a:pos x="119" y="184"/>
                </a:cxn>
              </a:cxnLst>
              <a:rect l="0" t="0" r="r" b="b"/>
              <a:pathLst>
                <a:path w="181" h="199">
                  <a:moveTo>
                    <a:pt x="177" y="8"/>
                  </a:moveTo>
                  <a:cubicBezTo>
                    <a:pt x="176" y="6"/>
                    <a:pt x="173" y="0"/>
                    <a:pt x="170" y="1"/>
                  </a:cubicBezTo>
                  <a:cubicBezTo>
                    <a:pt x="170" y="1"/>
                    <a:pt x="170" y="2"/>
                    <a:pt x="170" y="4"/>
                  </a:cubicBezTo>
                  <a:cubicBezTo>
                    <a:pt x="170" y="7"/>
                    <a:pt x="163" y="8"/>
                    <a:pt x="163" y="8"/>
                  </a:cubicBezTo>
                  <a:cubicBezTo>
                    <a:pt x="163" y="8"/>
                    <a:pt x="148" y="13"/>
                    <a:pt x="147" y="15"/>
                  </a:cubicBezTo>
                  <a:cubicBezTo>
                    <a:pt x="146" y="17"/>
                    <a:pt x="148" y="18"/>
                    <a:pt x="149" y="20"/>
                  </a:cubicBezTo>
                  <a:cubicBezTo>
                    <a:pt x="151" y="23"/>
                    <a:pt x="154" y="28"/>
                    <a:pt x="155" y="31"/>
                  </a:cubicBezTo>
                  <a:cubicBezTo>
                    <a:pt x="156" y="34"/>
                    <a:pt x="160" y="42"/>
                    <a:pt x="160" y="42"/>
                  </a:cubicBezTo>
                  <a:cubicBezTo>
                    <a:pt x="160" y="42"/>
                    <a:pt x="168" y="34"/>
                    <a:pt x="170" y="32"/>
                  </a:cubicBezTo>
                  <a:cubicBezTo>
                    <a:pt x="172" y="31"/>
                    <a:pt x="181" y="19"/>
                    <a:pt x="181" y="18"/>
                  </a:cubicBezTo>
                  <a:cubicBezTo>
                    <a:pt x="181" y="17"/>
                    <a:pt x="177" y="11"/>
                    <a:pt x="177" y="8"/>
                  </a:cubicBezTo>
                  <a:close/>
                  <a:moveTo>
                    <a:pt x="119" y="184"/>
                  </a:moveTo>
                  <a:cubicBezTo>
                    <a:pt x="119" y="184"/>
                    <a:pt x="116" y="182"/>
                    <a:pt x="115" y="180"/>
                  </a:cubicBezTo>
                  <a:cubicBezTo>
                    <a:pt x="115" y="179"/>
                    <a:pt x="102" y="164"/>
                    <a:pt x="102" y="164"/>
                  </a:cubicBezTo>
                  <a:cubicBezTo>
                    <a:pt x="62" y="105"/>
                    <a:pt x="62" y="105"/>
                    <a:pt x="62" y="105"/>
                  </a:cubicBezTo>
                  <a:cubicBezTo>
                    <a:pt x="54" y="92"/>
                    <a:pt x="54" y="92"/>
                    <a:pt x="54" y="92"/>
                  </a:cubicBezTo>
                  <a:cubicBezTo>
                    <a:pt x="52" y="90"/>
                    <a:pt x="52" y="90"/>
                    <a:pt x="52" y="90"/>
                  </a:cubicBezTo>
                  <a:cubicBezTo>
                    <a:pt x="49" y="89"/>
                    <a:pt x="49" y="89"/>
                    <a:pt x="49" y="89"/>
                  </a:cubicBezTo>
                  <a:cubicBezTo>
                    <a:pt x="45" y="85"/>
                    <a:pt x="45" y="85"/>
                    <a:pt x="45" y="85"/>
                  </a:cubicBezTo>
                  <a:cubicBezTo>
                    <a:pt x="39" y="85"/>
                    <a:pt x="39" y="85"/>
                    <a:pt x="39" y="85"/>
                  </a:cubicBezTo>
                  <a:cubicBezTo>
                    <a:pt x="39" y="85"/>
                    <a:pt x="31" y="85"/>
                    <a:pt x="27" y="84"/>
                  </a:cubicBezTo>
                  <a:cubicBezTo>
                    <a:pt x="23" y="84"/>
                    <a:pt x="17" y="80"/>
                    <a:pt x="17" y="80"/>
                  </a:cubicBezTo>
                  <a:cubicBezTo>
                    <a:pt x="8" y="68"/>
                    <a:pt x="8" y="68"/>
                    <a:pt x="8" y="68"/>
                  </a:cubicBezTo>
                  <a:cubicBezTo>
                    <a:pt x="6" y="68"/>
                    <a:pt x="6" y="68"/>
                    <a:pt x="6" y="68"/>
                  </a:cubicBezTo>
                  <a:cubicBezTo>
                    <a:pt x="5" y="70"/>
                    <a:pt x="5" y="70"/>
                    <a:pt x="5" y="70"/>
                  </a:cubicBezTo>
                  <a:cubicBezTo>
                    <a:pt x="4" y="69"/>
                    <a:pt x="4" y="69"/>
                    <a:pt x="4" y="69"/>
                  </a:cubicBezTo>
                  <a:cubicBezTo>
                    <a:pt x="2" y="72"/>
                    <a:pt x="2" y="72"/>
                    <a:pt x="2" y="72"/>
                  </a:cubicBezTo>
                  <a:cubicBezTo>
                    <a:pt x="2" y="73"/>
                    <a:pt x="2" y="73"/>
                    <a:pt x="2" y="73"/>
                  </a:cubicBezTo>
                  <a:cubicBezTo>
                    <a:pt x="0" y="73"/>
                    <a:pt x="0" y="73"/>
                    <a:pt x="0" y="73"/>
                  </a:cubicBezTo>
                  <a:cubicBezTo>
                    <a:pt x="0" y="74"/>
                    <a:pt x="0" y="74"/>
                    <a:pt x="0" y="74"/>
                  </a:cubicBezTo>
                  <a:cubicBezTo>
                    <a:pt x="0" y="78"/>
                    <a:pt x="0" y="78"/>
                    <a:pt x="0" y="78"/>
                  </a:cubicBezTo>
                  <a:cubicBezTo>
                    <a:pt x="0" y="82"/>
                    <a:pt x="0" y="82"/>
                    <a:pt x="0" y="82"/>
                  </a:cubicBezTo>
                  <a:cubicBezTo>
                    <a:pt x="22" y="118"/>
                    <a:pt x="22" y="118"/>
                    <a:pt x="22" y="118"/>
                  </a:cubicBezTo>
                  <a:cubicBezTo>
                    <a:pt x="37" y="141"/>
                    <a:pt x="37" y="141"/>
                    <a:pt x="37" y="141"/>
                  </a:cubicBezTo>
                  <a:cubicBezTo>
                    <a:pt x="59" y="171"/>
                    <a:pt x="59" y="171"/>
                    <a:pt x="59" y="171"/>
                  </a:cubicBezTo>
                  <a:cubicBezTo>
                    <a:pt x="68" y="185"/>
                    <a:pt x="68" y="185"/>
                    <a:pt x="68" y="185"/>
                  </a:cubicBezTo>
                  <a:cubicBezTo>
                    <a:pt x="68" y="185"/>
                    <a:pt x="76" y="193"/>
                    <a:pt x="77" y="194"/>
                  </a:cubicBezTo>
                  <a:cubicBezTo>
                    <a:pt x="79" y="196"/>
                    <a:pt x="92" y="198"/>
                    <a:pt x="96" y="198"/>
                  </a:cubicBezTo>
                  <a:cubicBezTo>
                    <a:pt x="99" y="198"/>
                    <a:pt x="116" y="199"/>
                    <a:pt x="116" y="199"/>
                  </a:cubicBezTo>
                  <a:cubicBezTo>
                    <a:pt x="116" y="198"/>
                    <a:pt x="116" y="198"/>
                    <a:pt x="116" y="198"/>
                  </a:cubicBezTo>
                  <a:cubicBezTo>
                    <a:pt x="118" y="197"/>
                    <a:pt x="118" y="197"/>
                    <a:pt x="118" y="197"/>
                  </a:cubicBezTo>
                  <a:cubicBezTo>
                    <a:pt x="119" y="194"/>
                    <a:pt x="119" y="194"/>
                    <a:pt x="119" y="194"/>
                  </a:cubicBezTo>
                  <a:cubicBezTo>
                    <a:pt x="119" y="192"/>
                    <a:pt x="119" y="192"/>
                    <a:pt x="119" y="192"/>
                  </a:cubicBezTo>
                  <a:cubicBezTo>
                    <a:pt x="120" y="191"/>
                    <a:pt x="120" y="191"/>
                    <a:pt x="120" y="191"/>
                  </a:cubicBezTo>
                  <a:cubicBezTo>
                    <a:pt x="120" y="188"/>
                    <a:pt x="120" y="188"/>
                    <a:pt x="120" y="188"/>
                  </a:cubicBezTo>
                  <a:cubicBezTo>
                    <a:pt x="118" y="187"/>
                    <a:pt x="118" y="187"/>
                    <a:pt x="118" y="187"/>
                  </a:cubicBezTo>
                  <a:lnTo>
                    <a:pt x="119" y="184"/>
                  </a:lnTo>
                  <a:close/>
                </a:path>
              </a:pathLst>
            </a:custGeom>
            <a:solidFill>
              <a:srgbClr val="777777"/>
            </a:solidFill>
            <a:ln w="9525">
              <a:noFill/>
              <a:round/>
              <a:headEnd/>
              <a:tailEnd/>
            </a:ln>
          </p:spPr>
          <p:txBody>
            <a:bodyPr/>
            <a:lstStyle/>
            <a:p>
              <a:endParaRPr lang="en-US">
                <a:solidFill>
                  <a:srgbClr val="000000"/>
                </a:solidFill>
              </a:endParaRPr>
            </a:p>
          </p:txBody>
        </p:sp>
        <p:sp>
          <p:nvSpPr>
            <p:cNvPr id="74" name="Freeform 81"/>
            <p:cNvSpPr>
              <a:spLocks/>
            </p:cNvSpPr>
            <p:nvPr/>
          </p:nvSpPr>
          <p:spPr bwMode="auto">
            <a:xfrm>
              <a:off x="4291" y="3442"/>
              <a:ext cx="204" cy="225"/>
            </a:xfrm>
            <a:custGeom>
              <a:avLst/>
              <a:gdLst/>
              <a:ahLst/>
              <a:cxnLst>
                <a:cxn ang="0">
                  <a:pos x="65" y="9"/>
                </a:cxn>
                <a:cxn ang="0">
                  <a:pos x="61" y="0"/>
                </a:cxn>
                <a:cxn ang="0">
                  <a:pos x="57" y="20"/>
                </a:cxn>
                <a:cxn ang="0">
                  <a:pos x="50" y="31"/>
                </a:cxn>
                <a:cxn ang="0">
                  <a:pos x="45" y="41"/>
                </a:cxn>
                <a:cxn ang="0">
                  <a:pos x="40" y="52"/>
                </a:cxn>
                <a:cxn ang="0">
                  <a:pos x="32" y="55"/>
                </a:cxn>
                <a:cxn ang="0">
                  <a:pos x="18" y="55"/>
                </a:cxn>
                <a:cxn ang="0">
                  <a:pos x="12" y="52"/>
                </a:cxn>
                <a:cxn ang="0">
                  <a:pos x="9" y="56"/>
                </a:cxn>
                <a:cxn ang="0">
                  <a:pos x="3" y="63"/>
                </a:cxn>
                <a:cxn ang="0">
                  <a:pos x="0" y="70"/>
                </a:cxn>
                <a:cxn ang="0">
                  <a:pos x="6" y="74"/>
                </a:cxn>
                <a:cxn ang="0">
                  <a:pos x="25" y="74"/>
                </a:cxn>
                <a:cxn ang="0">
                  <a:pos x="37" y="69"/>
                </a:cxn>
                <a:cxn ang="0">
                  <a:pos x="37" y="65"/>
                </a:cxn>
                <a:cxn ang="0">
                  <a:pos x="42" y="52"/>
                </a:cxn>
                <a:cxn ang="0">
                  <a:pos x="44" y="50"/>
                </a:cxn>
                <a:cxn ang="0">
                  <a:pos x="46" y="56"/>
                </a:cxn>
                <a:cxn ang="0">
                  <a:pos x="56" y="60"/>
                </a:cxn>
                <a:cxn ang="0">
                  <a:pos x="62" y="60"/>
                </a:cxn>
                <a:cxn ang="0">
                  <a:pos x="65" y="28"/>
                </a:cxn>
                <a:cxn ang="0">
                  <a:pos x="67" y="21"/>
                </a:cxn>
                <a:cxn ang="0">
                  <a:pos x="65" y="9"/>
                </a:cxn>
              </a:cxnLst>
              <a:rect l="0" t="0" r="r" b="b"/>
              <a:pathLst>
                <a:path w="68" h="75">
                  <a:moveTo>
                    <a:pt x="65" y="9"/>
                  </a:moveTo>
                  <a:cubicBezTo>
                    <a:pt x="65" y="8"/>
                    <a:pt x="61" y="0"/>
                    <a:pt x="61" y="0"/>
                  </a:cubicBezTo>
                  <a:cubicBezTo>
                    <a:pt x="62" y="10"/>
                    <a:pt x="57" y="20"/>
                    <a:pt x="57" y="20"/>
                  </a:cubicBezTo>
                  <a:cubicBezTo>
                    <a:pt x="50" y="31"/>
                    <a:pt x="50" y="31"/>
                    <a:pt x="50" y="31"/>
                  </a:cubicBezTo>
                  <a:cubicBezTo>
                    <a:pt x="45" y="41"/>
                    <a:pt x="45" y="41"/>
                    <a:pt x="45" y="41"/>
                  </a:cubicBezTo>
                  <a:cubicBezTo>
                    <a:pt x="45" y="41"/>
                    <a:pt x="42" y="49"/>
                    <a:pt x="40" y="52"/>
                  </a:cubicBezTo>
                  <a:cubicBezTo>
                    <a:pt x="39" y="54"/>
                    <a:pt x="35" y="55"/>
                    <a:pt x="32" y="55"/>
                  </a:cubicBezTo>
                  <a:cubicBezTo>
                    <a:pt x="29" y="56"/>
                    <a:pt x="23" y="55"/>
                    <a:pt x="18" y="55"/>
                  </a:cubicBezTo>
                  <a:cubicBezTo>
                    <a:pt x="14" y="54"/>
                    <a:pt x="12" y="52"/>
                    <a:pt x="12" y="52"/>
                  </a:cubicBezTo>
                  <a:cubicBezTo>
                    <a:pt x="9" y="56"/>
                    <a:pt x="9" y="56"/>
                    <a:pt x="9" y="56"/>
                  </a:cubicBezTo>
                  <a:cubicBezTo>
                    <a:pt x="9" y="56"/>
                    <a:pt x="3" y="62"/>
                    <a:pt x="3" y="63"/>
                  </a:cubicBezTo>
                  <a:cubicBezTo>
                    <a:pt x="3" y="63"/>
                    <a:pt x="0" y="70"/>
                    <a:pt x="0" y="70"/>
                  </a:cubicBezTo>
                  <a:cubicBezTo>
                    <a:pt x="0" y="70"/>
                    <a:pt x="4" y="73"/>
                    <a:pt x="6" y="74"/>
                  </a:cubicBezTo>
                  <a:cubicBezTo>
                    <a:pt x="7" y="75"/>
                    <a:pt x="22" y="75"/>
                    <a:pt x="25" y="74"/>
                  </a:cubicBezTo>
                  <a:cubicBezTo>
                    <a:pt x="27" y="73"/>
                    <a:pt x="37" y="69"/>
                    <a:pt x="37" y="69"/>
                  </a:cubicBezTo>
                  <a:cubicBezTo>
                    <a:pt x="37" y="69"/>
                    <a:pt x="38" y="66"/>
                    <a:pt x="37" y="65"/>
                  </a:cubicBezTo>
                  <a:cubicBezTo>
                    <a:pt x="37" y="63"/>
                    <a:pt x="39" y="58"/>
                    <a:pt x="42" y="52"/>
                  </a:cubicBezTo>
                  <a:cubicBezTo>
                    <a:pt x="45" y="47"/>
                    <a:pt x="44" y="50"/>
                    <a:pt x="44" y="50"/>
                  </a:cubicBezTo>
                  <a:cubicBezTo>
                    <a:pt x="46" y="56"/>
                    <a:pt x="46" y="56"/>
                    <a:pt x="46" y="56"/>
                  </a:cubicBezTo>
                  <a:cubicBezTo>
                    <a:pt x="56" y="60"/>
                    <a:pt x="56" y="60"/>
                    <a:pt x="56" y="60"/>
                  </a:cubicBezTo>
                  <a:cubicBezTo>
                    <a:pt x="62" y="60"/>
                    <a:pt x="62" y="60"/>
                    <a:pt x="62" y="60"/>
                  </a:cubicBezTo>
                  <a:cubicBezTo>
                    <a:pt x="62" y="60"/>
                    <a:pt x="65" y="29"/>
                    <a:pt x="65" y="28"/>
                  </a:cubicBezTo>
                  <a:cubicBezTo>
                    <a:pt x="65" y="27"/>
                    <a:pt x="67" y="22"/>
                    <a:pt x="67" y="21"/>
                  </a:cubicBezTo>
                  <a:cubicBezTo>
                    <a:pt x="68" y="20"/>
                    <a:pt x="66" y="10"/>
                    <a:pt x="65" y="9"/>
                  </a:cubicBezTo>
                  <a:close/>
                </a:path>
              </a:pathLst>
            </a:custGeom>
            <a:solidFill>
              <a:srgbClr val="686565"/>
            </a:solidFill>
            <a:ln w="9525">
              <a:noFill/>
              <a:round/>
              <a:headEnd/>
              <a:tailEnd/>
            </a:ln>
          </p:spPr>
          <p:txBody>
            <a:bodyPr/>
            <a:lstStyle/>
            <a:p>
              <a:endParaRPr lang="en-US">
                <a:solidFill>
                  <a:srgbClr val="000000"/>
                </a:solidFill>
              </a:endParaRPr>
            </a:p>
          </p:txBody>
        </p:sp>
        <p:sp>
          <p:nvSpPr>
            <p:cNvPr id="75" name="Freeform 82"/>
            <p:cNvSpPr>
              <a:spLocks/>
            </p:cNvSpPr>
            <p:nvPr/>
          </p:nvSpPr>
          <p:spPr bwMode="gray">
            <a:xfrm>
              <a:off x="4375" y="2023"/>
              <a:ext cx="178" cy="143"/>
            </a:xfrm>
            <a:custGeom>
              <a:avLst/>
              <a:gdLst/>
              <a:ahLst/>
              <a:cxnLst>
                <a:cxn ang="0">
                  <a:pos x="55" y="21"/>
                </a:cxn>
                <a:cxn ang="0">
                  <a:pos x="54" y="17"/>
                </a:cxn>
                <a:cxn ang="0">
                  <a:pos x="50" y="15"/>
                </a:cxn>
                <a:cxn ang="0">
                  <a:pos x="50" y="13"/>
                </a:cxn>
                <a:cxn ang="0">
                  <a:pos x="43" y="6"/>
                </a:cxn>
                <a:cxn ang="0">
                  <a:pos x="37" y="6"/>
                </a:cxn>
                <a:cxn ang="0">
                  <a:pos x="39" y="9"/>
                </a:cxn>
                <a:cxn ang="0">
                  <a:pos x="37" y="13"/>
                </a:cxn>
                <a:cxn ang="0">
                  <a:pos x="28" y="18"/>
                </a:cxn>
                <a:cxn ang="0">
                  <a:pos x="24" y="16"/>
                </a:cxn>
                <a:cxn ang="0">
                  <a:pos x="18" y="17"/>
                </a:cxn>
                <a:cxn ang="0">
                  <a:pos x="21" y="13"/>
                </a:cxn>
                <a:cxn ang="0">
                  <a:pos x="24" y="9"/>
                </a:cxn>
                <a:cxn ang="0">
                  <a:pos x="24" y="2"/>
                </a:cxn>
                <a:cxn ang="0">
                  <a:pos x="21" y="1"/>
                </a:cxn>
                <a:cxn ang="0">
                  <a:pos x="16" y="7"/>
                </a:cxn>
                <a:cxn ang="0">
                  <a:pos x="11" y="13"/>
                </a:cxn>
                <a:cxn ang="0">
                  <a:pos x="9" y="17"/>
                </a:cxn>
                <a:cxn ang="0">
                  <a:pos x="6" y="24"/>
                </a:cxn>
                <a:cxn ang="0">
                  <a:pos x="2" y="26"/>
                </a:cxn>
                <a:cxn ang="0">
                  <a:pos x="2" y="30"/>
                </a:cxn>
                <a:cxn ang="0">
                  <a:pos x="4" y="43"/>
                </a:cxn>
                <a:cxn ang="0">
                  <a:pos x="15" y="47"/>
                </a:cxn>
                <a:cxn ang="0">
                  <a:pos x="21" y="45"/>
                </a:cxn>
                <a:cxn ang="0">
                  <a:pos x="29" y="45"/>
                </a:cxn>
                <a:cxn ang="0">
                  <a:pos x="35" y="45"/>
                </a:cxn>
                <a:cxn ang="0">
                  <a:pos x="42" y="45"/>
                </a:cxn>
                <a:cxn ang="0">
                  <a:pos x="56" y="36"/>
                </a:cxn>
                <a:cxn ang="0">
                  <a:pos x="54" y="31"/>
                </a:cxn>
                <a:cxn ang="0">
                  <a:pos x="58" y="26"/>
                </a:cxn>
                <a:cxn ang="0">
                  <a:pos x="55" y="21"/>
                </a:cxn>
              </a:cxnLst>
              <a:rect l="0" t="0" r="r" b="b"/>
              <a:pathLst>
                <a:path w="59" h="48">
                  <a:moveTo>
                    <a:pt x="55" y="21"/>
                  </a:moveTo>
                  <a:cubicBezTo>
                    <a:pt x="55" y="21"/>
                    <a:pt x="55" y="19"/>
                    <a:pt x="54" y="17"/>
                  </a:cubicBezTo>
                  <a:cubicBezTo>
                    <a:pt x="53" y="15"/>
                    <a:pt x="50" y="15"/>
                    <a:pt x="50" y="15"/>
                  </a:cubicBezTo>
                  <a:cubicBezTo>
                    <a:pt x="50" y="15"/>
                    <a:pt x="51" y="14"/>
                    <a:pt x="50" y="13"/>
                  </a:cubicBezTo>
                  <a:cubicBezTo>
                    <a:pt x="49" y="11"/>
                    <a:pt x="45" y="6"/>
                    <a:pt x="43" y="6"/>
                  </a:cubicBezTo>
                  <a:cubicBezTo>
                    <a:pt x="42" y="6"/>
                    <a:pt x="37" y="6"/>
                    <a:pt x="37" y="6"/>
                  </a:cubicBezTo>
                  <a:cubicBezTo>
                    <a:pt x="37" y="6"/>
                    <a:pt x="38" y="9"/>
                    <a:pt x="39" y="9"/>
                  </a:cubicBezTo>
                  <a:cubicBezTo>
                    <a:pt x="40" y="10"/>
                    <a:pt x="38" y="12"/>
                    <a:pt x="37" y="13"/>
                  </a:cubicBezTo>
                  <a:cubicBezTo>
                    <a:pt x="36" y="13"/>
                    <a:pt x="30" y="18"/>
                    <a:pt x="28" y="18"/>
                  </a:cubicBezTo>
                  <a:cubicBezTo>
                    <a:pt x="25" y="18"/>
                    <a:pt x="25" y="17"/>
                    <a:pt x="24" y="16"/>
                  </a:cubicBezTo>
                  <a:cubicBezTo>
                    <a:pt x="23" y="16"/>
                    <a:pt x="18" y="17"/>
                    <a:pt x="18" y="17"/>
                  </a:cubicBezTo>
                  <a:cubicBezTo>
                    <a:pt x="18" y="17"/>
                    <a:pt x="20" y="13"/>
                    <a:pt x="21" y="13"/>
                  </a:cubicBezTo>
                  <a:cubicBezTo>
                    <a:pt x="22" y="12"/>
                    <a:pt x="24" y="9"/>
                    <a:pt x="24" y="9"/>
                  </a:cubicBezTo>
                  <a:cubicBezTo>
                    <a:pt x="24" y="9"/>
                    <a:pt x="24" y="4"/>
                    <a:pt x="24" y="2"/>
                  </a:cubicBezTo>
                  <a:cubicBezTo>
                    <a:pt x="23" y="0"/>
                    <a:pt x="22" y="1"/>
                    <a:pt x="21" y="1"/>
                  </a:cubicBezTo>
                  <a:cubicBezTo>
                    <a:pt x="20" y="1"/>
                    <a:pt x="16" y="5"/>
                    <a:pt x="16" y="7"/>
                  </a:cubicBezTo>
                  <a:cubicBezTo>
                    <a:pt x="16" y="8"/>
                    <a:pt x="11" y="13"/>
                    <a:pt x="11" y="13"/>
                  </a:cubicBezTo>
                  <a:cubicBezTo>
                    <a:pt x="11" y="13"/>
                    <a:pt x="9" y="15"/>
                    <a:pt x="9" y="17"/>
                  </a:cubicBezTo>
                  <a:cubicBezTo>
                    <a:pt x="10" y="21"/>
                    <a:pt x="6" y="24"/>
                    <a:pt x="6" y="24"/>
                  </a:cubicBezTo>
                  <a:cubicBezTo>
                    <a:pt x="2" y="26"/>
                    <a:pt x="2" y="26"/>
                    <a:pt x="2" y="26"/>
                  </a:cubicBezTo>
                  <a:cubicBezTo>
                    <a:pt x="2" y="30"/>
                    <a:pt x="2" y="30"/>
                    <a:pt x="2" y="30"/>
                  </a:cubicBezTo>
                  <a:cubicBezTo>
                    <a:pt x="2" y="30"/>
                    <a:pt x="0" y="37"/>
                    <a:pt x="4" y="43"/>
                  </a:cubicBezTo>
                  <a:cubicBezTo>
                    <a:pt x="8" y="48"/>
                    <a:pt x="15" y="47"/>
                    <a:pt x="15" y="47"/>
                  </a:cubicBezTo>
                  <a:cubicBezTo>
                    <a:pt x="21" y="45"/>
                    <a:pt x="21" y="45"/>
                    <a:pt x="21" y="45"/>
                  </a:cubicBezTo>
                  <a:cubicBezTo>
                    <a:pt x="29" y="45"/>
                    <a:pt x="29" y="45"/>
                    <a:pt x="29" y="45"/>
                  </a:cubicBezTo>
                  <a:cubicBezTo>
                    <a:pt x="29" y="45"/>
                    <a:pt x="32" y="45"/>
                    <a:pt x="35" y="45"/>
                  </a:cubicBezTo>
                  <a:cubicBezTo>
                    <a:pt x="37" y="45"/>
                    <a:pt x="40" y="46"/>
                    <a:pt x="42" y="45"/>
                  </a:cubicBezTo>
                  <a:cubicBezTo>
                    <a:pt x="44" y="45"/>
                    <a:pt x="55" y="38"/>
                    <a:pt x="56" y="36"/>
                  </a:cubicBezTo>
                  <a:cubicBezTo>
                    <a:pt x="58" y="32"/>
                    <a:pt x="54" y="31"/>
                    <a:pt x="54" y="31"/>
                  </a:cubicBezTo>
                  <a:cubicBezTo>
                    <a:pt x="54" y="31"/>
                    <a:pt x="57" y="28"/>
                    <a:pt x="58" y="26"/>
                  </a:cubicBezTo>
                  <a:cubicBezTo>
                    <a:pt x="59" y="21"/>
                    <a:pt x="55" y="21"/>
                    <a:pt x="55" y="21"/>
                  </a:cubicBezTo>
                  <a:close/>
                </a:path>
              </a:pathLst>
            </a:custGeom>
            <a:solidFill>
              <a:srgbClr val="5F5F5F"/>
            </a:solidFill>
            <a:ln w="9525" cap="flat" cmpd="sng">
              <a:solidFill>
                <a:schemeClr val="bg1"/>
              </a:solidFill>
              <a:prstDash val="solid"/>
              <a:round/>
              <a:headEnd type="none" w="med" len="med"/>
              <a:tailEnd type="none" w="med" len="med"/>
            </a:ln>
            <a:effectLst/>
          </p:spPr>
          <p:txBody>
            <a:bodyPr/>
            <a:lstStyle/>
            <a:p>
              <a:endParaRPr lang="en-US">
                <a:solidFill>
                  <a:srgbClr val="000000"/>
                </a:solidFill>
              </a:endParaRPr>
            </a:p>
          </p:txBody>
        </p:sp>
        <p:sp>
          <p:nvSpPr>
            <p:cNvPr id="76" name="Freeform 83"/>
            <p:cNvSpPr>
              <a:spLocks/>
            </p:cNvSpPr>
            <p:nvPr/>
          </p:nvSpPr>
          <p:spPr bwMode="auto">
            <a:xfrm>
              <a:off x="4472" y="1973"/>
              <a:ext cx="86" cy="22"/>
            </a:xfrm>
            <a:custGeom>
              <a:avLst/>
              <a:gdLst/>
              <a:ahLst/>
              <a:cxnLst>
                <a:cxn ang="0">
                  <a:pos x="22" y="2"/>
                </a:cxn>
                <a:cxn ang="0">
                  <a:pos x="7" y="3"/>
                </a:cxn>
                <a:cxn ang="0">
                  <a:pos x="7" y="3"/>
                </a:cxn>
                <a:cxn ang="0">
                  <a:pos x="0" y="4"/>
                </a:cxn>
                <a:cxn ang="0">
                  <a:pos x="1" y="5"/>
                </a:cxn>
                <a:cxn ang="0">
                  <a:pos x="2" y="5"/>
                </a:cxn>
                <a:cxn ang="0">
                  <a:pos x="7" y="5"/>
                </a:cxn>
                <a:cxn ang="0">
                  <a:pos x="7" y="6"/>
                </a:cxn>
                <a:cxn ang="0">
                  <a:pos x="18" y="7"/>
                </a:cxn>
                <a:cxn ang="0">
                  <a:pos x="27" y="4"/>
                </a:cxn>
                <a:cxn ang="0">
                  <a:pos x="29" y="0"/>
                </a:cxn>
                <a:cxn ang="0">
                  <a:pos x="22" y="2"/>
                </a:cxn>
              </a:cxnLst>
              <a:rect l="0" t="0" r="r" b="b"/>
              <a:pathLst>
                <a:path w="29" h="7">
                  <a:moveTo>
                    <a:pt x="22" y="2"/>
                  </a:moveTo>
                  <a:cubicBezTo>
                    <a:pt x="7" y="3"/>
                    <a:pt x="7" y="3"/>
                    <a:pt x="7" y="3"/>
                  </a:cubicBezTo>
                  <a:cubicBezTo>
                    <a:pt x="7" y="3"/>
                    <a:pt x="7" y="3"/>
                    <a:pt x="7" y="3"/>
                  </a:cubicBezTo>
                  <a:cubicBezTo>
                    <a:pt x="0" y="4"/>
                    <a:pt x="0" y="4"/>
                    <a:pt x="0" y="4"/>
                  </a:cubicBezTo>
                  <a:cubicBezTo>
                    <a:pt x="0" y="4"/>
                    <a:pt x="1" y="4"/>
                    <a:pt x="1" y="5"/>
                  </a:cubicBezTo>
                  <a:cubicBezTo>
                    <a:pt x="1" y="5"/>
                    <a:pt x="2" y="5"/>
                    <a:pt x="2" y="5"/>
                  </a:cubicBezTo>
                  <a:cubicBezTo>
                    <a:pt x="7" y="5"/>
                    <a:pt x="7" y="5"/>
                    <a:pt x="7" y="5"/>
                  </a:cubicBezTo>
                  <a:cubicBezTo>
                    <a:pt x="7" y="6"/>
                    <a:pt x="7" y="6"/>
                    <a:pt x="7" y="6"/>
                  </a:cubicBezTo>
                  <a:cubicBezTo>
                    <a:pt x="18" y="7"/>
                    <a:pt x="18" y="7"/>
                    <a:pt x="18" y="7"/>
                  </a:cubicBezTo>
                  <a:cubicBezTo>
                    <a:pt x="27" y="4"/>
                    <a:pt x="27" y="4"/>
                    <a:pt x="27" y="4"/>
                  </a:cubicBezTo>
                  <a:cubicBezTo>
                    <a:pt x="29" y="0"/>
                    <a:pt x="29" y="0"/>
                    <a:pt x="29" y="0"/>
                  </a:cubicBezTo>
                  <a:lnTo>
                    <a:pt x="22" y="2"/>
                  </a:lnTo>
                  <a:close/>
                </a:path>
              </a:pathLst>
            </a:custGeom>
            <a:solidFill>
              <a:srgbClr val="5F5F5F"/>
            </a:solidFill>
            <a:ln w="9525">
              <a:noFill/>
              <a:round/>
              <a:headEnd/>
              <a:tailEnd/>
            </a:ln>
          </p:spPr>
          <p:txBody>
            <a:bodyPr/>
            <a:lstStyle/>
            <a:p>
              <a:endParaRPr lang="en-US">
                <a:solidFill>
                  <a:srgbClr val="000000"/>
                </a:solidFill>
              </a:endParaRPr>
            </a:p>
          </p:txBody>
        </p:sp>
        <p:sp>
          <p:nvSpPr>
            <p:cNvPr id="77" name="Freeform 84"/>
            <p:cNvSpPr>
              <a:spLocks/>
            </p:cNvSpPr>
            <p:nvPr/>
          </p:nvSpPr>
          <p:spPr bwMode="gray">
            <a:xfrm>
              <a:off x="4505" y="1947"/>
              <a:ext cx="222" cy="164"/>
            </a:xfrm>
            <a:custGeom>
              <a:avLst/>
              <a:gdLst/>
              <a:ahLst/>
              <a:cxnLst>
                <a:cxn ang="0">
                  <a:pos x="71" y="30"/>
                </a:cxn>
                <a:cxn ang="0">
                  <a:pos x="67" y="28"/>
                </a:cxn>
                <a:cxn ang="0">
                  <a:pos x="56" y="21"/>
                </a:cxn>
                <a:cxn ang="0">
                  <a:pos x="48" y="9"/>
                </a:cxn>
                <a:cxn ang="0">
                  <a:pos x="46" y="4"/>
                </a:cxn>
                <a:cxn ang="0">
                  <a:pos x="40" y="1"/>
                </a:cxn>
                <a:cxn ang="0">
                  <a:pos x="24" y="3"/>
                </a:cxn>
                <a:cxn ang="0">
                  <a:pos x="19" y="4"/>
                </a:cxn>
                <a:cxn ang="0">
                  <a:pos x="14" y="5"/>
                </a:cxn>
                <a:cxn ang="0">
                  <a:pos x="1" y="9"/>
                </a:cxn>
                <a:cxn ang="0">
                  <a:pos x="6" y="12"/>
                </a:cxn>
                <a:cxn ang="0">
                  <a:pos x="16" y="11"/>
                </a:cxn>
                <a:cxn ang="0">
                  <a:pos x="7" y="16"/>
                </a:cxn>
                <a:cxn ang="0">
                  <a:pos x="1" y="20"/>
                </a:cxn>
                <a:cxn ang="0">
                  <a:pos x="6" y="22"/>
                </a:cxn>
                <a:cxn ang="0">
                  <a:pos x="4" y="26"/>
                </a:cxn>
                <a:cxn ang="0">
                  <a:pos x="10" y="26"/>
                </a:cxn>
                <a:cxn ang="0">
                  <a:pos x="15" y="25"/>
                </a:cxn>
                <a:cxn ang="0">
                  <a:pos x="20" y="27"/>
                </a:cxn>
                <a:cxn ang="0">
                  <a:pos x="29" y="28"/>
                </a:cxn>
                <a:cxn ang="0">
                  <a:pos x="35" y="30"/>
                </a:cxn>
                <a:cxn ang="0">
                  <a:pos x="40" y="34"/>
                </a:cxn>
                <a:cxn ang="0">
                  <a:pos x="44" y="38"/>
                </a:cxn>
                <a:cxn ang="0">
                  <a:pos x="49" y="42"/>
                </a:cxn>
                <a:cxn ang="0">
                  <a:pos x="55" y="46"/>
                </a:cxn>
                <a:cxn ang="0">
                  <a:pos x="65" y="52"/>
                </a:cxn>
                <a:cxn ang="0">
                  <a:pos x="70" y="55"/>
                </a:cxn>
                <a:cxn ang="0">
                  <a:pos x="73" y="44"/>
                </a:cxn>
                <a:cxn ang="0">
                  <a:pos x="71" y="30"/>
                </a:cxn>
              </a:cxnLst>
              <a:rect l="0" t="0" r="r" b="b"/>
              <a:pathLst>
                <a:path w="74" h="55">
                  <a:moveTo>
                    <a:pt x="71" y="30"/>
                  </a:moveTo>
                  <a:cubicBezTo>
                    <a:pt x="71" y="30"/>
                    <a:pt x="69" y="30"/>
                    <a:pt x="67" y="28"/>
                  </a:cubicBezTo>
                  <a:cubicBezTo>
                    <a:pt x="65" y="27"/>
                    <a:pt x="61" y="28"/>
                    <a:pt x="56" y="21"/>
                  </a:cubicBezTo>
                  <a:cubicBezTo>
                    <a:pt x="52" y="14"/>
                    <a:pt x="48" y="9"/>
                    <a:pt x="48" y="9"/>
                  </a:cubicBezTo>
                  <a:cubicBezTo>
                    <a:pt x="48" y="9"/>
                    <a:pt x="47" y="5"/>
                    <a:pt x="46" y="4"/>
                  </a:cubicBezTo>
                  <a:cubicBezTo>
                    <a:pt x="44" y="4"/>
                    <a:pt x="46" y="0"/>
                    <a:pt x="40" y="1"/>
                  </a:cubicBezTo>
                  <a:cubicBezTo>
                    <a:pt x="33" y="3"/>
                    <a:pt x="25" y="3"/>
                    <a:pt x="24" y="3"/>
                  </a:cubicBezTo>
                  <a:cubicBezTo>
                    <a:pt x="22" y="3"/>
                    <a:pt x="21" y="3"/>
                    <a:pt x="19" y="4"/>
                  </a:cubicBezTo>
                  <a:cubicBezTo>
                    <a:pt x="16" y="5"/>
                    <a:pt x="14" y="5"/>
                    <a:pt x="14" y="5"/>
                  </a:cubicBezTo>
                  <a:cubicBezTo>
                    <a:pt x="14" y="5"/>
                    <a:pt x="0" y="8"/>
                    <a:pt x="1" y="9"/>
                  </a:cubicBezTo>
                  <a:cubicBezTo>
                    <a:pt x="2" y="10"/>
                    <a:pt x="1" y="11"/>
                    <a:pt x="6" y="12"/>
                  </a:cubicBezTo>
                  <a:cubicBezTo>
                    <a:pt x="10" y="12"/>
                    <a:pt x="16" y="11"/>
                    <a:pt x="16" y="11"/>
                  </a:cubicBezTo>
                  <a:cubicBezTo>
                    <a:pt x="7" y="16"/>
                    <a:pt x="7" y="16"/>
                    <a:pt x="7" y="16"/>
                  </a:cubicBezTo>
                  <a:cubicBezTo>
                    <a:pt x="7" y="16"/>
                    <a:pt x="2" y="19"/>
                    <a:pt x="1" y="20"/>
                  </a:cubicBezTo>
                  <a:cubicBezTo>
                    <a:pt x="0" y="22"/>
                    <a:pt x="6" y="22"/>
                    <a:pt x="6" y="22"/>
                  </a:cubicBezTo>
                  <a:cubicBezTo>
                    <a:pt x="6" y="22"/>
                    <a:pt x="2" y="25"/>
                    <a:pt x="4" y="26"/>
                  </a:cubicBezTo>
                  <a:cubicBezTo>
                    <a:pt x="6" y="27"/>
                    <a:pt x="10" y="26"/>
                    <a:pt x="10" y="26"/>
                  </a:cubicBezTo>
                  <a:cubicBezTo>
                    <a:pt x="15" y="25"/>
                    <a:pt x="15" y="25"/>
                    <a:pt x="15" y="25"/>
                  </a:cubicBezTo>
                  <a:cubicBezTo>
                    <a:pt x="18" y="26"/>
                    <a:pt x="16" y="27"/>
                    <a:pt x="20" y="27"/>
                  </a:cubicBezTo>
                  <a:cubicBezTo>
                    <a:pt x="22" y="27"/>
                    <a:pt x="27" y="28"/>
                    <a:pt x="29" y="28"/>
                  </a:cubicBezTo>
                  <a:cubicBezTo>
                    <a:pt x="30" y="29"/>
                    <a:pt x="35" y="30"/>
                    <a:pt x="35" y="30"/>
                  </a:cubicBezTo>
                  <a:cubicBezTo>
                    <a:pt x="35" y="30"/>
                    <a:pt x="39" y="33"/>
                    <a:pt x="40" y="34"/>
                  </a:cubicBezTo>
                  <a:cubicBezTo>
                    <a:pt x="41" y="34"/>
                    <a:pt x="43" y="37"/>
                    <a:pt x="44" y="38"/>
                  </a:cubicBezTo>
                  <a:cubicBezTo>
                    <a:pt x="45" y="39"/>
                    <a:pt x="47" y="41"/>
                    <a:pt x="49" y="42"/>
                  </a:cubicBezTo>
                  <a:cubicBezTo>
                    <a:pt x="51" y="43"/>
                    <a:pt x="53" y="44"/>
                    <a:pt x="55" y="46"/>
                  </a:cubicBezTo>
                  <a:cubicBezTo>
                    <a:pt x="56" y="47"/>
                    <a:pt x="63" y="51"/>
                    <a:pt x="65" y="52"/>
                  </a:cubicBezTo>
                  <a:cubicBezTo>
                    <a:pt x="67" y="53"/>
                    <a:pt x="70" y="55"/>
                    <a:pt x="70" y="55"/>
                  </a:cubicBezTo>
                  <a:cubicBezTo>
                    <a:pt x="70" y="55"/>
                    <a:pt x="72" y="47"/>
                    <a:pt x="73" y="44"/>
                  </a:cubicBezTo>
                  <a:cubicBezTo>
                    <a:pt x="74" y="37"/>
                    <a:pt x="72" y="32"/>
                    <a:pt x="71" y="30"/>
                  </a:cubicBezTo>
                  <a:close/>
                </a:path>
              </a:pathLst>
            </a:custGeom>
            <a:solidFill>
              <a:srgbClr val="5F5F5F"/>
            </a:solidFill>
            <a:ln w="9525" cap="flat" cmpd="sng">
              <a:solidFill>
                <a:schemeClr val="bg1"/>
              </a:solidFill>
              <a:prstDash val="solid"/>
              <a:round/>
              <a:headEnd type="none" w="med" len="med"/>
              <a:tailEnd type="none" w="med" len="med"/>
            </a:ln>
            <a:effectLst/>
          </p:spPr>
          <p:txBody>
            <a:bodyPr/>
            <a:lstStyle/>
            <a:p>
              <a:endParaRPr lang="en-US">
                <a:solidFill>
                  <a:srgbClr val="000000"/>
                </a:solidFill>
              </a:endParaRPr>
            </a:p>
          </p:txBody>
        </p:sp>
        <p:sp>
          <p:nvSpPr>
            <p:cNvPr id="78" name="Freeform 85"/>
            <p:cNvSpPr>
              <a:spLocks/>
            </p:cNvSpPr>
            <p:nvPr/>
          </p:nvSpPr>
          <p:spPr bwMode="auto">
            <a:xfrm>
              <a:off x="4600" y="3488"/>
              <a:ext cx="130" cy="194"/>
            </a:xfrm>
            <a:custGeom>
              <a:avLst/>
              <a:gdLst/>
              <a:ahLst/>
              <a:cxnLst>
                <a:cxn ang="0">
                  <a:pos x="43" y="8"/>
                </a:cxn>
                <a:cxn ang="0">
                  <a:pos x="41" y="0"/>
                </a:cxn>
                <a:cxn ang="0">
                  <a:pos x="39" y="18"/>
                </a:cxn>
                <a:cxn ang="0">
                  <a:pos x="39" y="31"/>
                </a:cxn>
                <a:cxn ang="0">
                  <a:pos x="38" y="39"/>
                </a:cxn>
                <a:cxn ang="0">
                  <a:pos x="27" y="44"/>
                </a:cxn>
                <a:cxn ang="0">
                  <a:pos x="13" y="45"/>
                </a:cxn>
                <a:cxn ang="0">
                  <a:pos x="8" y="42"/>
                </a:cxn>
                <a:cxn ang="0">
                  <a:pos x="6" y="45"/>
                </a:cxn>
                <a:cxn ang="0">
                  <a:pos x="3" y="53"/>
                </a:cxn>
                <a:cxn ang="0">
                  <a:pos x="1" y="61"/>
                </a:cxn>
                <a:cxn ang="0">
                  <a:pos x="15" y="64"/>
                </a:cxn>
                <a:cxn ang="0">
                  <a:pos x="30" y="61"/>
                </a:cxn>
                <a:cxn ang="0">
                  <a:pos x="39" y="55"/>
                </a:cxn>
                <a:cxn ang="0">
                  <a:pos x="41" y="48"/>
                </a:cxn>
                <a:cxn ang="0">
                  <a:pos x="42" y="46"/>
                </a:cxn>
                <a:cxn ang="0">
                  <a:pos x="41" y="18"/>
                </a:cxn>
                <a:cxn ang="0">
                  <a:pos x="43" y="8"/>
                </a:cxn>
              </a:cxnLst>
              <a:rect l="0" t="0" r="r" b="b"/>
              <a:pathLst>
                <a:path w="43" h="64">
                  <a:moveTo>
                    <a:pt x="43" y="8"/>
                  </a:moveTo>
                  <a:cubicBezTo>
                    <a:pt x="43" y="3"/>
                    <a:pt x="41" y="0"/>
                    <a:pt x="41" y="0"/>
                  </a:cubicBezTo>
                  <a:cubicBezTo>
                    <a:pt x="38" y="3"/>
                    <a:pt x="39" y="18"/>
                    <a:pt x="39" y="18"/>
                  </a:cubicBezTo>
                  <a:cubicBezTo>
                    <a:pt x="39" y="31"/>
                    <a:pt x="39" y="31"/>
                    <a:pt x="39" y="31"/>
                  </a:cubicBezTo>
                  <a:cubicBezTo>
                    <a:pt x="39" y="31"/>
                    <a:pt x="39" y="37"/>
                    <a:pt x="38" y="39"/>
                  </a:cubicBezTo>
                  <a:cubicBezTo>
                    <a:pt x="37" y="41"/>
                    <a:pt x="30" y="43"/>
                    <a:pt x="27" y="44"/>
                  </a:cubicBezTo>
                  <a:cubicBezTo>
                    <a:pt x="25" y="45"/>
                    <a:pt x="19" y="45"/>
                    <a:pt x="13" y="45"/>
                  </a:cubicBezTo>
                  <a:cubicBezTo>
                    <a:pt x="8" y="44"/>
                    <a:pt x="8" y="42"/>
                    <a:pt x="8" y="42"/>
                  </a:cubicBezTo>
                  <a:cubicBezTo>
                    <a:pt x="8" y="42"/>
                    <a:pt x="6" y="44"/>
                    <a:pt x="6" y="45"/>
                  </a:cubicBezTo>
                  <a:cubicBezTo>
                    <a:pt x="5" y="46"/>
                    <a:pt x="4" y="52"/>
                    <a:pt x="3" y="53"/>
                  </a:cubicBezTo>
                  <a:cubicBezTo>
                    <a:pt x="2" y="54"/>
                    <a:pt x="0" y="59"/>
                    <a:pt x="1" y="61"/>
                  </a:cubicBezTo>
                  <a:cubicBezTo>
                    <a:pt x="2" y="63"/>
                    <a:pt x="10" y="64"/>
                    <a:pt x="15" y="64"/>
                  </a:cubicBezTo>
                  <a:cubicBezTo>
                    <a:pt x="19" y="63"/>
                    <a:pt x="27" y="63"/>
                    <a:pt x="30" y="61"/>
                  </a:cubicBezTo>
                  <a:cubicBezTo>
                    <a:pt x="32" y="60"/>
                    <a:pt x="37" y="57"/>
                    <a:pt x="39" y="55"/>
                  </a:cubicBezTo>
                  <a:cubicBezTo>
                    <a:pt x="41" y="54"/>
                    <a:pt x="41" y="48"/>
                    <a:pt x="41" y="48"/>
                  </a:cubicBezTo>
                  <a:cubicBezTo>
                    <a:pt x="41" y="48"/>
                    <a:pt x="43" y="48"/>
                    <a:pt x="42" y="46"/>
                  </a:cubicBezTo>
                  <a:cubicBezTo>
                    <a:pt x="40" y="45"/>
                    <a:pt x="40" y="20"/>
                    <a:pt x="41" y="18"/>
                  </a:cubicBezTo>
                  <a:cubicBezTo>
                    <a:pt x="41" y="17"/>
                    <a:pt x="43" y="13"/>
                    <a:pt x="43" y="8"/>
                  </a:cubicBezTo>
                  <a:close/>
                </a:path>
              </a:pathLst>
            </a:custGeom>
            <a:solidFill>
              <a:srgbClr val="686565"/>
            </a:solidFill>
            <a:ln w="9525">
              <a:noFill/>
              <a:round/>
              <a:headEnd/>
              <a:tailEnd/>
            </a:ln>
          </p:spPr>
          <p:txBody>
            <a:bodyPr/>
            <a:lstStyle/>
            <a:p>
              <a:endParaRPr lang="en-US">
                <a:solidFill>
                  <a:srgbClr val="000000"/>
                </a:solidFill>
              </a:endParaRPr>
            </a:p>
          </p:txBody>
        </p:sp>
      </p:grpSp>
      <p:sp>
        <p:nvSpPr>
          <p:cNvPr id="95" name="Pentagon 94"/>
          <p:cNvSpPr/>
          <p:nvPr/>
        </p:nvSpPr>
        <p:spPr bwMode="auto">
          <a:xfrm rot="5400000">
            <a:off x="3706436" y="1132055"/>
            <a:ext cx="1569598" cy="1289930"/>
          </a:xfrm>
          <a:prstGeom prst="homePlate">
            <a:avLst/>
          </a:prstGeom>
          <a:solidFill>
            <a:srgbClr val="008000">
              <a:alpha val="43000"/>
            </a:srgbClr>
          </a:solidFill>
          <a:ln w="9525" cap="flat" cmpd="sng" algn="ctr">
            <a:noFill/>
            <a:prstDash val="solid"/>
            <a:round/>
            <a:headEnd type="none" w="med" len="med"/>
            <a:tailEnd type="none" w="med" len="med"/>
          </a:ln>
          <a:effectLst>
            <a:outerShdw dist="12700" dir="2700000" sx="101000" sy="101000" algn="tl" rotWithShape="0">
              <a:schemeClr val="tx1"/>
            </a:outerShdw>
          </a:effectLst>
        </p:spPr>
        <p:txBody>
          <a:bodyPr vert="vert270" wrap="square" lIns="90000" tIns="46800" rIns="45720" bIns="46800" numCol="1" rtlCol="0" anchor="ctr" anchorCtr="0" compatLnSpc="1">
            <a:prstTxWarp prst="textNoShape">
              <a:avLst/>
            </a:prstTxWarp>
          </a:bodyPr>
          <a:lstStyle/>
          <a:p>
            <a:pPr algn="ctr" eaLnBrk="0" hangingPunct="0"/>
            <a:r>
              <a:rPr lang="en-US" sz="1400" i="1" dirty="0" smtClean="0">
                <a:solidFill>
                  <a:srgbClr val="FFFFFF"/>
                </a:solidFill>
                <a:latin typeface="Microsoft Sans Serif" pitchFamily="34" charset="0"/>
                <a:cs typeface="Microsoft Sans Serif" pitchFamily="34" charset="0"/>
              </a:rPr>
              <a:t>I got exactly what I was promised. These people are great. </a:t>
            </a:r>
            <a:endParaRPr lang="en-US" sz="1400" i="1" dirty="0">
              <a:solidFill>
                <a:srgbClr val="FFFFFF"/>
              </a:solidFill>
              <a:latin typeface="Microsoft Sans Serif" pitchFamily="34" charset="0"/>
              <a:cs typeface="Microsoft Sans Serif" pitchFamily="34" charset="0"/>
            </a:endParaRPr>
          </a:p>
        </p:txBody>
      </p:sp>
      <p:grpSp>
        <p:nvGrpSpPr>
          <p:cNvPr id="98" name="Group 49"/>
          <p:cNvGrpSpPr>
            <a:grpSpLocks noChangeAspect="1"/>
          </p:cNvGrpSpPr>
          <p:nvPr/>
        </p:nvGrpSpPr>
        <p:grpSpPr bwMode="auto">
          <a:xfrm>
            <a:off x="780381" y="3448050"/>
            <a:ext cx="591219" cy="1836738"/>
            <a:chOff x="863" y="1532"/>
            <a:chExt cx="693" cy="2154"/>
          </a:xfrm>
        </p:grpSpPr>
        <p:sp>
          <p:nvSpPr>
            <p:cNvPr id="99" name="Freeform 50"/>
            <p:cNvSpPr>
              <a:spLocks noChangeAspect="1"/>
            </p:cNvSpPr>
            <p:nvPr/>
          </p:nvSpPr>
          <p:spPr bwMode="gray">
            <a:xfrm>
              <a:off x="863" y="1532"/>
              <a:ext cx="693" cy="2154"/>
            </a:xfrm>
            <a:custGeom>
              <a:avLst/>
              <a:gdLst/>
              <a:ahLst/>
              <a:cxnLst>
                <a:cxn ang="0">
                  <a:pos x="250" y="219"/>
                </a:cxn>
                <a:cxn ang="0">
                  <a:pos x="233" y="230"/>
                </a:cxn>
                <a:cxn ang="0">
                  <a:pos x="96" y="293"/>
                </a:cxn>
                <a:cxn ang="0">
                  <a:pos x="89" y="339"/>
                </a:cxn>
                <a:cxn ang="0">
                  <a:pos x="86" y="352"/>
                </a:cxn>
                <a:cxn ang="0">
                  <a:pos x="99" y="538"/>
                </a:cxn>
                <a:cxn ang="0">
                  <a:pos x="85" y="593"/>
                </a:cxn>
                <a:cxn ang="0">
                  <a:pos x="0" y="819"/>
                </a:cxn>
                <a:cxn ang="0">
                  <a:pos x="64" y="867"/>
                </a:cxn>
                <a:cxn ang="0">
                  <a:pos x="85" y="955"/>
                </a:cxn>
                <a:cxn ang="0">
                  <a:pos x="97" y="1143"/>
                </a:cxn>
                <a:cxn ang="0">
                  <a:pos x="112" y="1188"/>
                </a:cxn>
                <a:cxn ang="0">
                  <a:pos x="194" y="1343"/>
                </a:cxn>
                <a:cxn ang="0">
                  <a:pos x="169" y="1536"/>
                </a:cxn>
                <a:cxn ang="0">
                  <a:pos x="168" y="1574"/>
                </a:cxn>
                <a:cxn ang="0">
                  <a:pos x="156" y="1617"/>
                </a:cxn>
                <a:cxn ang="0">
                  <a:pos x="265" y="1617"/>
                </a:cxn>
                <a:cxn ang="0">
                  <a:pos x="261" y="1605"/>
                </a:cxn>
                <a:cxn ang="0">
                  <a:pos x="261" y="1582"/>
                </a:cxn>
                <a:cxn ang="0">
                  <a:pos x="255" y="1547"/>
                </a:cxn>
                <a:cxn ang="0">
                  <a:pos x="292" y="1483"/>
                </a:cxn>
                <a:cxn ang="0">
                  <a:pos x="331" y="1477"/>
                </a:cxn>
                <a:cxn ang="0">
                  <a:pos x="360" y="1525"/>
                </a:cxn>
                <a:cxn ang="0">
                  <a:pos x="380" y="1616"/>
                </a:cxn>
                <a:cxn ang="0">
                  <a:pos x="440" y="1525"/>
                </a:cxn>
                <a:cxn ang="0">
                  <a:pos x="434" y="1483"/>
                </a:cxn>
                <a:cxn ang="0">
                  <a:pos x="447" y="1426"/>
                </a:cxn>
                <a:cxn ang="0">
                  <a:pos x="407" y="1349"/>
                </a:cxn>
                <a:cxn ang="0">
                  <a:pos x="348" y="1338"/>
                </a:cxn>
                <a:cxn ang="0">
                  <a:pos x="385" y="1028"/>
                </a:cxn>
                <a:cxn ang="0">
                  <a:pos x="456" y="904"/>
                </a:cxn>
                <a:cxn ang="0">
                  <a:pos x="461" y="695"/>
                </a:cxn>
                <a:cxn ang="0">
                  <a:pos x="454" y="567"/>
                </a:cxn>
                <a:cxn ang="0">
                  <a:pos x="510" y="504"/>
                </a:cxn>
                <a:cxn ang="0">
                  <a:pos x="523" y="463"/>
                </a:cxn>
                <a:cxn ang="0">
                  <a:pos x="516" y="427"/>
                </a:cxn>
                <a:cxn ang="0">
                  <a:pos x="514" y="415"/>
                </a:cxn>
                <a:cxn ang="0">
                  <a:pos x="514" y="400"/>
                </a:cxn>
                <a:cxn ang="0">
                  <a:pos x="511" y="389"/>
                </a:cxn>
                <a:cxn ang="0">
                  <a:pos x="512" y="385"/>
                </a:cxn>
                <a:cxn ang="0">
                  <a:pos x="510" y="318"/>
                </a:cxn>
                <a:cxn ang="0">
                  <a:pos x="373" y="224"/>
                </a:cxn>
                <a:cxn ang="0">
                  <a:pos x="379" y="195"/>
                </a:cxn>
                <a:cxn ang="0">
                  <a:pos x="403" y="143"/>
                </a:cxn>
                <a:cxn ang="0">
                  <a:pos x="403" y="58"/>
                </a:cxn>
                <a:cxn ang="0">
                  <a:pos x="357" y="9"/>
                </a:cxn>
                <a:cxn ang="0">
                  <a:pos x="252" y="52"/>
                </a:cxn>
                <a:cxn ang="0">
                  <a:pos x="262" y="168"/>
                </a:cxn>
                <a:cxn ang="0">
                  <a:pos x="263" y="208"/>
                </a:cxn>
              </a:cxnLst>
              <a:rect l="0" t="0" r="r" b="b"/>
              <a:pathLst>
                <a:path w="525" h="1630">
                  <a:moveTo>
                    <a:pt x="263" y="208"/>
                  </a:moveTo>
                  <a:cubicBezTo>
                    <a:pt x="250" y="219"/>
                    <a:pt x="250" y="219"/>
                    <a:pt x="250" y="219"/>
                  </a:cubicBezTo>
                  <a:cubicBezTo>
                    <a:pt x="250" y="219"/>
                    <a:pt x="239" y="226"/>
                    <a:pt x="235" y="228"/>
                  </a:cubicBezTo>
                  <a:cubicBezTo>
                    <a:pt x="233" y="230"/>
                    <a:pt x="233" y="230"/>
                    <a:pt x="233" y="230"/>
                  </a:cubicBezTo>
                  <a:cubicBezTo>
                    <a:pt x="233" y="230"/>
                    <a:pt x="142" y="239"/>
                    <a:pt x="115" y="250"/>
                  </a:cubicBezTo>
                  <a:cubicBezTo>
                    <a:pt x="115" y="250"/>
                    <a:pt x="105" y="256"/>
                    <a:pt x="96" y="293"/>
                  </a:cubicBezTo>
                  <a:cubicBezTo>
                    <a:pt x="96" y="293"/>
                    <a:pt x="96" y="314"/>
                    <a:pt x="86" y="328"/>
                  </a:cubicBezTo>
                  <a:cubicBezTo>
                    <a:pt x="86" y="328"/>
                    <a:pt x="88" y="334"/>
                    <a:pt x="89" y="339"/>
                  </a:cubicBezTo>
                  <a:cubicBezTo>
                    <a:pt x="89" y="339"/>
                    <a:pt x="82" y="340"/>
                    <a:pt x="79" y="342"/>
                  </a:cubicBezTo>
                  <a:cubicBezTo>
                    <a:pt x="79" y="342"/>
                    <a:pt x="83" y="350"/>
                    <a:pt x="86" y="352"/>
                  </a:cubicBezTo>
                  <a:cubicBezTo>
                    <a:pt x="86" y="352"/>
                    <a:pt x="71" y="430"/>
                    <a:pt x="72" y="470"/>
                  </a:cubicBezTo>
                  <a:cubicBezTo>
                    <a:pt x="72" y="470"/>
                    <a:pt x="80" y="513"/>
                    <a:pt x="99" y="538"/>
                  </a:cubicBezTo>
                  <a:cubicBezTo>
                    <a:pt x="99" y="538"/>
                    <a:pt x="107" y="540"/>
                    <a:pt x="111" y="541"/>
                  </a:cubicBezTo>
                  <a:cubicBezTo>
                    <a:pt x="111" y="541"/>
                    <a:pt x="99" y="577"/>
                    <a:pt x="85" y="593"/>
                  </a:cubicBezTo>
                  <a:cubicBezTo>
                    <a:pt x="85" y="593"/>
                    <a:pt x="58" y="654"/>
                    <a:pt x="38" y="717"/>
                  </a:cubicBezTo>
                  <a:cubicBezTo>
                    <a:pt x="38" y="717"/>
                    <a:pt x="3" y="816"/>
                    <a:pt x="0" y="819"/>
                  </a:cubicBezTo>
                  <a:cubicBezTo>
                    <a:pt x="53" y="841"/>
                    <a:pt x="53" y="841"/>
                    <a:pt x="53" y="841"/>
                  </a:cubicBezTo>
                  <a:cubicBezTo>
                    <a:pt x="53" y="841"/>
                    <a:pt x="53" y="861"/>
                    <a:pt x="64" y="867"/>
                  </a:cubicBezTo>
                  <a:cubicBezTo>
                    <a:pt x="84" y="886"/>
                    <a:pt x="84" y="886"/>
                    <a:pt x="84" y="886"/>
                  </a:cubicBezTo>
                  <a:cubicBezTo>
                    <a:pt x="85" y="955"/>
                    <a:pt x="85" y="955"/>
                    <a:pt x="85" y="955"/>
                  </a:cubicBezTo>
                  <a:cubicBezTo>
                    <a:pt x="88" y="965"/>
                    <a:pt x="88" y="965"/>
                    <a:pt x="88" y="965"/>
                  </a:cubicBezTo>
                  <a:cubicBezTo>
                    <a:pt x="88" y="965"/>
                    <a:pt x="94" y="1107"/>
                    <a:pt x="97" y="1143"/>
                  </a:cubicBezTo>
                  <a:cubicBezTo>
                    <a:pt x="97" y="1143"/>
                    <a:pt x="103" y="1153"/>
                    <a:pt x="97" y="1163"/>
                  </a:cubicBezTo>
                  <a:cubicBezTo>
                    <a:pt x="97" y="1163"/>
                    <a:pt x="90" y="1179"/>
                    <a:pt x="112" y="1188"/>
                  </a:cubicBezTo>
                  <a:cubicBezTo>
                    <a:pt x="112" y="1188"/>
                    <a:pt x="175" y="1310"/>
                    <a:pt x="181" y="1319"/>
                  </a:cubicBezTo>
                  <a:cubicBezTo>
                    <a:pt x="194" y="1343"/>
                    <a:pt x="194" y="1343"/>
                    <a:pt x="194" y="1343"/>
                  </a:cubicBezTo>
                  <a:cubicBezTo>
                    <a:pt x="194" y="1343"/>
                    <a:pt x="170" y="1438"/>
                    <a:pt x="159" y="1507"/>
                  </a:cubicBezTo>
                  <a:cubicBezTo>
                    <a:pt x="169" y="1536"/>
                    <a:pt x="169" y="1536"/>
                    <a:pt x="169" y="1536"/>
                  </a:cubicBezTo>
                  <a:cubicBezTo>
                    <a:pt x="172" y="1537"/>
                    <a:pt x="172" y="1537"/>
                    <a:pt x="172" y="1537"/>
                  </a:cubicBezTo>
                  <a:cubicBezTo>
                    <a:pt x="172" y="1537"/>
                    <a:pt x="169" y="1561"/>
                    <a:pt x="168" y="1574"/>
                  </a:cubicBezTo>
                  <a:cubicBezTo>
                    <a:pt x="168" y="1574"/>
                    <a:pt x="161" y="1596"/>
                    <a:pt x="162" y="1600"/>
                  </a:cubicBezTo>
                  <a:cubicBezTo>
                    <a:pt x="162" y="1600"/>
                    <a:pt x="156" y="1608"/>
                    <a:pt x="156" y="1617"/>
                  </a:cubicBezTo>
                  <a:cubicBezTo>
                    <a:pt x="156" y="1617"/>
                    <a:pt x="156" y="1630"/>
                    <a:pt x="210" y="1630"/>
                  </a:cubicBezTo>
                  <a:cubicBezTo>
                    <a:pt x="210" y="1630"/>
                    <a:pt x="261" y="1630"/>
                    <a:pt x="265" y="1617"/>
                  </a:cubicBezTo>
                  <a:cubicBezTo>
                    <a:pt x="263" y="1609"/>
                    <a:pt x="263" y="1609"/>
                    <a:pt x="263" y="1609"/>
                  </a:cubicBezTo>
                  <a:cubicBezTo>
                    <a:pt x="261" y="1605"/>
                    <a:pt x="261" y="1605"/>
                    <a:pt x="261" y="1605"/>
                  </a:cubicBezTo>
                  <a:cubicBezTo>
                    <a:pt x="261" y="1600"/>
                    <a:pt x="261" y="1600"/>
                    <a:pt x="261" y="1600"/>
                  </a:cubicBezTo>
                  <a:cubicBezTo>
                    <a:pt x="261" y="1600"/>
                    <a:pt x="265" y="1598"/>
                    <a:pt x="261" y="1582"/>
                  </a:cubicBezTo>
                  <a:cubicBezTo>
                    <a:pt x="261" y="1582"/>
                    <a:pt x="260" y="1565"/>
                    <a:pt x="256" y="1559"/>
                  </a:cubicBezTo>
                  <a:cubicBezTo>
                    <a:pt x="255" y="1547"/>
                    <a:pt x="255" y="1547"/>
                    <a:pt x="255" y="1547"/>
                  </a:cubicBezTo>
                  <a:cubicBezTo>
                    <a:pt x="266" y="1550"/>
                    <a:pt x="266" y="1550"/>
                    <a:pt x="266" y="1550"/>
                  </a:cubicBezTo>
                  <a:cubicBezTo>
                    <a:pt x="266" y="1550"/>
                    <a:pt x="277" y="1529"/>
                    <a:pt x="292" y="1483"/>
                  </a:cubicBezTo>
                  <a:cubicBezTo>
                    <a:pt x="300" y="1492"/>
                    <a:pt x="300" y="1492"/>
                    <a:pt x="300" y="1492"/>
                  </a:cubicBezTo>
                  <a:cubicBezTo>
                    <a:pt x="300" y="1492"/>
                    <a:pt x="320" y="1486"/>
                    <a:pt x="331" y="1477"/>
                  </a:cubicBezTo>
                  <a:cubicBezTo>
                    <a:pt x="334" y="1488"/>
                    <a:pt x="334" y="1488"/>
                    <a:pt x="334" y="1488"/>
                  </a:cubicBezTo>
                  <a:cubicBezTo>
                    <a:pt x="334" y="1488"/>
                    <a:pt x="351" y="1514"/>
                    <a:pt x="360" y="1525"/>
                  </a:cubicBezTo>
                  <a:cubicBezTo>
                    <a:pt x="360" y="1525"/>
                    <a:pt x="367" y="1582"/>
                    <a:pt x="363" y="1598"/>
                  </a:cubicBezTo>
                  <a:cubicBezTo>
                    <a:pt x="363" y="1598"/>
                    <a:pt x="369" y="1610"/>
                    <a:pt x="380" y="1616"/>
                  </a:cubicBezTo>
                  <a:cubicBezTo>
                    <a:pt x="380" y="1616"/>
                    <a:pt x="385" y="1626"/>
                    <a:pt x="394" y="1624"/>
                  </a:cubicBezTo>
                  <a:cubicBezTo>
                    <a:pt x="394" y="1624"/>
                    <a:pt x="426" y="1605"/>
                    <a:pt x="440" y="1525"/>
                  </a:cubicBezTo>
                  <a:cubicBezTo>
                    <a:pt x="440" y="1525"/>
                    <a:pt x="447" y="1509"/>
                    <a:pt x="436" y="1483"/>
                  </a:cubicBezTo>
                  <a:cubicBezTo>
                    <a:pt x="434" y="1483"/>
                    <a:pt x="434" y="1483"/>
                    <a:pt x="434" y="1483"/>
                  </a:cubicBezTo>
                  <a:cubicBezTo>
                    <a:pt x="433" y="1438"/>
                    <a:pt x="433" y="1438"/>
                    <a:pt x="433" y="1438"/>
                  </a:cubicBezTo>
                  <a:cubicBezTo>
                    <a:pt x="433" y="1438"/>
                    <a:pt x="446" y="1434"/>
                    <a:pt x="447" y="1426"/>
                  </a:cubicBezTo>
                  <a:cubicBezTo>
                    <a:pt x="447" y="1426"/>
                    <a:pt x="451" y="1351"/>
                    <a:pt x="437" y="1349"/>
                  </a:cubicBezTo>
                  <a:cubicBezTo>
                    <a:pt x="407" y="1349"/>
                    <a:pt x="407" y="1349"/>
                    <a:pt x="407" y="1349"/>
                  </a:cubicBezTo>
                  <a:cubicBezTo>
                    <a:pt x="377" y="1346"/>
                    <a:pt x="377" y="1346"/>
                    <a:pt x="377" y="1346"/>
                  </a:cubicBezTo>
                  <a:cubicBezTo>
                    <a:pt x="348" y="1338"/>
                    <a:pt x="348" y="1338"/>
                    <a:pt x="348" y="1338"/>
                  </a:cubicBezTo>
                  <a:cubicBezTo>
                    <a:pt x="339" y="1306"/>
                    <a:pt x="339" y="1306"/>
                    <a:pt x="339" y="1306"/>
                  </a:cubicBezTo>
                  <a:cubicBezTo>
                    <a:pt x="339" y="1306"/>
                    <a:pt x="364" y="1242"/>
                    <a:pt x="385" y="1028"/>
                  </a:cubicBezTo>
                  <a:cubicBezTo>
                    <a:pt x="385" y="1028"/>
                    <a:pt x="402" y="1012"/>
                    <a:pt x="416" y="918"/>
                  </a:cubicBezTo>
                  <a:cubicBezTo>
                    <a:pt x="416" y="918"/>
                    <a:pt x="452" y="917"/>
                    <a:pt x="456" y="904"/>
                  </a:cubicBezTo>
                  <a:cubicBezTo>
                    <a:pt x="458" y="698"/>
                    <a:pt x="458" y="698"/>
                    <a:pt x="458" y="698"/>
                  </a:cubicBezTo>
                  <a:cubicBezTo>
                    <a:pt x="461" y="695"/>
                    <a:pt x="461" y="695"/>
                    <a:pt x="461" y="695"/>
                  </a:cubicBezTo>
                  <a:cubicBezTo>
                    <a:pt x="461" y="695"/>
                    <a:pt x="440" y="567"/>
                    <a:pt x="443" y="561"/>
                  </a:cubicBezTo>
                  <a:cubicBezTo>
                    <a:pt x="454" y="567"/>
                    <a:pt x="454" y="567"/>
                    <a:pt x="454" y="567"/>
                  </a:cubicBezTo>
                  <a:cubicBezTo>
                    <a:pt x="454" y="567"/>
                    <a:pt x="495" y="556"/>
                    <a:pt x="503" y="534"/>
                  </a:cubicBezTo>
                  <a:cubicBezTo>
                    <a:pt x="503" y="534"/>
                    <a:pt x="510" y="514"/>
                    <a:pt x="510" y="504"/>
                  </a:cubicBezTo>
                  <a:cubicBezTo>
                    <a:pt x="519" y="493"/>
                    <a:pt x="519" y="493"/>
                    <a:pt x="519" y="493"/>
                  </a:cubicBezTo>
                  <a:cubicBezTo>
                    <a:pt x="519" y="493"/>
                    <a:pt x="520" y="470"/>
                    <a:pt x="523" y="463"/>
                  </a:cubicBezTo>
                  <a:cubicBezTo>
                    <a:pt x="523" y="463"/>
                    <a:pt x="525" y="446"/>
                    <a:pt x="525" y="442"/>
                  </a:cubicBezTo>
                  <a:cubicBezTo>
                    <a:pt x="516" y="427"/>
                    <a:pt x="516" y="427"/>
                    <a:pt x="516" y="427"/>
                  </a:cubicBezTo>
                  <a:cubicBezTo>
                    <a:pt x="515" y="418"/>
                    <a:pt x="515" y="418"/>
                    <a:pt x="515" y="418"/>
                  </a:cubicBezTo>
                  <a:cubicBezTo>
                    <a:pt x="514" y="415"/>
                    <a:pt x="514" y="415"/>
                    <a:pt x="514" y="415"/>
                  </a:cubicBezTo>
                  <a:cubicBezTo>
                    <a:pt x="512" y="406"/>
                    <a:pt x="512" y="406"/>
                    <a:pt x="512" y="406"/>
                  </a:cubicBezTo>
                  <a:cubicBezTo>
                    <a:pt x="514" y="400"/>
                    <a:pt x="514" y="400"/>
                    <a:pt x="514" y="400"/>
                  </a:cubicBezTo>
                  <a:cubicBezTo>
                    <a:pt x="511" y="395"/>
                    <a:pt x="511" y="395"/>
                    <a:pt x="511" y="395"/>
                  </a:cubicBezTo>
                  <a:cubicBezTo>
                    <a:pt x="511" y="389"/>
                    <a:pt x="511" y="389"/>
                    <a:pt x="511" y="389"/>
                  </a:cubicBezTo>
                  <a:cubicBezTo>
                    <a:pt x="513" y="387"/>
                    <a:pt x="513" y="387"/>
                    <a:pt x="513" y="387"/>
                  </a:cubicBezTo>
                  <a:cubicBezTo>
                    <a:pt x="512" y="385"/>
                    <a:pt x="512" y="385"/>
                    <a:pt x="512" y="385"/>
                  </a:cubicBezTo>
                  <a:cubicBezTo>
                    <a:pt x="508" y="377"/>
                    <a:pt x="508" y="377"/>
                    <a:pt x="508" y="377"/>
                  </a:cubicBezTo>
                  <a:cubicBezTo>
                    <a:pt x="508" y="377"/>
                    <a:pt x="514" y="328"/>
                    <a:pt x="510" y="318"/>
                  </a:cubicBezTo>
                  <a:cubicBezTo>
                    <a:pt x="510" y="318"/>
                    <a:pt x="489" y="299"/>
                    <a:pt x="434" y="275"/>
                  </a:cubicBezTo>
                  <a:cubicBezTo>
                    <a:pt x="434" y="275"/>
                    <a:pt x="384" y="258"/>
                    <a:pt x="373" y="224"/>
                  </a:cubicBezTo>
                  <a:cubicBezTo>
                    <a:pt x="370" y="221"/>
                    <a:pt x="370" y="221"/>
                    <a:pt x="370" y="221"/>
                  </a:cubicBezTo>
                  <a:cubicBezTo>
                    <a:pt x="370" y="221"/>
                    <a:pt x="376" y="203"/>
                    <a:pt x="379" y="195"/>
                  </a:cubicBezTo>
                  <a:cubicBezTo>
                    <a:pt x="383" y="172"/>
                    <a:pt x="383" y="172"/>
                    <a:pt x="383" y="172"/>
                  </a:cubicBezTo>
                  <a:cubicBezTo>
                    <a:pt x="383" y="172"/>
                    <a:pt x="399" y="184"/>
                    <a:pt x="403" y="143"/>
                  </a:cubicBezTo>
                  <a:cubicBezTo>
                    <a:pt x="403" y="143"/>
                    <a:pt x="408" y="118"/>
                    <a:pt x="400" y="117"/>
                  </a:cubicBezTo>
                  <a:cubicBezTo>
                    <a:pt x="400" y="117"/>
                    <a:pt x="408" y="107"/>
                    <a:pt x="403" y="58"/>
                  </a:cubicBezTo>
                  <a:cubicBezTo>
                    <a:pt x="403" y="58"/>
                    <a:pt x="392" y="31"/>
                    <a:pt x="376" y="16"/>
                  </a:cubicBezTo>
                  <a:cubicBezTo>
                    <a:pt x="357" y="9"/>
                    <a:pt x="357" y="9"/>
                    <a:pt x="357" y="9"/>
                  </a:cubicBezTo>
                  <a:cubicBezTo>
                    <a:pt x="357" y="9"/>
                    <a:pt x="303" y="0"/>
                    <a:pt x="274" y="21"/>
                  </a:cubicBezTo>
                  <a:cubicBezTo>
                    <a:pt x="274" y="21"/>
                    <a:pt x="266" y="40"/>
                    <a:pt x="252" y="52"/>
                  </a:cubicBezTo>
                  <a:cubicBezTo>
                    <a:pt x="252" y="52"/>
                    <a:pt x="239" y="97"/>
                    <a:pt x="250" y="114"/>
                  </a:cubicBezTo>
                  <a:cubicBezTo>
                    <a:pt x="250" y="114"/>
                    <a:pt x="236" y="170"/>
                    <a:pt x="262" y="168"/>
                  </a:cubicBezTo>
                  <a:cubicBezTo>
                    <a:pt x="262" y="168"/>
                    <a:pt x="264" y="186"/>
                    <a:pt x="265" y="190"/>
                  </a:cubicBezTo>
                  <a:lnTo>
                    <a:pt x="263" y="208"/>
                  </a:lnTo>
                  <a:close/>
                </a:path>
              </a:pathLst>
            </a:custGeom>
            <a:solidFill>
              <a:srgbClr val="5F5F5F"/>
            </a:solidFill>
            <a:ln w="9525">
              <a:solidFill>
                <a:schemeClr val="bg1"/>
              </a:solidFill>
              <a:round/>
              <a:headEnd/>
              <a:tailEnd/>
            </a:ln>
          </p:spPr>
          <p:txBody>
            <a:bodyPr/>
            <a:lstStyle/>
            <a:p>
              <a:endParaRPr lang="en-US">
                <a:solidFill>
                  <a:srgbClr val="000000"/>
                </a:solidFill>
              </a:endParaRPr>
            </a:p>
          </p:txBody>
        </p:sp>
        <p:sp>
          <p:nvSpPr>
            <p:cNvPr id="100" name="Freeform 51"/>
            <p:cNvSpPr>
              <a:spLocks noChangeAspect="1"/>
            </p:cNvSpPr>
            <p:nvPr/>
          </p:nvSpPr>
          <p:spPr bwMode="gray">
            <a:xfrm>
              <a:off x="1210" y="1810"/>
              <a:ext cx="149" cy="170"/>
            </a:xfrm>
            <a:custGeom>
              <a:avLst/>
              <a:gdLst/>
              <a:ahLst/>
              <a:cxnLst>
                <a:cxn ang="0">
                  <a:pos x="3" y="0"/>
                </a:cxn>
                <a:cxn ang="0">
                  <a:pos x="39" y="44"/>
                </a:cxn>
                <a:cxn ang="0">
                  <a:pos x="79" y="42"/>
                </a:cxn>
                <a:cxn ang="0">
                  <a:pos x="105" y="15"/>
                </a:cxn>
                <a:cxn ang="0">
                  <a:pos x="108" y="17"/>
                </a:cxn>
                <a:cxn ang="0">
                  <a:pos x="84" y="80"/>
                </a:cxn>
                <a:cxn ang="0">
                  <a:pos x="58" y="129"/>
                </a:cxn>
                <a:cxn ang="0">
                  <a:pos x="53" y="79"/>
                </a:cxn>
                <a:cxn ang="0">
                  <a:pos x="66" y="65"/>
                </a:cxn>
                <a:cxn ang="0">
                  <a:pos x="51" y="52"/>
                </a:cxn>
                <a:cxn ang="0">
                  <a:pos x="37" y="60"/>
                </a:cxn>
                <a:cxn ang="0">
                  <a:pos x="39" y="79"/>
                </a:cxn>
                <a:cxn ang="0">
                  <a:pos x="26" y="99"/>
                </a:cxn>
                <a:cxn ang="0">
                  <a:pos x="2" y="12"/>
                </a:cxn>
                <a:cxn ang="0">
                  <a:pos x="0" y="5"/>
                </a:cxn>
                <a:cxn ang="0">
                  <a:pos x="3" y="0"/>
                </a:cxn>
              </a:cxnLst>
              <a:rect l="0" t="0" r="r" b="b"/>
              <a:pathLst>
                <a:path w="113" h="129">
                  <a:moveTo>
                    <a:pt x="3" y="0"/>
                  </a:moveTo>
                  <a:cubicBezTo>
                    <a:pt x="3" y="0"/>
                    <a:pt x="2" y="22"/>
                    <a:pt x="39" y="44"/>
                  </a:cubicBezTo>
                  <a:cubicBezTo>
                    <a:pt x="39" y="44"/>
                    <a:pt x="55" y="57"/>
                    <a:pt x="79" y="42"/>
                  </a:cubicBezTo>
                  <a:cubicBezTo>
                    <a:pt x="79" y="42"/>
                    <a:pt x="107" y="34"/>
                    <a:pt x="105" y="15"/>
                  </a:cubicBezTo>
                  <a:cubicBezTo>
                    <a:pt x="108" y="17"/>
                    <a:pt x="108" y="17"/>
                    <a:pt x="108" y="17"/>
                  </a:cubicBezTo>
                  <a:cubicBezTo>
                    <a:pt x="108" y="17"/>
                    <a:pt x="113" y="41"/>
                    <a:pt x="84" y="80"/>
                  </a:cubicBezTo>
                  <a:cubicBezTo>
                    <a:pt x="58" y="129"/>
                    <a:pt x="58" y="129"/>
                    <a:pt x="58" y="129"/>
                  </a:cubicBezTo>
                  <a:cubicBezTo>
                    <a:pt x="58" y="129"/>
                    <a:pt x="62" y="94"/>
                    <a:pt x="53" y="79"/>
                  </a:cubicBezTo>
                  <a:cubicBezTo>
                    <a:pt x="53" y="79"/>
                    <a:pt x="51" y="71"/>
                    <a:pt x="66" y="65"/>
                  </a:cubicBezTo>
                  <a:cubicBezTo>
                    <a:pt x="66" y="65"/>
                    <a:pt x="68" y="51"/>
                    <a:pt x="51" y="52"/>
                  </a:cubicBezTo>
                  <a:cubicBezTo>
                    <a:pt x="51" y="52"/>
                    <a:pt x="40" y="54"/>
                    <a:pt x="37" y="60"/>
                  </a:cubicBezTo>
                  <a:cubicBezTo>
                    <a:pt x="37" y="60"/>
                    <a:pt x="45" y="64"/>
                    <a:pt x="39" y="79"/>
                  </a:cubicBezTo>
                  <a:cubicBezTo>
                    <a:pt x="26" y="99"/>
                    <a:pt x="26" y="99"/>
                    <a:pt x="26" y="99"/>
                  </a:cubicBezTo>
                  <a:cubicBezTo>
                    <a:pt x="2" y="12"/>
                    <a:pt x="2" y="12"/>
                    <a:pt x="2" y="12"/>
                  </a:cubicBezTo>
                  <a:cubicBezTo>
                    <a:pt x="0" y="5"/>
                    <a:pt x="0" y="5"/>
                    <a:pt x="0" y="5"/>
                  </a:cubicBezTo>
                  <a:lnTo>
                    <a:pt x="3" y="0"/>
                  </a:lnTo>
                  <a:close/>
                </a:path>
              </a:pathLst>
            </a:custGeom>
            <a:solidFill>
              <a:srgbClr val="FFFFFF"/>
            </a:solidFill>
            <a:ln w="9525">
              <a:noFill/>
              <a:round/>
              <a:headEnd/>
              <a:tailEnd/>
            </a:ln>
          </p:spPr>
          <p:txBody>
            <a:bodyPr/>
            <a:lstStyle/>
            <a:p>
              <a:endParaRPr lang="en-US">
                <a:solidFill>
                  <a:srgbClr val="000000"/>
                </a:solidFill>
              </a:endParaRPr>
            </a:p>
          </p:txBody>
        </p:sp>
        <p:sp>
          <p:nvSpPr>
            <p:cNvPr id="101" name="Freeform 52"/>
            <p:cNvSpPr>
              <a:spLocks noChangeAspect="1"/>
            </p:cNvSpPr>
            <p:nvPr/>
          </p:nvSpPr>
          <p:spPr bwMode="gray">
            <a:xfrm>
              <a:off x="1199" y="2082"/>
              <a:ext cx="32" cy="83"/>
            </a:xfrm>
            <a:custGeom>
              <a:avLst/>
              <a:gdLst/>
              <a:ahLst/>
              <a:cxnLst>
                <a:cxn ang="0">
                  <a:pos x="19" y="0"/>
                </a:cxn>
                <a:cxn ang="0">
                  <a:pos x="24" y="0"/>
                </a:cxn>
                <a:cxn ang="0">
                  <a:pos x="16" y="63"/>
                </a:cxn>
                <a:cxn ang="0">
                  <a:pos x="2" y="55"/>
                </a:cxn>
                <a:cxn ang="0">
                  <a:pos x="9" y="49"/>
                </a:cxn>
                <a:cxn ang="0">
                  <a:pos x="19" y="0"/>
                </a:cxn>
              </a:cxnLst>
              <a:rect l="0" t="0" r="r" b="b"/>
              <a:pathLst>
                <a:path w="24" h="63">
                  <a:moveTo>
                    <a:pt x="19" y="0"/>
                  </a:moveTo>
                  <a:cubicBezTo>
                    <a:pt x="24" y="0"/>
                    <a:pt x="24" y="0"/>
                    <a:pt x="24" y="0"/>
                  </a:cubicBezTo>
                  <a:cubicBezTo>
                    <a:pt x="16" y="63"/>
                    <a:pt x="16" y="63"/>
                    <a:pt x="16" y="63"/>
                  </a:cubicBezTo>
                  <a:cubicBezTo>
                    <a:pt x="2" y="55"/>
                    <a:pt x="2" y="55"/>
                    <a:pt x="2" y="55"/>
                  </a:cubicBezTo>
                  <a:cubicBezTo>
                    <a:pt x="9" y="49"/>
                    <a:pt x="9" y="49"/>
                    <a:pt x="9" y="49"/>
                  </a:cubicBezTo>
                  <a:cubicBezTo>
                    <a:pt x="9" y="49"/>
                    <a:pt x="0" y="32"/>
                    <a:pt x="19" y="0"/>
                  </a:cubicBezTo>
                  <a:close/>
                </a:path>
              </a:pathLst>
            </a:custGeom>
            <a:solidFill>
              <a:srgbClr val="FFFFFF"/>
            </a:solidFill>
            <a:ln w="9525">
              <a:noFill/>
              <a:round/>
              <a:headEnd/>
              <a:tailEnd/>
            </a:ln>
          </p:spPr>
          <p:txBody>
            <a:bodyPr/>
            <a:lstStyle/>
            <a:p>
              <a:endParaRPr lang="en-US">
                <a:solidFill>
                  <a:srgbClr val="000000"/>
                </a:solidFill>
              </a:endParaRPr>
            </a:p>
          </p:txBody>
        </p:sp>
        <p:sp>
          <p:nvSpPr>
            <p:cNvPr id="102" name="Freeform 53"/>
            <p:cNvSpPr>
              <a:spLocks noChangeAspect="1"/>
            </p:cNvSpPr>
            <p:nvPr/>
          </p:nvSpPr>
          <p:spPr bwMode="gray">
            <a:xfrm>
              <a:off x="1282" y="2214"/>
              <a:ext cx="28" cy="48"/>
            </a:xfrm>
            <a:custGeom>
              <a:avLst/>
              <a:gdLst/>
              <a:ahLst/>
              <a:cxnLst>
                <a:cxn ang="0">
                  <a:pos x="0" y="34"/>
                </a:cxn>
                <a:cxn ang="0">
                  <a:pos x="19" y="20"/>
                </a:cxn>
                <a:cxn ang="0">
                  <a:pos x="21" y="2"/>
                </a:cxn>
                <a:cxn ang="0">
                  <a:pos x="15" y="0"/>
                </a:cxn>
                <a:cxn ang="0">
                  <a:pos x="0" y="34"/>
                </a:cxn>
              </a:cxnLst>
              <a:rect l="0" t="0" r="r" b="b"/>
              <a:pathLst>
                <a:path w="21" h="36">
                  <a:moveTo>
                    <a:pt x="0" y="34"/>
                  </a:moveTo>
                  <a:cubicBezTo>
                    <a:pt x="0" y="34"/>
                    <a:pt x="9" y="36"/>
                    <a:pt x="19" y="20"/>
                  </a:cubicBezTo>
                  <a:cubicBezTo>
                    <a:pt x="21" y="2"/>
                    <a:pt x="21" y="2"/>
                    <a:pt x="21" y="2"/>
                  </a:cubicBezTo>
                  <a:cubicBezTo>
                    <a:pt x="15" y="0"/>
                    <a:pt x="15" y="0"/>
                    <a:pt x="15" y="0"/>
                  </a:cubicBezTo>
                  <a:lnTo>
                    <a:pt x="0" y="34"/>
                  </a:lnTo>
                  <a:close/>
                </a:path>
              </a:pathLst>
            </a:custGeom>
            <a:solidFill>
              <a:srgbClr val="FFFFFF"/>
            </a:solidFill>
            <a:ln w="9525">
              <a:noFill/>
              <a:round/>
              <a:headEnd/>
              <a:tailEnd/>
            </a:ln>
          </p:spPr>
          <p:txBody>
            <a:bodyPr/>
            <a:lstStyle/>
            <a:p>
              <a:endParaRPr lang="en-US">
                <a:solidFill>
                  <a:srgbClr val="000000"/>
                </a:solidFill>
              </a:endParaRPr>
            </a:p>
          </p:txBody>
        </p:sp>
      </p:grpSp>
      <p:sp>
        <p:nvSpPr>
          <p:cNvPr id="84" name="Rectangle 10"/>
          <p:cNvSpPr>
            <a:spLocks noChangeArrowheads="1"/>
          </p:cNvSpPr>
          <p:nvPr/>
        </p:nvSpPr>
        <p:spPr bwMode="gray">
          <a:xfrm>
            <a:off x="200024" y="5684838"/>
            <a:ext cx="1214437" cy="433387"/>
          </a:xfrm>
          <a:prstGeom prst="rect">
            <a:avLst/>
          </a:prstGeom>
          <a:noFill/>
          <a:ln w="12700">
            <a:noFill/>
            <a:miter lim="800000"/>
            <a:headEnd/>
            <a:tailEnd/>
          </a:ln>
          <a:effectLst/>
        </p:spPr>
        <p:txBody>
          <a:bodyPr wrap="square" bIns="82800" anchor="ctr"/>
          <a:lstStyle/>
          <a:p>
            <a:pPr algn="ctr" eaLnBrk="0" hangingPunct="0"/>
            <a:r>
              <a:rPr lang="en-US" sz="1200" b="1" dirty="0" smtClean="0">
                <a:solidFill>
                  <a:srgbClr val="000000">
                    <a:lumMod val="85000"/>
                    <a:lumOff val="15000"/>
                  </a:srgbClr>
                </a:solidFill>
                <a:latin typeface="Trebuchet MS" pitchFamily="34" charset="0"/>
              </a:rPr>
              <a:t>Systems Programmer</a:t>
            </a:r>
            <a:endParaRPr lang="en-US" sz="1200" b="1" dirty="0">
              <a:solidFill>
                <a:srgbClr val="000000">
                  <a:lumMod val="85000"/>
                  <a:lumOff val="15000"/>
                </a:srgbClr>
              </a:solidFill>
              <a:latin typeface="Trebuchet MS" pitchFamily="34" charset="0"/>
            </a:endParaRPr>
          </a:p>
        </p:txBody>
      </p:sp>
      <p:sp>
        <p:nvSpPr>
          <p:cNvPr id="85" name="Rectangle 10"/>
          <p:cNvSpPr>
            <a:spLocks noChangeArrowheads="1"/>
          </p:cNvSpPr>
          <p:nvPr/>
        </p:nvSpPr>
        <p:spPr bwMode="gray">
          <a:xfrm>
            <a:off x="7600949" y="5722938"/>
            <a:ext cx="1214437" cy="433387"/>
          </a:xfrm>
          <a:prstGeom prst="rect">
            <a:avLst/>
          </a:prstGeom>
          <a:noFill/>
          <a:ln w="12700">
            <a:noFill/>
            <a:miter lim="800000"/>
            <a:headEnd/>
            <a:tailEnd/>
          </a:ln>
          <a:effectLst/>
        </p:spPr>
        <p:txBody>
          <a:bodyPr wrap="square" bIns="82800" anchor="ctr"/>
          <a:lstStyle/>
          <a:p>
            <a:pPr algn="ctr" eaLnBrk="0" hangingPunct="0"/>
            <a:r>
              <a:rPr lang="en-US" sz="1200" b="1" dirty="0" smtClean="0">
                <a:solidFill>
                  <a:srgbClr val="000000">
                    <a:lumMod val="85000"/>
                    <a:lumOff val="15000"/>
                  </a:srgbClr>
                </a:solidFill>
                <a:latin typeface="Trebuchet MS" pitchFamily="34" charset="0"/>
              </a:rPr>
              <a:t>Systems Administrator</a:t>
            </a:r>
            <a:endParaRPr lang="en-US" sz="1200" b="1" dirty="0">
              <a:solidFill>
                <a:srgbClr val="000000">
                  <a:lumMod val="85000"/>
                  <a:lumOff val="15000"/>
                </a:srgbClr>
              </a:solidFill>
              <a:latin typeface="Trebuchet MS" pitchFamily="34" charset="0"/>
            </a:endParaRPr>
          </a:p>
        </p:txBody>
      </p:sp>
      <p:sp>
        <p:nvSpPr>
          <p:cNvPr id="86" name="Rectangle 10"/>
          <p:cNvSpPr>
            <a:spLocks noChangeArrowheads="1"/>
          </p:cNvSpPr>
          <p:nvPr/>
        </p:nvSpPr>
        <p:spPr bwMode="gray">
          <a:xfrm>
            <a:off x="1733549" y="6018213"/>
            <a:ext cx="1214437" cy="433387"/>
          </a:xfrm>
          <a:prstGeom prst="rect">
            <a:avLst/>
          </a:prstGeom>
          <a:noFill/>
          <a:ln w="12700">
            <a:noFill/>
            <a:miter lim="800000"/>
            <a:headEnd/>
            <a:tailEnd/>
          </a:ln>
          <a:effectLst/>
        </p:spPr>
        <p:txBody>
          <a:bodyPr wrap="square" bIns="82800" anchor="ctr"/>
          <a:lstStyle/>
          <a:p>
            <a:pPr algn="ctr" eaLnBrk="0" hangingPunct="0"/>
            <a:r>
              <a:rPr lang="en-US" sz="1200" b="1" dirty="0" smtClean="0">
                <a:solidFill>
                  <a:srgbClr val="000000">
                    <a:lumMod val="85000"/>
                    <a:lumOff val="15000"/>
                  </a:srgbClr>
                </a:solidFill>
                <a:latin typeface="Trebuchet MS" pitchFamily="34" charset="0"/>
              </a:rPr>
              <a:t>Application Engineer</a:t>
            </a:r>
            <a:endParaRPr lang="en-US" sz="1200" b="1" dirty="0">
              <a:solidFill>
                <a:srgbClr val="000000">
                  <a:lumMod val="85000"/>
                  <a:lumOff val="15000"/>
                </a:srgbClr>
              </a:solidFill>
              <a:latin typeface="Trebuchet MS" pitchFamily="34" charset="0"/>
            </a:endParaRPr>
          </a:p>
        </p:txBody>
      </p:sp>
      <p:sp>
        <p:nvSpPr>
          <p:cNvPr id="87" name="Rectangle 10"/>
          <p:cNvSpPr>
            <a:spLocks noChangeArrowheads="1"/>
          </p:cNvSpPr>
          <p:nvPr/>
        </p:nvSpPr>
        <p:spPr bwMode="gray">
          <a:xfrm>
            <a:off x="6095999" y="6008688"/>
            <a:ext cx="1214437" cy="433387"/>
          </a:xfrm>
          <a:prstGeom prst="rect">
            <a:avLst/>
          </a:prstGeom>
          <a:noFill/>
          <a:ln w="12700">
            <a:noFill/>
            <a:miter lim="800000"/>
            <a:headEnd/>
            <a:tailEnd/>
          </a:ln>
          <a:effectLst/>
        </p:spPr>
        <p:txBody>
          <a:bodyPr wrap="square" bIns="82800" anchor="ctr"/>
          <a:lstStyle/>
          <a:p>
            <a:pPr algn="ctr" eaLnBrk="0" hangingPunct="0"/>
            <a:r>
              <a:rPr lang="en-US" sz="1200" b="1" dirty="0" smtClean="0">
                <a:solidFill>
                  <a:srgbClr val="000000">
                    <a:lumMod val="85000"/>
                    <a:lumOff val="15000"/>
                  </a:srgbClr>
                </a:solidFill>
                <a:latin typeface="Trebuchet MS" pitchFamily="34" charset="0"/>
              </a:rPr>
              <a:t>Systems Analyst</a:t>
            </a:r>
            <a:endParaRPr lang="en-US" sz="1200" b="1" dirty="0">
              <a:solidFill>
                <a:srgbClr val="000000">
                  <a:lumMod val="85000"/>
                  <a:lumOff val="15000"/>
                </a:srgbClr>
              </a:solidFill>
              <a:latin typeface="Trebuchet MS" pitchFamily="34" charset="0"/>
            </a:endParaRPr>
          </a:p>
        </p:txBody>
      </p:sp>
      <p:sp>
        <p:nvSpPr>
          <p:cNvPr id="88" name="Rectangle 10"/>
          <p:cNvSpPr>
            <a:spLocks noChangeArrowheads="1"/>
          </p:cNvSpPr>
          <p:nvPr/>
        </p:nvSpPr>
        <p:spPr bwMode="gray">
          <a:xfrm>
            <a:off x="3905249" y="5284788"/>
            <a:ext cx="1214437" cy="433387"/>
          </a:xfrm>
          <a:prstGeom prst="rect">
            <a:avLst/>
          </a:prstGeom>
          <a:noFill/>
          <a:ln w="12700">
            <a:noFill/>
            <a:miter lim="800000"/>
            <a:headEnd/>
            <a:tailEnd/>
          </a:ln>
          <a:effectLst/>
        </p:spPr>
        <p:txBody>
          <a:bodyPr wrap="square" bIns="82800" anchor="ctr"/>
          <a:lstStyle/>
          <a:p>
            <a:pPr algn="ctr" eaLnBrk="0" hangingPunct="0"/>
            <a:r>
              <a:rPr lang="en-US" sz="1400" b="1" dirty="0" smtClean="0">
                <a:solidFill>
                  <a:srgbClr val="346E14"/>
                </a:solidFill>
                <a:latin typeface="Trebuchet MS" pitchFamily="34" charset="0"/>
              </a:rPr>
              <a:t>Customer</a:t>
            </a:r>
            <a:endParaRPr lang="en-US" sz="1400" b="1" dirty="0">
              <a:solidFill>
                <a:srgbClr val="346E14"/>
              </a:solidFill>
              <a:latin typeface="Trebuchet MS" pitchFamily="34" charset="0"/>
            </a:endParaRPr>
          </a:p>
        </p:txBody>
      </p:sp>
      <p:sp>
        <p:nvSpPr>
          <p:cNvPr id="92" name="Rounded Rectangular Callout 91"/>
          <p:cNvSpPr/>
          <p:nvPr/>
        </p:nvSpPr>
        <p:spPr bwMode="auto">
          <a:xfrm>
            <a:off x="350198" y="1643976"/>
            <a:ext cx="1352145" cy="1536970"/>
          </a:xfrm>
          <a:prstGeom prst="wedgeRoundRectCallout">
            <a:avLst>
              <a:gd name="adj1" fmla="val -534"/>
              <a:gd name="adj2" fmla="val 67525"/>
              <a:gd name="adj3" fmla="val 16667"/>
            </a:avLst>
          </a:prstGeom>
          <a:solidFill>
            <a:schemeClr val="bg2">
              <a:lumMod val="75000"/>
              <a:alpha val="7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45720" tIns="46800" rIns="45720" bIns="46800" numCol="1" rtlCol="0" anchor="ctr" anchorCtr="0" compatLnSpc="1">
            <a:prstTxWarp prst="textNoShape">
              <a:avLst/>
            </a:prstTxWarp>
          </a:bodyPr>
          <a:lstStyle/>
          <a:p>
            <a:pPr algn="ctr"/>
            <a:r>
              <a:rPr lang="en-US" sz="1200" dirty="0" smtClean="0">
                <a:solidFill>
                  <a:srgbClr val="FFFFFF"/>
                </a:solidFill>
                <a:latin typeface="Microsoft Sans Serif"/>
              </a:rPr>
              <a:t>Tough problem? Complex issue? Only once. After that, our system catches it and tells us what it is… </a:t>
            </a:r>
          </a:p>
        </p:txBody>
      </p:sp>
      <p:sp>
        <p:nvSpPr>
          <p:cNvPr id="94" name="Rounded Rectangular Callout 93"/>
          <p:cNvSpPr/>
          <p:nvPr/>
        </p:nvSpPr>
        <p:spPr bwMode="auto">
          <a:xfrm>
            <a:off x="5677713" y="1524002"/>
            <a:ext cx="1352145" cy="1536970"/>
          </a:xfrm>
          <a:prstGeom prst="wedgeRoundRectCallout">
            <a:avLst>
              <a:gd name="adj1" fmla="val -534"/>
              <a:gd name="adj2" fmla="val 67525"/>
              <a:gd name="adj3" fmla="val 16667"/>
            </a:avLst>
          </a:prstGeom>
          <a:solidFill>
            <a:schemeClr val="bg2">
              <a:lumMod val="75000"/>
              <a:alpha val="7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45720" tIns="46800" rIns="45720" bIns="46800" numCol="1" rtlCol="0" anchor="ctr" anchorCtr="0" compatLnSpc="1">
            <a:prstTxWarp prst="textNoShape">
              <a:avLst/>
            </a:prstTxWarp>
          </a:bodyPr>
          <a:lstStyle/>
          <a:p>
            <a:pPr algn="ctr" eaLnBrk="0" hangingPunct="0"/>
            <a:r>
              <a:rPr lang="en-US" sz="1200" dirty="0" smtClean="0">
                <a:solidFill>
                  <a:srgbClr val="FFFFFF"/>
                </a:solidFill>
                <a:latin typeface="Microsoft Sans Serif" pitchFamily="34" charset="0"/>
                <a:cs typeface="Microsoft Sans Serif" pitchFamily="34" charset="0"/>
              </a:rPr>
              <a:t>Visibility into application work queues make it easy to spot bottlenecks before missing our SLA. </a:t>
            </a:r>
            <a:endParaRPr lang="en-US" sz="1200" dirty="0">
              <a:solidFill>
                <a:srgbClr val="FFFFFF"/>
              </a:solidFill>
              <a:latin typeface="Microsoft Sans Serif" pitchFamily="34" charset="0"/>
              <a:cs typeface="Microsoft Sans Serif" pitchFamily="34" charset="0"/>
            </a:endParaRPr>
          </a:p>
        </p:txBody>
      </p:sp>
      <p:sp>
        <p:nvSpPr>
          <p:cNvPr id="96" name="Rounded Rectangular Callout 95"/>
          <p:cNvSpPr/>
          <p:nvPr/>
        </p:nvSpPr>
        <p:spPr bwMode="auto">
          <a:xfrm>
            <a:off x="2052536" y="1387815"/>
            <a:ext cx="1352145" cy="1536970"/>
          </a:xfrm>
          <a:prstGeom prst="wedgeRoundRectCallout">
            <a:avLst>
              <a:gd name="adj1" fmla="val -15642"/>
              <a:gd name="adj2" fmla="val 78285"/>
              <a:gd name="adj3" fmla="val 16667"/>
            </a:avLst>
          </a:prstGeom>
          <a:solidFill>
            <a:schemeClr val="bg2">
              <a:lumMod val="75000"/>
              <a:alpha val="7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45720" tIns="46800" rIns="45720" bIns="46800" numCol="1" rtlCol="0" anchor="ctr" anchorCtr="0" compatLnSpc="1">
            <a:prstTxWarp prst="textNoShape">
              <a:avLst/>
            </a:prstTxWarp>
          </a:bodyPr>
          <a:lstStyle/>
          <a:p>
            <a:pPr algn="ctr"/>
            <a:r>
              <a:rPr lang="en-US" sz="1200" dirty="0" smtClean="0">
                <a:solidFill>
                  <a:srgbClr val="FFFFFF"/>
                </a:solidFill>
                <a:latin typeface="Microsoft Sans Serif" pitchFamily="34" charset="0"/>
                <a:cs typeface="Microsoft Sans Serif" pitchFamily="34" charset="0"/>
              </a:rPr>
              <a:t>We see it, click-it and fix it. Most of the time nobody else even knows anything happened.</a:t>
            </a:r>
          </a:p>
        </p:txBody>
      </p:sp>
      <p:sp>
        <p:nvSpPr>
          <p:cNvPr id="97" name="Rounded Rectangular Callout 96"/>
          <p:cNvSpPr/>
          <p:nvPr/>
        </p:nvSpPr>
        <p:spPr bwMode="auto">
          <a:xfrm>
            <a:off x="7555151" y="1293778"/>
            <a:ext cx="1352145" cy="1669917"/>
          </a:xfrm>
          <a:prstGeom prst="wedgeRoundRectCallout">
            <a:avLst>
              <a:gd name="adj1" fmla="val -12045"/>
              <a:gd name="adj2" fmla="val 78593"/>
              <a:gd name="adj3" fmla="val 16667"/>
            </a:avLst>
          </a:prstGeom>
          <a:solidFill>
            <a:schemeClr val="bg2">
              <a:lumMod val="75000"/>
              <a:alpha val="7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45720" tIns="46800" rIns="45720" bIns="46800" numCol="1" rtlCol="0" anchor="ctr" anchorCtr="0" compatLnSpc="1">
            <a:prstTxWarp prst="textNoShape">
              <a:avLst/>
            </a:prstTxWarp>
          </a:bodyPr>
          <a:lstStyle/>
          <a:p>
            <a:pPr algn="ctr" eaLnBrk="0" hangingPunct="0"/>
            <a:r>
              <a:rPr lang="en-US" sz="1200" dirty="0" smtClean="0">
                <a:solidFill>
                  <a:srgbClr val="FFFFFF"/>
                </a:solidFill>
                <a:latin typeface="Microsoft Sans Serif" pitchFamily="34" charset="0"/>
                <a:cs typeface="Microsoft Sans Serif" pitchFamily="34" charset="0"/>
              </a:rPr>
              <a:t>Seeing events as they actually happen empowers me to solve “issues” be fore they become “problems.”</a:t>
            </a:r>
            <a:endParaRPr lang="en-US" sz="1200" dirty="0">
              <a:solidFill>
                <a:srgbClr val="FFFFFF"/>
              </a:solidFill>
              <a:latin typeface="Microsoft Sans Serif" pitchFamily="34" charset="0"/>
              <a:cs typeface="Microsoft Sans Serif" pitchFamily="34" charset="0"/>
            </a:endParaRPr>
          </a:p>
        </p:txBody>
      </p:sp>
    </p:spTree>
    <p:extLst>
      <p:ext uri="{BB962C8B-B14F-4D97-AF65-F5344CB8AC3E}">
        <p14:creationId xmlns:p14="http://schemas.microsoft.com/office/powerpoint/2010/main" xmlns="" val="1368719762"/>
      </p:ext>
    </p:extLst>
  </p:cSld>
  <p:clrMapOvr>
    <a:masterClrMapping/>
  </p:clrMapOvr>
  <p:transition spd="slow" advClick="0">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Rektangel 186"/>
          <p:cNvSpPr>
            <a:spLocks noChangeArrowheads="1"/>
          </p:cNvSpPr>
          <p:nvPr/>
        </p:nvSpPr>
        <p:spPr bwMode="auto">
          <a:xfrm rot="10800000" flipV="1">
            <a:off x="0" y="923925"/>
            <a:ext cx="9144000" cy="2705100"/>
          </a:xfrm>
          <a:prstGeom prst="rect">
            <a:avLst/>
          </a:prstGeom>
          <a:gradFill rotWithShape="1">
            <a:gsLst>
              <a:gs pos="0">
                <a:srgbClr val="BFBFBF"/>
              </a:gs>
              <a:gs pos="31000">
                <a:srgbClr val="F3F3F3"/>
              </a:gs>
              <a:gs pos="52000">
                <a:srgbClr val="F3F3F3"/>
              </a:gs>
              <a:gs pos="100000">
                <a:srgbClr val="F3F3F3"/>
              </a:gs>
              <a:gs pos="100000">
                <a:srgbClr val="F3F3F3"/>
              </a:gs>
              <a:gs pos="100000">
                <a:srgbClr val="F3F3F3"/>
              </a:gs>
            </a:gsLst>
            <a:lin ang="16200000" scaled="1"/>
          </a:gradFill>
          <a:ln w="9525">
            <a:no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39" name="Oval 38"/>
          <p:cNvSpPr/>
          <p:nvPr/>
        </p:nvSpPr>
        <p:spPr bwMode="auto">
          <a:xfrm>
            <a:off x="3603010" y="2606723"/>
            <a:ext cx="2057400" cy="2057400"/>
          </a:xfrm>
          <a:prstGeom prst="ellipse">
            <a:avLst/>
          </a:prstGeom>
          <a:solidFill>
            <a:schemeClr val="accent1">
              <a:lumMod val="75000"/>
              <a:alpha val="60000"/>
            </a:schemeClr>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endParaRPr lang="en-US" smtClean="0">
              <a:solidFill>
                <a:srgbClr val="000000"/>
              </a:solidFill>
            </a:endParaRPr>
          </a:p>
        </p:txBody>
      </p:sp>
      <p:sp>
        <p:nvSpPr>
          <p:cNvPr id="2" name="Title 1"/>
          <p:cNvSpPr>
            <a:spLocks noGrp="1"/>
          </p:cNvSpPr>
          <p:nvPr>
            <p:ph type="title"/>
          </p:nvPr>
        </p:nvSpPr>
        <p:spPr/>
        <p:txBody>
          <a:bodyPr/>
          <a:lstStyle/>
          <a:p>
            <a:r>
              <a:rPr lang="en-US" dirty="0" smtClean="0"/>
              <a:t>ConsoleWorks® Virtualization Foundation</a:t>
            </a:r>
            <a:endParaRPr lang="en-US" dirty="0"/>
          </a:p>
        </p:txBody>
      </p:sp>
      <p:sp>
        <p:nvSpPr>
          <p:cNvPr id="4" name="Footer Placeholder 3"/>
          <p:cNvSpPr>
            <a:spLocks noGrp="1"/>
          </p:cNvSpPr>
          <p:nvPr>
            <p:ph type="ftr" sz="quarter" idx="10"/>
          </p:nvPr>
        </p:nvSpPr>
        <p:spPr/>
        <p:txBody>
          <a:bodyPr/>
          <a:lstStyle/>
          <a:p>
            <a:pPr>
              <a:defRPr/>
            </a:pPr>
            <a:r>
              <a:rPr lang="en-US" dirty="0" smtClean="0">
                <a:solidFill>
                  <a:srgbClr val="000000"/>
                </a:solidFill>
              </a:rPr>
              <a:t>TDi Technologies (www.tditechnologies.com)		         Your Business is Built on IT</a:t>
            </a:r>
            <a:endParaRPr lang="de-DE" dirty="0">
              <a:solidFill>
                <a:srgbClr val="000000"/>
              </a:solidFill>
            </a:endParaRPr>
          </a:p>
        </p:txBody>
      </p:sp>
      <p:sp>
        <p:nvSpPr>
          <p:cNvPr id="10" name="Ellipse 22"/>
          <p:cNvSpPr/>
          <p:nvPr/>
        </p:nvSpPr>
        <p:spPr bwMode="auto">
          <a:xfrm>
            <a:off x="3460431" y="5182834"/>
            <a:ext cx="2384511" cy="427943"/>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ndParaRPr>
          </a:p>
        </p:txBody>
      </p:sp>
      <p:sp>
        <p:nvSpPr>
          <p:cNvPr id="11" name="Freeform 181"/>
          <p:cNvSpPr>
            <a:spLocks/>
          </p:cNvSpPr>
          <p:nvPr/>
        </p:nvSpPr>
        <p:spPr bwMode="auto">
          <a:xfrm>
            <a:off x="4635500" y="2182813"/>
            <a:ext cx="1438275" cy="1627187"/>
          </a:xfrm>
          <a:custGeom>
            <a:avLst/>
            <a:gdLst>
              <a:gd name="T0" fmla="*/ 0 w 906"/>
              <a:gd name="T1" fmla="*/ 630038869 h 1025"/>
              <a:gd name="T2" fmla="*/ 161290000 w 906"/>
              <a:gd name="T3" fmla="*/ 640119491 h 1025"/>
              <a:gd name="T4" fmla="*/ 322580000 w 906"/>
              <a:gd name="T5" fmla="*/ 662800096 h 1025"/>
              <a:gd name="T6" fmla="*/ 476310325 w 906"/>
              <a:gd name="T7" fmla="*/ 700603222 h 1025"/>
              <a:gd name="T8" fmla="*/ 627519700 w 906"/>
              <a:gd name="T9" fmla="*/ 758566004 h 1025"/>
              <a:gd name="T10" fmla="*/ 766127500 w 906"/>
              <a:gd name="T11" fmla="*/ 821570685 h 1025"/>
              <a:gd name="T12" fmla="*/ 899696575 w 906"/>
              <a:gd name="T13" fmla="*/ 902215660 h 1025"/>
              <a:gd name="T14" fmla="*/ 1025704388 w 906"/>
              <a:gd name="T15" fmla="*/ 992941257 h 1025"/>
              <a:gd name="T16" fmla="*/ 1139110625 w 906"/>
              <a:gd name="T17" fmla="*/ 1093747476 h 1025"/>
              <a:gd name="T18" fmla="*/ 1247478138 w 906"/>
              <a:gd name="T19" fmla="*/ 1207153679 h 1025"/>
              <a:gd name="T20" fmla="*/ 1340723125 w 906"/>
              <a:gd name="T21" fmla="*/ 1328121142 h 1025"/>
              <a:gd name="T22" fmla="*/ 1426408438 w 906"/>
              <a:gd name="T23" fmla="*/ 1456649865 h 1025"/>
              <a:gd name="T24" fmla="*/ 1499493763 w 906"/>
              <a:gd name="T25" fmla="*/ 1597778572 h 1025"/>
              <a:gd name="T26" fmla="*/ 1557456563 w 906"/>
              <a:gd name="T27" fmla="*/ 1741426640 h 1025"/>
              <a:gd name="T28" fmla="*/ 1600300013 w 906"/>
              <a:gd name="T29" fmla="*/ 1895156918 h 1025"/>
              <a:gd name="T30" fmla="*/ 1633061250 w 906"/>
              <a:gd name="T31" fmla="*/ 2051406557 h 1025"/>
              <a:gd name="T32" fmla="*/ 1648182188 w 906"/>
              <a:gd name="T33" fmla="*/ 2147483647 h 1025"/>
              <a:gd name="T34" fmla="*/ 2147483647 w 906"/>
              <a:gd name="T35" fmla="*/ 2147483647 h 1025"/>
              <a:gd name="T36" fmla="*/ 2147483647 w 906"/>
              <a:gd name="T37" fmla="*/ 2147483647 h 1025"/>
              <a:gd name="T38" fmla="*/ 2147483647 w 906"/>
              <a:gd name="T39" fmla="*/ 1937998767 h 1025"/>
              <a:gd name="T40" fmla="*/ 2147483647 w 906"/>
              <a:gd name="T41" fmla="*/ 1718746034 h 1025"/>
              <a:gd name="T42" fmla="*/ 2142132813 w 906"/>
              <a:gd name="T43" fmla="*/ 1509572336 h 1025"/>
              <a:gd name="T44" fmla="*/ 2061487813 w 906"/>
              <a:gd name="T45" fmla="*/ 1305440536 h 1025"/>
              <a:gd name="T46" fmla="*/ 1955641250 w 906"/>
              <a:gd name="T47" fmla="*/ 1116428082 h 1025"/>
              <a:gd name="T48" fmla="*/ 1839714063 w 906"/>
              <a:gd name="T49" fmla="*/ 937497837 h 1025"/>
              <a:gd name="T50" fmla="*/ 1703625625 w 906"/>
              <a:gd name="T51" fmla="*/ 771167576 h 1025"/>
              <a:gd name="T52" fmla="*/ 1554937200 w 906"/>
              <a:gd name="T53" fmla="*/ 617437298 h 1025"/>
              <a:gd name="T54" fmla="*/ 1391126250 w 906"/>
              <a:gd name="T55" fmla="*/ 476308591 h 1025"/>
              <a:gd name="T56" fmla="*/ 1214715313 w 906"/>
              <a:gd name="T57" fmla="*/ 352821767 h 1025"/>
              <a:gd name="T58" fmla="*/ 1028223750 w 906"/>
              <a:gd name="T59" fmla="*/ 246975237 h 1025"/>
              <a:gd name="T60" fmla="*/ 829132200 w 906"/>
              <a:gd name="T61" fmla="*/ 156249639 h 1025"/>
              <a:gd name="T62" fmla="*/ 619958438 w 906"/>
              <a:gd name="T63" fmla="*/ 88204648 h 1025"/>
              <a:gd name="T64" fmla="*/ 403225000 w 906"/>
              <a:gd name="T65" fmla="*/ 35282177 h 1025"/>
              <a:gd name="T66" fmla="*/ 181451250 w 906"/>
              <a:gd name="T67" fmla="*/ 5040311 h 1025"/>
              <a:gd name="T68" fmla="*/ 375504075 w 906"/>
              <a:gd name="T69" fmla="*/ 325099263 h 102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06"/>
              <a:gd name="T106" fmla="*/ 0 h 1025"/>
              <a:gd name="T107" fmla="*/ 906 w 906"/>
              <a:gd name="T108" fmla="*/ 1025 h 102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06" h="1025">
                <a:moveTo>
                  <a:pt x="0" y="250"/>
                </a:moveTo>
                <a:lnTo>
                  <a:pt x="0" y="250"/>
                </a:lnTo>
                <a:lnTo>
                  <a:pt x="32" y="250"/>
                </a:lnTo>
                <a:lnTo>
                  <a:pt x="64" y="254"/>
                </a:lnTo>
                <a:lnTo>
                  <a:pt x="97" y="258"/>
                </a:lnTo>
                <a:lnTo>
                  <a:pt x="128" y="263"/>
                </a:lnTo>
                <a:lnTo>
                  <a:pt x="159" y="271"/>
                </a:lnTo>
                <a:lnTo>
                  <a:pt x="189" y="278"/>
                </a:lnTo>
                <a:lnTo>
                  <a:pt x="219" y="289"/>
                </a:lnTo>
                <a:lnTo>
                  <a:pt x="249" y="301"/>
                </a:lnTo>
                <a:lnTo>
                  <a:pt x="276" y="312"/>
                </a:lnTo>
                <a:lnTo>
                  <a:pt x="304" y="326"/>
                </a:lnTo>
                <a:lnTo>
                  <a:pt x="330" y="342"/>
                </a:lnTo>
                <a:lnTo>
                  <a:pt x="357" y="358"/>
                </a:lnTo>
                <a:lnTo>
                  <a:pt x="382" y="376"/>
                </a:lnTo>
                <a:lnTo>
                  <a:pt x="407" y="394"/>
                </a:lnTo>
                <a:lnTo>
                  <a:pt x="430" y="413"/>
                </a:lnTo>
                <a:lnTo>
                  <a:pt x="452" y="434"/>
                </a:lnTo>
                <a:lnTo>
                  <a:pt x="474" y="456"/>
                </a:lnTo>
                <a:lnTo>
                  <a:pt x="495" y="479"/>
                </a:lnTo>
                <a:lnTo>
                  <a:pt x="514" y="503"/>
                </a:lnTo>
                <a:lnTo>
                  <a:pt x="532" y="527"/>
                </a:lnTo>
                <a:lnTo>
                  <a:pt x="549" y="552"/>
                </a:lnTo>
                <a:lnTo>
                  <a:pt x="566" y="578"/>
                </a:lnTo>
                <a:lnTo>
                  <a:pt x="580" y="605"/>
                </a:lnTo>
                <a:lnTo>
                  <a:pt x="595" y="634"/>
                </a:lnTo>
                <a:lnTo>
                  <a:pt x="606" y="662"/>
                </a:lnTo>
                <a:lnTo>
                  <a:pt x="618" y="691"/>
                </a:lnTo>
                <a:lnTo>
                  <a:pt x="627" y="721"/>
                </a:lnTo>
                <a:lnTo>
                  <a:pt x="635" y="752"/>
                </a:lnTo>
                <a:lnTo>
                  <a:pt x="643" y="782"/>
                </a:lnTo>
                <a:lnTo>
                  <a:pt x="648" y="814"/>
                </a:lnTo>
                <a:lnTo>
                  <a:pt x="652" y="845"/>
                </a:lnTo>
                <a:lnTo>
                  <a:pt x="654" y="877"/>
                </a:lnTo>
                <a:lnTo>
                  <a:pt x="774" y="1025"/>
                </a:lnTo>
                <a:lnTo>
                  <a:pt x="906" y="903"/>
                </a:lnTo>
                <a:lnTo>
                  <a:pt x="903" y="858"/>
                </a:lnTo>
                <a:lnTo>
                  <a:pt x="901" y="813"/>
                </a:lnTo>
                <a:lnTo>
                  <a:pt x="894" y="769"/>
                </a:lnTo>
                <a:lnTo>
                  <a:pt x="886" y="724"/>
                </a:lnTo>
                <a:lnTo>
                  <a:pt x="876" y="682"/>
                </a:lnTo>
                <a:lnTo>
                  <a:pt x="864" y="639"/>
                </a:lnTo>
                <a:lnTo>
                  <a:pt x="850" y="599"/>
                </a:lnTo>
                <a:lnTo>
                  <a:pt x="835" y="559"/>
                </a:lnTo>
                <a:lnTo>
                  <a:pt x="818" y="518"/>
                </a:lnTo>
                <a:lnTo>
                  <a:pt x="798" y="481"/>
                </a:lnTo>
                <a:lnTo>
                  <a:pt x="776" y="443"/>
                </a:lnTo>
                <a:lnTo>
                  <a:pt x="754" y="407"/>
                </a:lnTo>
                <a:lnTo>
                  <a:pt x="730" y="372"/>
                </a:lnTo>
                <a:lnTo>
                  <a:pt x="704" y="338"/>
                </a:lnTo>
                <a:lnTo>
                  <a:pt x="676" y="306"/>
                </a:lnTo>
                <a:lnTo>
                  <a:pt x="647" y="275"/>
                </a:lnTo>
                <a:lnTo>
                  <a:pt x="617" y="245"/>
                </a:lnTo>
                <a:lnTo>
                  <a:pt x="584" y="216"/>
                </a:lnTo>
                <a:lnTo>
                  <a:pt x="552" y="189"/>
                </a:lnTo>
                <a:lnTo>
                  <a:pt x="517" y="164"/>
                </a:lnTo>
                <a:lnTo>
                  <a:pt x="482" y="140"/>
                </a:lnTo>
                <a:lnTo>
                  <a:pt x="446" y="118"/>
                </a:lnTo>
                <a:lnTo>
                  <a:pt x="408" y="98"/>
                </a:lnTo>
                <a:lnTo>
                  <a:pt x="369" y="79"/>
                </a:lnTo>
                <a:lnTo>
                  <a:pt x="329" y="62"/>
                </a:lnTo>
                <a:lnTo>
                  <a:pt x="289" y="48"/>
                </a:lnTo>
                <a:lnTo>
                  <a:pt x="246" y="35"/>
                </a:lnTo>
                <a:lnTo>
                  <a:pt x="204" y="23"/>
                </a:lnTo>
                <a:lnTo>
                  <a:pt x="160" y="14"/>
                </a:lnTo>
                <a:lnTo>
                  <a:pt x="116" y="8"/>
                </a:lnTo>
                <a:lnTo>
                  <a:pt x="72" y="2"/>
                </a:lnTo>
                <a:lnTo>
                  <a:pt x="27" y="0"/>
                </a:lnTo>
                <a:lnTo>
                  <a:pt x="149" y="129"/>
                </a:lnTo>
                <a:lnTo>
                  <a:pt x="0" y="250"/>
                </a:lnTo>
                <a:close/>
              </a:path>
            </a:pathLst>
          </a:custGeom>
          <a:gradFill rotWithShape="1">
            <a:gsLst>
              <a:gs pos="0">
                <a:srgbClr val="BFBFBF"/>
              </a:gs>
              <a:gs pos="50000">
                <a:srgbClr val="BFBFBF"/>
              </a:gs>
              <a:gs pos="100000">
                <a:srgbClr val="737373"/>
              </a:gs>
            </a:gsLst>
            <a:lin ang="0" scaled="1"/>
          </a:gradFill>
          <a:ln w="25400">
            <a:noFill/>
            <a:miter lim="800000"/>
            <a:headEnd/>
            <a:tailEnd/>
          </a:ln>
        </p:spPr>
        <p:txBody>
          <a:bodyPr anchor="ctr"/>
          <a:lstStyle/>
          <a:p>
            <a:pPr indent="-342900" algn="ctr">
              <a:buFont typeface="Calibri" pitchFamily="34" charset="0"/>
              <a:buAutoNum type="arabicPeriod"/>
            </a:pPr>
            <a:endParaRPr lang="en-US" noProof="1">
              <a:solidFill>
                <a:srgbClr val="FFFFFF"/>
              </a:solidFill>
              <a:latin typeface="Calibri" pitchFamily="34" charset="0"/>
            </a:endParaRPr>
          </a:p>
        </p:txBody>
      </p:sp>
      <p:sp>
        <p:nvSpPr>
          <p:cNvPr id="12" name="Freeform 182"/>
          <p:cNvSpPr>
            <a:spLocks/>
          </p:cNvSpPr>
          <p:nvPr/>
        </p:nvSpPr>
        <p:spPr bwMode="auto">
          <a:xfrm>
            <a:off x="3179763" y="2179638"/>
            <a:ext cx="1633537" cy="1474787"/>
          </a:xfrm>
          <a:custGeom>
            <a:avLst/>
            <a:gdLst>
              <a:gd name="T0" fmla="*/ 630038870 w 1029"/>
              <a:gd name="T1" fmla="*/ 2147483647 h 929"/>
              <a:gd name="T2" fmla="*/ 630038870 w 1029"/>
              <a:gd name="T3" fmla="*/ 2147483647 h 929"/>
              <a:gd name="T4" fmla="*/ 640119492 w 1029"/>
              <a:gd name="T5" fmla="*/ 2134570826 h 929"/>
              <a:gd name="T6" fmla="*/ 662800097 w 1029"/>
              <a:gd name="T7" fmla="*/ 1970761519 h 929"/>
              <a:gd name="T8" fmla="*/ 703122585 w 1029"/>
              <a:gd name="T9" fmla="*/ 1817031246 h 929"/>
              <a:gd name="T10" fmla="*/ 753525694 w 1029"/>
              <a:gd name="T11" fmla="*/ 1668342872 h 929"/>
              <a:gd name="T12" fmla="*/ 819049737 w 1029"/>
              <a:gd name="T13" fmla="*/ 1527214170 h 929"/>
              <a:gd name="T14" fmla="*/ 899694712 w 1029"/>
              <a:gd name="T15" fmla="*/ 1393645140 h 929"/>
              <a:gd name="T16" fmla="*/ 990420309 w 1029"/>
              <a:gd name="T17" fmla="*/ 1265118009 h 929"/>
              <a:gd name="T18" fmla="*/ 1091226528 w 1029"/>
              <a:gd name="T19" fmla="*/ 1149190860 h 929"/>
              <a:gd name="T20" fmla="*/ 1202113370 w 1029"/>
              <a:gd name="T21" fmla="*/ 1043344334 h 929"/>
              <a:gd name="T22" fmla="*/ 1325601782 w 1029"/>
              <a:gd name="T23" fmla="*/ 945057480 h 929"/>
              <a:gd name="T24" fmla="*/ 1454128917 w 1029"/>
              <a:gd name="T25" fmla="*/ 859372196 h 929"/>
              <a:gd name="T26" fmla="*/ 1595257624 w 1029"/>
              <a:gd name="T27" fmla="*/ 788807845 h 929"/>
              <a:gd name="T28" fmla="*/ 1738907280 w 1029"/>
              <a:gd name="T29" fmla="*/ 730845065 h 929"/>
              <a:gd name="T30" fmla="*/ 1892635971 w 1029"/>
              <a:gd name="T31" fmla="*/ 682961318 h 929"/>
              <a:gd name="T32" fmla="*/ 2048885610 w 1029"/>
              <a:gd name="T33" fmla="*/ 650200092 h 929"/>
              <a:gd name="T34" fmla="*/ 2147483647 w 1029"/>
              <a:gd name="T35" fmla="*/ 635079160 h 929"/>
              <a:gd name="T36" fmla="*/ 2147483647 w 1029"/>
              <a:gd name="T37" fmla="*/ 0 h 929"/>
              <a:gd name="T38" fmla="*/ 2147483647 w 1029"/>
              <a:gd name="T39" fmla="*/ 5040311 h 929"/>
              <a:gd name="T40" fmla="*/ 1943039080 w 1029"/>
              <a:gd name="T41" fmla="*/ 27720916 h 929"/>
              <a:gd name="T42" fmla="*/ 1718746036 w 1029"/>
              <a:gd name="T43" fmla="*/ 73083713 h 929"/>
              <a:gd name="T44" fmla="*/ 1502012665 w 1029"/>
              <a:gd name="T45" fmla="*/ 141128702 h 929"/>
              <a:gd name="T46" fmla="*/ 1297879278 w 1029"/>
              <a:gd name="T47" fmla="*/ 229333347 h 929"/>
              <a:gd name="T48" fmla="*/ 1103828100 w 1029"/>
              <a:gd name="T49" fmla="*/ 335179874 h 929"/>
              <a:gd name="T50" fmla="*/ 922376905 w 1029"/>
              <a:gd name="T51" fmla="*/ 458668282 h 929"/>
              <a:gd name="T52" fmla="*/ 751006333 w 1029"/>
              <a:gd name="T53" fmla="*/ 599796984 h 929"/>
              <a:gd name="T54" fmla="*/ 594756693 w 1029"/>
              <a:gd name="T55" fmla="*/ 756046619 h 929"/>
              <a:gd name="T56" fmla="*/ 453627986 w 1029"/>
              <a:gd name="T57" fmla="*/ 924896236 h 929"/>
              <a:gd name="T58" fmla="*/ 330139574 w 1029"/>
              <a:gd name="T59" fmla="*/ 1108868374 h 929"/>
              <a:gd name="T60" fmla="*/ 224293044 w 1029"/>
              <a:gd name="T61" fmla="*/ 1305440495 h 929"/>
              <a:gd name="T62" fmla="*/ 136088396 w 1029"/>
              <a:gd name="T63" fmla="*/ 1509572288 h 929"/>
              <a:gd name="T64" fmla="*/ 73083715 w 1029"/>
              <a:gd name="T65" fmla="*/ 1726305652 h 929"/>
              <a:gd name="T66" fmla="*/ 25201555 w 1029"/>
              <a:gd name="T67" fmla="*/ 1948079327 h 929"/>
              <a:gd name="T68" fmla="*/ 2519362 w 1029"/>
              <a:gd name="T69" fmla="*/ 2147483647 h 929"/>
              <a:gd name="T70" fmla="*/ 0 w 1029"/>
              <a:gd name="T71" fmla="*/ 2147483647 h 929"/>
              <a:gd name="T72" fmla="*/ 297378346 w 1029"/>
              <a:gd name="T73" fmla="*/ 1998482435 h 9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29"/>
              <a:gd name="T112" fmla="*/ 0 h 929"/>
              <a:gd name="T113" fmla="*/ 1029 w 1029"/>
              <a:gd name="T114" fmla="*/ 929 h 92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29" h="929">
                <a:moveTo>
                  <a:pt x="250" y="920"/>
                </a:moveTo>
                <a:lnTo>
                  <a:pt x="250" y="920"/>
                </a:lnTo>
                <a:lnTo>
                  <a:pt x="250" y="912"/>
                </a:lnTo>
                <a:lnTo>
                  <a:pt x="252" y="879"/>
                </a:lnTo>
                <a:lnTo>
                  <a:pt x="254" y="847"/>
                </a:lnTo>
                <a:lnTo>
                  <a:pt x="258" y="815"/>
                </a:lnTo>
                <a:lnTo>
                  <a:pt x="263" y="782"/>
                </a:lnTo>
                <a:lnTo>
                  <a:pt x="270" y="752"/>
                </a:lnTo>
                <a:lnTo>
                  <a:pt x="279" y="721"/>
                </a:lnTo>
                <a:lnTo>
                  <a:pt x="288" y="691"/>
                </a:lnTo>
                <a:lnTo>
                  <a:pt x="299" y="662"/>
                </a:lnTo>
                <a:lnTo>
                  <a:pt x="311" y="633"/>
                </a:lnTo>
                <a:lnTo>
                  <a:pt x="325" y="606"/>
                </a:lnTo>
                <a:lnTo>
                  <a:pt x="341" y="579"/>
                </a:lnTo>
                <a:lnTo>
                  <a:pt x="357" y="553"/>
                </a:lnTo>
                <a:lnTo>
                  <a:pt x="375" y="527"/>
                </a:lnTo>
                <a:lnTo>
                  <a:pt x="393" y="502"/>
                </a:lnTo>
                <a:lnTo>
                  <a:pt x="412" y="479"/>
                </a:lnTo>
                <a:lnTo>
                  <a:pt x="433" y="456"/>
                </a:lnTo>
                <a:lnTo>
                  <a:pt x="455" y="435"/>
                </a:lnTo>
                <a:lnTo>
                  <a:pt x="477" y="414"/>
                </a:lnTo>
                <a:lnTo>
                  <a:pt x="502" y="393"/>
                </a:lnTo>
                <a:lnTo>
                  <a:pt x="526" y="375"/>
                </a:lnTo>
                <a:lnTo>
                  <a:pt x="551" y="358"/>
                </a:lnTo>
                <a:lnTo>
                  <a:pt x="577" y="341"/>
                </a:lnTo>
                <a:lnTo>
                  <a:pt x="604" y="327"/>
                </a:lnTo>
                <a:lnTo>
                  <a:pt x="633" y="313"/>
                </a:lnTo>
                <a:lnTo>
                  <a:pt x="661" y="300"/>
                </a:lnTo>
                <a:lnTo>
                  <a:pt x="690" y="290"/>
                </a:lnTo>
                <a:lnTo>
                  <a:pt x="720" y="279"/>
                </a:lnTo>
                <a:lnTo>
                  <a:pt x="751" y="271"/>
                </a:lnTo>
                <a:lnTo>
                  <a:pt x="782" y="264"/>
                </a:lnTo>
                <a:lnTo>
                  <a:pt x="813" y="258"/>
                </a:lnTo>
                <a:lnTo>
                  <a:pt x="845" y="255"/>
                </a:lnTo>
                <a:lnTo>
                  <a:pt x="878" y="252"/>
                </a:lnTo>
                <a:lnTo>
                  <a:pt x="1029" y="129"/>
                </a:lnTo>
                <a:lnTo>
                  <a:pt x="910" y="0"/>
                </a:lnTo>
                <a:lnTo>
                  <a:pt x="863" y="2"/>
                </a:lnTo>
                <a:lnTo>
                  <a:pt x="817" y="6"/>
                </a:lnTo>
                <a:lnTo>
                  <a:pt x="771" y="11"/>
                </a:lnTo>
                <a:lnTo>
                  <a:pt x="726" y="20"/>
                </a:lnTo>
                <a:lnTo>
                  <a:pt x="682" y="29"/>
                </a:lnTo>
                <a:lnTo>
                  <a:pt x="639" y="42"/>
                </a:lnTo>
                <a:lnTo>
                  <a:pt x="596" y="56"/>
                </a:lnTo>
                <a:lnTo>
                  <a:pt x="555" y="73"/>
                </a:lnTo>
                <a:lnTo>
                  <a:pt x="515" y="91"/>
                </a:lnTo>
                <a:lnTo>
                  <a:pt x="476" y="111"/>
                </a:lnTo>
                <a:lnTo>
                  <a:pt x="438" y="133"/>
                </a:lnTo>
                <a:lnTo>
                  <a:pt x="401" y="156"/>
                </a:lnTo>
                <a:lnTo>
                  <a:pt x="366" y="182"/>
                </a:lnTo>
                <a:lnTo>
                  <a:pt x="331" y="209"/>
                </a:lnTo>
                <a:lnTo>
                  <a:pt x="298" y="238"/>
                </a:lnTo>
                <a:lnTo>
                  <a:pt x="266" y="268"/>
                </a:lnTo>
                <a:lnTo>
                  <a:pt x="236" y="300"/>
                </a:lnTo>
                <a:lnTo>
                  <a:pt x="207" y="332"/>
                </a:lnTo>
                <a:lnTo>
                  <a:pt x="180" y="367"/>
                </a:lnTo>
                <a:lnTo>
                  <a:pt x="156" y="402"/>
                </a:lnTo>
                <a:lnTo>
                  <a:pt x="131" y="440"/>
                </a:lnTo>
                <a:lnTo>
                  <a:pt x="109" y="478"/>
                </a:lnTo>
                <a:lnTo>
                  <a:pt x="89" y="518"/>
                </a:lnTo>
                <a:lnTo>
                  <a:pt x="71" y="558"/>
                </a:lnTo>
                <a:lnTo>
                  <a:pt x="54" y="599"/>
                </a:lnTo>
                <a:lnTo>
                  <a:pt x="40" y="641"/>
                </a:lnTo>
                <a:lnTo>
                  <a:pt x="29" y="685"/>
                </a:lnTo>
                <a:lnTo>
                  <a:pt x="18" y="729"/>
                </a:lnTo>
                <a:lnTo>
                  <a:pt x="10" y="773"/>
                </a:lnTo>
                <a:lnTo>
                  <a:pt x="4" y="819"/>
                </a:lnTo>
                <a:lnTo>
                  <a:pt x="1" y="865"/>
                </a:lnTo>
                <a:lnTo>
                  <a:pt x="0" y="912"/>
                </a:lnTo>
                <a:lnTo>
                  <a:pt x="0" y="929"/>
                </a:lnTo>
                <a:lnTo>
                  <a:pt x="118" y="793"/>
                </a:lnTo>
                <a:lnTo>
                  <a:pt x="250" y="920"/>
                </a:lnTo>
                <a:close/>
              </a:path>
            </a:pathLst>
          </a:custGeom>
          <a:gradFill rotWithShape="1">
            <a:gsLst>
              <a:gs pos="0">
                <a:srgbClr val="BFBFBF"/>
              </a:gs>
              <a:gs pos="50000">
                <a:srgbClr val="BFBFBF"/>
              </a:gs>
              <a:gs pos="100000">
                <a:srgbClr val="737373"/>
              </a:gs>
            </a:gsLst>
            <a:lin ang="0" scaled="1"/>
          </a:gradFill>
          <a:ln w="25400">
            <a:noFill/>
            <a:miter lim="800000"/>
            <a:headEnd/>
            <a:tailEnd/>
          </a:ln>
        </p:spPr>
        <p:txBody>
          <a:bodyPr anchor="ctr"/>
          <a:lstStyle/>
          <a:p>
            <a:pPr indent="-342900" algn="ctr">
              <a:buFont typeface="Calibri" pitchFamily="34" charset="0"/>
              <a:buAutoNum type="arabicPeriod"/>
            </a:pPr>
            <a:endParaRPr lang="en-US" noProof="1">
              <a:solidFill>
                <a:srgbClr val="FFFFFF"/>
              </a:solidFill>
              <a:latin typeface="Calibri" pitchFamily="34" charset="0"/>
            </a:endParaRPr>
          </a:p>
        </p:txBody>
      </p:sp>
      <p:sp>
        <p:nvSpPr>
          <p:cNvPr id="13" name="Freeform 183"/>
          <p:cNvSpPr>
            <a:spLocks/>
          </p:cNvSpPr>
          <p:nvPr/>
        </p:nvSpPr>
        <p:spPr bwMode="auto">
          <a:xfrm>
            <a:off x="3181350" y="3494088"/>
            <a:ext cx="1479550" cy="1579562"/>
          </a:xfrm>
          <a:custGeom>
            <a:avLst/>
            <a:gdLst>
              <a:gd name="T0" fmla="*/ 2147483647 w 932"/>
              <a:gd name="T1" fmla="*/ 1877515018 h 995"/>
              <a:gd name="T2" fmla="*/ 2147483647 w 932"/>
              <a:gd name="T3" fmla="*/ 1877515018 h 995"/>
              <a:gd name="T4" fmla="*/ 2132052188 w 932"/>
              <a:gd name="T5" fmla="*/ 1867434396 h 995"/>
              <a:gd name="T6" fmla="*/ 1970762188 w 932"/>
              <a:gd name="T7" fmla="*/ 1844753791 h 995"/>
              <a:gd name="T8" fmla="*/ 1817033450 w 932"/>
              <a:gd name="T9" fmla="*/ 1809471615 h 995"/>
              <a:gd name="T10" fmla="*/ 1670864388 w 932"/>
              <a:gd name="T11" fmla="*/ 1756547556 h 995"/>
              <a:gd name="T12" fmla="*/ 1527214688 w 932"/>
              <a:gd name="T13" fmla="*/ 1691023515 h 995"/>
              <a:gd name="T14" fmla="*/ 1396166563 w 932"/>
              <a:gd name="T15" fmla="*/ 1612899489 h 995"/>
              <a:gd name="T16" fmla="*/ 1267639388 w 932"/>
              <a:gd name="T17" fmla="*/ 1524693255 h 995"/>
              <a:gd name="T18" fmla="*/ 1154231563 w 932"/>
              <a:gd name="T19" fmla="*/ 1423887037 h 995"/>
              <a:gd name="T20" fmla="*/ 1045865638 w 932"/>
              <a:gd name="T21" fmla="*/ 1315521146 h 995"/>
              <a:gd name="T22" fmla="*/ 947578750 w 932"/>
              <a:gd name="T23" fmla="*/ 1194553684 h 995"/>
              <a:gd name="T24" fmla="*/ 864414388 w 932"/>
              <a:gd name="T25" fmla="*/ 1068545912 h 995"/>
              <a:gd name="T26" fmla="*/ 791329063 w 932"/>
              <a:gd name="T27" fmla="*/ 929936568 h 995"/>
              <a:gd name="T28" fmla="*/ 728325950 w 932"/>
              <a:gd name="T29" fmla="*/ 786288501 h 995"/>
              <a:gd name="T30" fmla="*/ 682963138 w 932"/>
              <a:gd name="T31" fmla="*/ 635079174 h 995"/>
              <a:gd name="T32" fmla="*/ 650200313 w 932"/>
              <a:gd name="T33" fmla="*/ 481348898 h 995"/>
              <a:gd name="T34" fmla="*/ 632560013 w 932"/>
              <a:gd name="T35" fmla="*/ 320058949 h 995"/>
              <a:gd name="T36" fmla="*/ 0 w 932"/>
              <a:gd name="T37" fmla="*/ 345260503 h 995"/>
              <a:gd name="T38" fmla="*/ 10080625 w 932"/>
              <a:gd name="T39" fmla="*/ 456147343 h 995"/>
              <a:gd name="T40" fmla="*/ 42843450 w 932"/>
              <a:gd name="T41" fmla="*/ 677921023 h 995"/>
              <a:gd name="T42" fmla="*/ 98286888 w 932"/>
              <a:gd name="T43" fmla="*/ 892135030 h 995"/>
              <a:gd name="T44" fmla="*/ 171370625 w 932"/>
              <a:gd name="T45" fmla="*/ 1093747466 h 995"/>
              <a:gd name="T46" fmla="*/ 264617200 w 932"/>
              <a:gd name="T47" fmla="*/ 1290319592 h 995"/>
              <a:gd name="T48" fmla="*/ 372983125 w 932"/>
              <a:gd name="T49" fmla="*/ 1471770784 h 995"/>
              <a:gd name="T50" fmla="*/ 496471575 w 932"/>
              <a:gd name="T51" fmla="*/ 1645660717 h 995"/>
              <a:gd name="T52" fmla="*/ 637600325 w 932"/>
              <a:gd name="T53" fmla="*/ 1806950666 h 995"/>
              <a:gd name="T54" fmla="*/ 791329063 w 932"/>
              <a:gd name="T55" fmla="*/ 1950600320 h 995"/>
              <a:gd name="T56" fmla="*/ 960180325 w 932"/>
              <a:gd name="T57" fmla="*/ 2084167765 h 995"/>
              <a:gd name="T58" fmla="*/ 1136591263 w 932"/>
              <a:gd name="T59" fmla="*/ 2147483647 h 995"/>
              <a:gd name="T60" fmla="*/ 1330642500 w 932"/>
              <a:gd name="T61" fmla="*/ 2147483647 h 995"/>
              <a:gd name="T62" fmla="*/ 1529735638 w 932"/>
              <a:gd name="T63" fmla="*/ 2147483647 h 995"/>
              <a:gd name="T64" fmla="*/ 1738907813 w 932"/>
              <a:gd name="T65" fmla="*/ 2147483647 h 995"/>
              <a:gd name="T66" fmla="*/ 1955641250 w 932"/>
              <a:gd name="T67" fmla="*/ 2147483647 h 995"/>
              <a:gd name="T68" fmla="*/ 2147483647 w 932"/>
              <a:gd name="T69" fmla="*/ 2147483647 h 995"/>
              <a:gd name="T70" fmla="*/ 2147483647 w 932"/>
              <a:gd name="T71" fmla="*/ 2147483647 h 995"/>
              <a:gd name="T72" fmla="*/ 2001004063 w 932"/>
              <a:gd name="T73" fmla="*/ 2147483647 h 9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32"/>
              <a:gd name="T112" fmla="*/ 0 h 995"/>
              <a:gd name="T113" fmla="*/ 932 w 932"/>
              <a:gd name="T114" fmla="*/ 995 h 9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32" h="995">
                <a:moveTo>
                  <a:pt x="918" y="745"/>
                </a:moveTo>
                <a:lnTo>
                  <a:pt x="918" y="745"/>
                </a:lnTo>
                <a:lnTo>
                  <a:pt x="910" y="745"/>
                </a:lnTo>
                <a:lnTo>
                  <a:pt x="877" y="744"/>
                </a:lnTo>
                <a:lnTo>
                  <a:pt x="846" y="741"/>
                </a:lnTo>
                <a:lnTo>
                  <a:pt x="813" y="737"/>
                </a:lnTo>
                <a:lnTo>
                  <a:pt x="782" y="732"/>
                </a:lnTo>
                <a:lnTo>
                  <a:pt x="751" y="726"/>
                </a:lnTo>
                <a:lnTo>
                  <a:pt x="721" y="718"/>
                </a:lnTo>
                <a:lnTo>
                  <a:pt x="691" y="707"/>
                </a:lnTo>
                <a:lnTo>
                  <a:pt x="663" y="697"/>
                </a:lnTo>
                <a:lnTo>
                  <a:pt x="634" y="684"/>
                </a:lnTo>
                <a:lnTo>
                  <a:pt x="606" y="671"/>
                </a:lnTo>
                <a:lnTo>
                  <a:pt x="580" y="657"/>
                </a:lnTo>
                <a:lnTo>
                  <a:pt x="554" y="640"/>
                </a:lnTo>
                <a:lnTo>
                  <a:pt x="528" y="623"/>
                </a:lnTo>
                <a:lnTo>
                  <a:pt x="503" y="605"/>
                </a:lnTo>
                <a:lnTo>
                  <a:pt x="480" y="586"/>
                </a:lnTo>
                <a:lnTo>
                  <a:pt x="458" y="565"/>
                </a:lnTo>
                <a:lnTo>
                  <a:pt x="436" y="544"/>
                </a:lnTo>
                <a:lnTo>
                  <a:pt x="415" y="522"/>
                </a:lnTo>
                <a:lnTo>
                  <a:pt x="396" y="499"/>
                </a:lnTo>
                <a:lnTo>
                  <a:pt x="376" y="474"/>
                </a:lnTo>
                <a:lnTo>
                  <a:pt x="359" y="449"/>
                </a:lnTo>
                <a:lnTo>
                  <a:pt x="343" y="424"/>
                </a:lnTo>
                <a:lnTo>
                  <a:pt x="328" y="396"/>
                </a:lnTo>
                <a:lnTo>
                  <a:pt x="314" y="369"/>
                </a:lnTo>
                <a:lnTo>
                  <a:pt x="301" y="341"/>
                </a:lnTo>
                <a:lnTo>
                  <a:pt x="289" y="312"/>
                </a:lnTo>
                <a:lnTo>
                  <a:pt x="280" y="282"/>
                </a:lnTo>
                <a:lnTo>
                  <a:pt x="271" y="252"/>
                </a:lnTo>
                <a:lnTo>
                  <a:pt x="263" y="223"/>
                </a:lnTo>
                <a:lnTo>
                  <a:pt x="258" y="191"/>
                </a:lnTo>
                <a:lnTo>
                  <a:pt x="253" y="159"/>
                </a:lnTo>
                <a:lnTo>
                  <a:pt x="251" y="127"/>
                </a:lnTo>
                <a:lnTo>
                  <a:pt x="118" y="0"/>
                </a:lnTo>
                <a:lnTo>
                  <a:pt x="0" y="137"/>
                </a:lnTo>
                <a:lnTo>
                  <a:pt x="4" y="181"/>
                </a:lnTo>
                <a:lnTo>
                  <a:pt x="9" y="225"/>
                </a:lnTo>
                <a:lnTo>
                  <a:pt x="17" y="269"/>
                </a:lnTo>
                <a:lnTo>
                  <a:pt x="28" y="312"/>
                </a:lnTo>
                <a:lnTo>
                  <a:pt x="39" y="354"/>
                </a:lnTo>
                <a:lnTo>
                  <a:pt x="52" y="394"/>
                </a:lnTo>
                <a:lnTo>
                  <a:pt x="68" y="434"/>
                </a:lnTo>
                <a:lnTo>
                  <a:pt x="86" y="473"/>
                </a:lnTo>
                <a:lnTo>
                  <a:pt x="105" y="512"/>
                </a:lnTo>
                <a:lnTo>
                  <a:pt x="126" y="548"/>
                </a:lnTo>
                <a:lnTo>
                  <a:pt x="148" y="584"/>
                </a:lnTo>
                <a:lnTo>
                  <a:pt x="171" y="619"/>
                </a:lnTo>
                <a:lnTo>
                  <a:pt x="197" y="653"/>
                </a:lnTo>
                <a:lnTo>
                  <a:pt x="225" y="685"/>
                </a:lnTo>
                <a:lnTo>
                  <a:pt x="253" y="717"/>
                </a:lnTo>
                <a:lnTo>
                  <a:pt x="283" y="746"/>
                </a:lnTo>
                <a:lnTo>
                  <a:pt x="314" y="774"/>
                </a:lnTo>
                <a:lnTo>
                  <a:pt x="348" y="801"/>
                </a:lnTo>
                <a:lnTo>
                  <a:pt x="381" y="827"/>
                </a:lnTo>
                <a:lnTo>
                  <a:pt x="416" y="850"/>
                </a:lnTo>
                <a:lnTo>
                  <a:pt x="451" y="872"/>
                </a:lnTo>
                <a:lnTo>
                  <a:pt x="489" y="893"/>
                </a:lnTo>
                <a:lnTo>
                  <a:pt x="528" y="911"/>
                </a:lnTo>
                <a:lnTo>
                  <a:pt x="567" y="929"/>
                </a:lnTo>
                <a:lnTo>
                  <a:pt x="607" y="943"/>
                </a:lnTo>
                <a:lnTo>
                  <a:pt x="649" y="958"/>
                </a:lnTo>
                <a:lnTo>
                  <a:pt x="690" y="968"/>
                </a:lnTo>
                <a:lnTo>
                  <a:pt x="733" y="978"/>
                </a:lnTo>
                <a:lnTo>
                  <a:pt x="776" y="986"/>
                </a:lnTo>
                <a:lnTo>
                  <a:pt x="820" y="991"/>
                </a:lnTo>
                <a:lnTo>
                  <a:pt x="865" y="994"/>
                </a:lnTo>
                <a:lnTo>
                  <a:pt x="910" y="995"/>
                </a:lnTo>
                <a:lnTo>
                  <a:pt x="932" y="995"/>
                </a:lnTo>
                <a:lnTo>
                  <a:pt x="794" y="875"/>
                </a:lnTo>
                <a:lnTo>
                  <a:pt x="918" y="745"/>
                </a:lnTo>
                <a:close/>
              </a:path>
            </a:pathLst>
          </a:custGeom>
          <a:gradFill rotWithShape="1">
            <a:gsLst>
              <a:gs pos="0">
                <a:schemeClr val="bg2">
                  <a:lumMod val="75000"/>
                </a:schemeClr>
              </a:gs>
              <a:gs pos="100000">
                <a:schemeClr val="bg2">
                  <a:lumMod val="40000"/>
                  <a:lumOff val="60000"/>
                </a:schemeClr>
              </a:gs>
            </a:gsLst>
            <a:lin ang="5400000"/>
          </a:gradFill>
          <a:ln w="9525">
            <a:noFill/>
            <a:miter lim="800000"/>
            <a:headEnd/>
            <a:tailEnd/>
          </a:ln>
        </p:spPr>
        <p:txBody>
          <a:bodyPr anchor="ctr"/>
          <a:lstStyle/>
          <a:p>
            <a:pPr indent="-342900" algn="ctr">
              <a:buFont typeface="Calibri" pitchFamily="34" charset="0"/>
              <a:buAutoNum type="arabicPeriod"/>
            </a:pPr>
            <a:endParaRPr lang="en-US" noProof="1">
              <a:solidFill>
                <a:srgbClr val="151616"/>
              </a:solidFill>
              <a:latin typeface="Arial Narrow" pitchFamily="34" charset="0"/>
            </a:endParaRPr>
          </a:p>
        </p:txBody>
      </p:sp>
      <p:sp>
        <p:nvSpPr>
          <p:cNvPr id="14" name="Freeform 184"/>
          <p:cNvSpPr>
            <a:spLocks/>
          </p:cNvSpPr>
          <p:nvPr/>
        </p:nvSpPr>
        <p:spPr bwMode="auto">
          <a:xfrm>
            <a:off x="4497388" y="3636963"/>
            <a:ext cx="1574800" cy="1435100"/>
          </a:xfrm>
          <a:custGeom>
            <a:avLst/>
            <a:gdLst>
              <a:gd name="T0" fmla="*/ 2147483647 w 992"/>
              <a:gd name="T1" fmla="*/ 367942813 h 904"/>
              <a:gd name="T2" fmla="*/ 1867436575 w 992"/>
              <a:gd name="T3" fmla="*/ 0 h 904"/>
              <a:gd name="T4" fmla="*/ 1857355950 w 992"/>
              <a:gd name="T5" fmla="*/ 163810950 h 904"/>
              <a:gd name="T6" fmla="*/ 1834673750 w 992"/>
              <a:gd name="T7" fmla="*/ 320060638 h 904"/>
              <a:gd name="T8" fmla="*/ 1796872200 w 992"/>
              <a:gd name="T9" fmla="*/ 473789375 h 904"/>
              <a:gd name="T10" fmla="*/ 1743948125 w 992"/>
              <a:gd name="T11" fmla="*/ 622479388 h 904"/>
              <a:gd name="T12" fmla="*/ 1678424063 w 992"/>
              <a:gd name="T13" fmla="*/ 758567825 h 904"/>
              <a:gd name="T14" fmla="*/ 1600300013 w 992"/>
              <a:gd name="T15" fmla="*/ 892135313 h 904"/>
              <a:gd name="T16" fmla="*/ 1512093750 w 992"/>
              <a:gd name="T17" fmla="*/ 1018143125 h 904"/>
              <a:gd name="T18" fmla="*/ 1411287500 w 992"/>
              <a:gd name="T19" fmla="*/ 1131550950 h 904"/>
              <a:gd name="T20" fmla="*/ 1300400625 w 992"/>
              <a:gd name="T21" fmla="*/ 1239916875 h 904"/>
              <a:gd name="T22" fmla="*/ 1181954075 w 992"/>
              <a:gd name="T23" fmla="*/ 1333163450 h 904"/>
              <a:gd name="T24" fmla="*/ 1055946263 w 992"/>
              <a:gd name="T25" fmla="*/ 1416327813 h 904"/>
              <a:gd name="T26" fmla="*/ 917336875 w 992"/>
              <a:gd name="T27" fmla="*/ 1491932500 h 904"/>
              <a:gd name="T28" fmla="*/ 776208125 w 992"/>
              <a:gd name="T29" fmla="*/ 1549896888 h 904"/>
              <a:gd name="T30" fmla="*/ 627519700 w 992"/>
              <a:gd name="T31" fmla="*/ 1595259700 h 904"/>
              <a:gd name="T32" fmla="*/ 473789375 w 992"/>
              <a:gd name="T33" fmla="*/ 1628020938 h 904"/>
              <a:gd name="T34" fmla="*/ 312499375 w 992"/>
              <a:gd name="T35" fmla="*/ 1648182188 h 904"/>
              <a:gd name="T36" fmla="*/ 352821875 w 992"/>
              <a:gd name="T37" fmla="*/ 2147483647 h 904"/>
              <a:gd name="T38" fmla="*/ 461189388 w 992"/>
              <a:gd name="T39" fmla="*/ 2147483647 h 904"/>
              <a:gd name="T40" fmla="*/ 675401875 w 992"/>
              <a:gd name="T41" fmla="*/ 2147483647 h 904"/>
              <a:gd name="T42" fmla="*/ 884575638 w 992"/>
              <a:gd name="T43" fmla="*/ 2147483647 h 904"/>
              <a:gd name="T44" fmla="*/ 1083667188 w 992"/>
              <a:gd name="T45" fmla="*/ 2109371575 h 904"/>
              <a:gd name="T46" fmla="*/ 1272679700 w 992"/>
              <a:gd name="T47" fmla="*/ 2016125000 h 904"/>
              <a:gd name="T48" fmla="*/ 1454130950 w 992"/>
              <a:gd name="T49" fmla="*/ 1912799388 h 904"/>
              <a:gd name="T50" fmla="*/ 1622980625 w 992"/>
              <a:gd name="T51" fmla="*/ 1791831888 h 904"/>
              <a:gd name="T52" fmla="*/ 1779230313 w 992"/>
              <a:gd name="T53" fmla="*/ 1653222500 h 904"/>
              <a:gd name="T54" fmla="*/ 1922880013 w 992"/>
              <a:gd name="T55" fmla="*/ 1507053438 h 904"/>
              <a:gd name="T56" fmla="*/ 2053928138 w 992"/>
              <a:gd name="T57" fmla="*/ 1343244075 h 904"/>
              <a:gd name="T58" fmla="*/ 2147483647 w 992"/>
              <a:gd name="T59" fmla="*/ 1169352500 h 904"/>
              <a:gd name="T60" fmla="*/ 2147483647 w 992"/>
              <a:gd name="T61" fmla="*/ 987901250 h 904"/>
              <a:gd name="T62" fmla="*/ 2147483647 w 992"/>
              <a:gd name="T63" fmla="*/ 791329063 h 904"/>
              <a:gd name="T64" fmla="*/ 2147483647 w 992"/>
              <a:gd name="T65" fmla="*/ 589716563 h 904"/>
              <a:gd name="T66" fmla="*/ 2147483647 w 992"/>
              <a:gd name="T67" fmla="*/ 380544388 h 904"/>
              <a:gd name="T68" fmla="*/ 2147483647 w 992"/>
              <a:gd name="T69" fmla="*/ 163810950 h 904"/>
              <a:gd name="T70" fmla="*/ 2147483647 w 992"/>
              <a:gd name="T71" fmla="*/ 52924075 h 9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92"/>
              <a:gd name="T109" fmla="*/ 0 h 904"/>
              <a:gd name="T110" fmla="*/ 992 w 992"/>
              <a:gd name="T111" fmla="*/ 904 h 90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92" h="904">
                <a:moveTo>
                  <a:pt x="992" y="21"/>
                </a:moveTo>
                <a:lnTo>
                  <a:pt x="858" y="146"/>
                </a:lnTo>
                <a:lnTo>
                  <a:pt x="741" y="0"/>
                </a:lnTo>
                <a:lnTo>
                  <a:pt x="740" y="33"/>
                </a:lnTo>
                <a:lnTo>
                  <a:pt x="737" y="65"/>
                </a:lnTo>
                <a:lnTo>
                  <a:pt x="734" y="96"/>
                </a:lnTo>
                <a:lnTo>
                  <a:pt x="728" y="127"/>
                </a:lnTo>
                <a:lnTo>
                  <a:pt x="721" y="159"/>
                </a:lnTo>
                <a:lnTo>
                  <a:pt x="713" y="188"/>
                </a:lnTo>
                <a:lnTo>
                  <a:pt x="702" y="217"/>
                </a:lnTo>
                <a:lnTo>
                  <a:pt x="692" y="247"/>
                </a:lnTo>
                <a:lnTo>
                  <a:pt x="679" y="274"/>
                </a:lnTo>
                <a:lnTo>
                  <a:pt x="666" y="301"/>
                </a:lnTo>
                <a:lnTo>
                  <a:pt x="651" y="328"/>
                </a:lnTo>
                <a:lnTo>
                  <a:pt x="635" y="354"/>
                </a:lnTo>
                <a:lnTo>
                  <a:pt x="618" y="379"/>
                </a:lnTo>
                <a:lnTo>
                  <a:pt x="600" y="404"/>
                </a:lnTo>
                <a:lnTo>
                  <a:pt x="581" y="427"/>
                </a:lnTo>
                <a:lnTo>
                  <a:pt x="560" y="449"/>
                </a:lnTo>
                <a:lnTo>
                  <a:pt x="539" y="471"/>
                </a:lnTo>
                <a:lnTo>
                  <a:pt x="516" y="492"/>
                </a:lnTo>
                <a:lnTo>
                  <a:pt x="494" y="510"/>
                </a:lnTo>
                <a:lnTo>
                  <a:pt x="469" y="529"/>
                </a:lnTo>
                <a:lnTo>
                  <a:pt x="444" y="546"/>
                </a:lnTo>
                <a:lnTo>
                  <a:pt x="419" y="562"/>
                </a:lnTo>
                <a:lnTo>
                  <a:pt x="391" y="577"/>
                </a:lnTo>
                <a:lnTo>
                  <a:pt x="364" y="592"/>
                </a:lnTo>
                <a:lnTo>
                  <a:pt x="337" y="603"/>
                </a:lnTo>
                <a:lnTo>
                  <a:pt x="308" y="615"/>
                </a:lnTo>
                <a:lnTo>
                  <a:pt x="278" y="625"/>
                </a:lnTo>
                <a:lnTo>
                  <a:pt x="249" y="633"/>
                </a:lnTo>
                <a:lnTo>
                  <a:pt x="219" y="641"/>
                </a:lnTo>
                <a:lnTo>
                  <a:pt x="188" y="646"/>
                </a:lnTo>
                <a:lnTo>
                  <a:pt x="155" y="651"/>
                </a:lnTo>
                <a:lnTo>
                  <a:pt x="124" y="654"/>
                </a:lnTo>
                <a:lnTo>
                  <a:pt x="0" y="782"/>
                </a:lnTo>
                <a:lnTo>
                  <a:pt x="140" y="904"/>
                </a:lnTo>
                <a:lnTo>
                  <a:pt x="183" y="900"/>
                </a:lnTo>
                <a:lnTo>
                  <a:pt x="225" y="894"/>
                </a:lnTo>
                <a:lnTo>
                  <a:pt x="268" y="886"/>
                </a:lnTo>
                <a:lnTo>
                  <a:pt x="310" y="877"/>
                </a:lnTo>
                <a:lnTo>
                  <a:pt x="351" y="865"/>
                </a:lnTo>
                <a:lnTo>
                  <a:pt x="390" y="852"/>
                </a:lnTo>
                <a:lnTo>
                  <a:pt x="430" y="837"/>
                </a:lnTo>
                <a:lnTo>
                  <a:pt x="468" y="820"/>
                </a:lnTo>
                <a:lnTo>
                  <a:pt x="505" y="800"/>
                </a:lnTo>
                <a:lnTo>
                  <a:pt x="542" y="781"/>
                </a:lnTo>
                <a:lnTo>
                  <a:pt x="577" y="759"/>
                </a:lnTo>
                <a:lnTo>
                  <a:pt x="610" y="735"/>
                </a:lnTo>
                <a:lnTo>
                  <a:pt x="644" y="711"/>
                </a:lnTo>
                <a:lnTo>
                  <a:pt x="675" y="685"/>
                </a:lnTo>
                <a:lnTo>
                  <a:pt x="706" y="656"/>
                </a:lnTo>
                <a:lnTo>
                  <a:pt x="736" y="628"/>
                </a:lnTo>
                <a:lnTo>
                  <a:pt x="763" y="598"/>
                </a:lnTo>
                <a:lnTo>
                  <a:pt x="791" y="566"/>
                </a:lnTo>
                <a:lnTo>
                  <a:pt x="815" y="533"/>
                </a:lnTo>
                <a:lnTo>
                  <a:pt x="840" y="499"/>
                </a:lnTo>
                <a:lnTo>
                  <a:pt x="862" y="464"/>
                </a:lnTo>
                <a:lnTo>
                  <a:pt x="883" y="428"/>
                </a:lnTo>
                <a:lnTo>
                  <a:pt x="901" y="392"/>
                </a:lnTo>
                <a:lnTo>
                  <a:pt x="919" y="353"/>
                </a:lnTo>
                <a:lnTo>
                  <a:pt x="935" y="314"/>
                </a:lnTo>
                <a:lnTo>
                  <a:pt x="949" y="275"/>
                </a:lnTo>
                <a:lnTo>
                  <a:pt x="960" y="234"/>
                </a:lnTo>
                <a:lnTo>
                  <a:pt x="971" y="194"/>
                </a:lnTo>
                <a:lnTo>
                  <a:pt x="979" y="151"/>
                </a:lnTo>
                <a:lnTo>
                  <a:pt x="985" y="108"/>
                </a:lnTo>
                <a:lnTo>
                  <a:pt x="990" y="65"/>
                </a:lnTo>
                <a:lnTo>
                  <a:pt x="992" y="21"/>
                </a:lnTo>
                <a:close/>
              </a:path>
            </a:pathLst>
          </a:custGeom>
          <a:gradFill rotWithShape="1">
            <a:gsLst>
              <a:gs pos="0">
                <a:schemeClr val="bg2">
                  <a:lumMod val="75000"/>
                </a:schemeClr>
              </a:gs>
              <a:gs pos="100000">
                <a:schemeClr val="bg2">
                  <a:lumMod val="40000"/>
                  <a:lumOff val="60000"/>
                </a:schemeClr>
              </a:gs>
            </a:gsLst>
            <a:lin ang="5400000"/>
          </a:gradFill>
          <a:ln w="9525">
            <a:noFill/>
            <a:miter lim="800000"/>
            <a:headEnd/>
            <a:tailEnd/>
          </a:ln>
        </p:spPr>
        <p:txBody>
          <a:bodyPr anchor="ctr"/>
          <a:lstStyle/>
          <a:p>
            <a:pPr indent="-342900" algn="ctr">
              <a:buFont typeface="Calibri" pitchFamily="34" charset="0"/>
              <a:buAutoNum type="arabicPeriod"/>
            </a:pPr>
            <a:endParaRPr lang="en-US" noProof="1">
              <a:solidFill>
                <a:srgbClr val="FFFFFF"/>
              </a:solidFill>
              <a:latin typeface="Arial Narrow" pitchFamily="34" charset="0"/>
            </a:endParaRPr>
          </a:p>
        </p:txBody>
      </p:sp>
      <p:sp>
        <p:nvSpPr>
          <p:cNvPr id="15" name="WordArt 35"/>
          <p:cNvSpPr>
            <a:spLocks noChangeArrowheads="1" noChangeShapeType="1" noTextEdit="1"/>
          </p:cNvSpPr>
          <p:nvPr>
            <p:custDataLst>
              <p:tags r:id="rId1"/>
            </p:custDataLst>
          </p:nvPr>
        </p:nvSpPr>
        <p:spPr bwMode="gray">
          <a:xfrm rot="3118544">
            <a:off x="4533024" y="2728462"/>
            <a:ext cx="1510601" cy="786703"/>
          </a:xfrm>
          <a:prstGeom prst="rect">
            <a:avLst/>
          </a:prstGeom>
        </p:spPr>
        <p:txBody>
          <a:bodyPr spcFirstLastPara="1" wrap="none" fromWordArt="1">
            <a:prstTxWarp prst="textArchUp">
              <a:avLst>
                <a:gd name="adj" fmla="val 11632716"/>
              </a:avLst>
            </a:prstTxWarp>
          </a:bodyPr>
          <a:lstStyle/>
          <a:p>
            <a:r>
              <a:rPr lang="en-US" sz="2800" kern="10" dirty="0" smtClean="0">
                <a:ln w="9525">
                  <a:noFill/>
                  <a:round/>
                  <a:headEnd/>
                  <a:tailEnd/>
                </a:ln>
                <a:solidFill>
                  <a:srgbClr val="FFFFFF">
                    <a:lumMod val="75000"/>
                  </a:srgbClr>
                </a:solidFill>
                <a:latin typeface="Arial"/>
                <a:ea typeface="+mn-lt"/>
                <a:cs typeface="Arial"/>
              </a:rPr>
              <a:t>IT OPERATIONS</a:t>
            </a:r>
            <a:endParaRPr lang="en-US" sz="2800" kern="10" dirty="0">
              <a:ln w="9525">
                <a:noFill/>
                <a:round/>
                <a:headEnd/>
                <a:tailEnd/>
              </a:ln>
              <a:solidFill>
                <a:srgbClr val="FFFFFF">
                  <a:lumMod val="75000"/>
                </a:srgbClr>
              </a:solidFill>
              <a:latin typeface="Arial"/>
              <a:ea typeface="+mn-lt"/>
              <a:cs typeface="Arial"/>
            </a:endParaRPr>
          </a:p>
        </p:txBody>
      </p:sp>
      <p:sp>
        <p:nvSpPr>
          <p:cNvPr id="19" name="WordArt 35"/>
          <p:cNvSpPr>
            <a:spLocks noChangeArrowheads="1" noChangeShapeType="1" noTextEdit="1"/>
          </p:cNvSpPr>
          <p:nvPr>
            <p:custDataLst>
              <p:tags r:id="rId2"/>
            </p:custDataLst>
          </p:nvPr>
        </p:nvSpPr>
        <p:spPr bwMode="gray">
          <a:xfrm rot="19106040">
            <a:off x="3454846" y="2648478"/>
            <a:ext cx="1098550" cy="549972"/>
          </a:xfrm>
          <a:prstGeom prst="rect">
            <a:avLst/>
          </a:prstGeom>
        </p:spPr>
        <p:txBody>
          <a:bodyPr spcFirstLastPara="1" wrap="none" fromWordArt="1">
            <a:prstTxWarp prst="textArchUp">
              <a:avLst>
                <a:gd name="adj" fmla="val 11634564"/>
              </a:avLst>
            </a:prstTxWarp>
          </a:bodyPr>
          <a:lstStyle/>
          <a:p>
            <a:r>
              <a:rPr lang="en-US" sz="2800" kern="10" dirty="0" smtClean="0">
                <a:ln w="9525">
                  <a:noFill/>
                  <a:round/>
                  <a:headEnd/>
                  <a:tailEnd/>
                </a:ln>
                <a:solidFill>
                  <a:srgbClr val="FFFFFF">
                    <a:lumMod val="75000"/>
                  </a:srgbClr>
                </a:solidFill>
                <a:effectLst>
                  <a:outerShdw blurRad="38100" dist="38100" dir="2700000" algn="tl">
                    <a:srgbClr val="000000">
                      <a:alpha val="43137"/>
                    </a:srgbClr>
                  </a:outerShdw>
                </a:effectLst>
                <a:latin typeface="Arial"/>
                <a:ea typeface="+mn-lt"/>
                <a:cs typeface="Arial"/>
              </a:rPr>
              <a:t>DEFENSE</a:t>
            </a:r>
            <a:endParaRPr lang="en-US" sz="2800" kern="10" dirty="0">
              <a:ln w="9525">
                <a:noFill/>
                <a:round/>
                <a:headEnd/>
                <a:tailEnd/>
              </a:ln>
              <a:solidFill>
                <a:srgbClr val="FFFFFF">
                  <a:lumMod val="75000"/>
                </a:srgbClr>
              </a:solidFill>
              <a:effectLst>
                <a:outerShdw blurRad="38100" dist="38100" dir="2700000" algn="tl">
                  <a:srgbClr val="000000">
                    <a:alpha val="43137"/>
                  </a:srgbClr>
                </a:outerShdw>
              </a:effectLst>
              <a:latin typeface="Arial"/>
              <a:ea typeface="+mn-lt"/>
              <a:cs typeface="Arial"/>
            </a:endParaRPr>
          </a:p>
        </p:txBody>
      </p:sp>
      <p:grpSp>
        <p:nvGrpSpPr>
          <p:cNvPr id="3" name="Gruppe 149"/>
          <p:cNvGrpSpPr>
            <a:grpSpLocks/>
          </p:cNvGrpSpPr>
          <p:nvPr/>
        </p:nvGrpSpPr>
        <p:grpSpPr bwMode="auto">
          <a:xfrm>
            <a:off x="6037264" y="1209675"/>
            <a:ext cx="2735262" cy="1533525"/>
            <a:chOff x="5836596" y="1439694"/>
            <a:chExt cx="2700000" cy="1254868"/>
          </a:xfrm>
        </p:grpSpPr>
        <p:sp>
          <p:nvSpPr>
            <p:cNvPr id="102" name="Rektangulær billedforklaring 146"/>
            <p:cNvSpPr>
              <a:spLocks noChangeArrowheads="1"/>
            </p:cNvSpPr>
            <p:nvPr/>
          </p:nvSpPr>
          <p:spPr bwMode="auto">
            <a:xfrm>
              <a:off x="5846120" y="1458755"/>
              <a:ext cx="2685715" cy="1235807"/>
            </a:xfrm>
            <a:prstGeom prst="wedgeRectCallout">
              <a:avLst>
                <a:gd name="adj1" fmla="val -47722"/>
                <a:gd name="adj2" fmla="val 76227"/>
              </a:avLst>
            </a:prstGeom>
            <a:solidFill>
              <a:schemeClr val="bg1"/>
            </a:soli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103" name="Rektangel 148"/>
            <p:cNvSpPr/>
            <p:nvPr/>
          </p:nvSpPr>
          <p:spPr>
            <a:xfrm>
              <a:off x="5836596" y="1439694"/>
              <a:ext cx="2700000" cy="136606"/>
            </a:xfrm>
            <a:prstGeom prst="rect">
              <a:avLst/>
            </a:prstGeom>
            <a:gradFill flip="none" rotWithShape="1">
              <a:gsLst>
                <a:gs pos="50000">
                  <a:schemeClr val="bg1">
                    <a:lumMod val="50000"/>
                  </a:schemeClr>
                </a:gs>
                <a:gs pos="50000">
                  <a:srgbClr val="FFFFFF">
                    <a:lumMod val="75000"/>
                  </a:srgbClr>
                </a:gs>
                <a:gs pos="100000">
                  <a:srgbClr val="E6E6E6">
                    <a:lumMod val="50000"/>
                  </a:srgbClr>
                </a:gs>
              </a:gsLst>
              <a:lin ang="16200000" scaled="1"/>
              <a:tileRect/>
            </a:gradFill>
            <a:ln w="25400" cap="flat" cmpd="sng" algn="ctr">
              <a:noFill/>
              <a:prstDash val="solid"/>
            </a:ln>
            <a:effectLst/>
          </p:spPr>
          <p:txBody>
            <a:bodyPr anchor="ctr"/>
            <a:lstStyle/>
            <a:p>
              <a:pPr indent="-342900" algn="ctr">
                <a:buFont typeface="Calibri" pitchFamily="34" charset="0"/>
                <a:buAutoNum type="arabicPeriod"/>
              </a:pPr>
              <a:endParaRPr lang="en-US" noProof="1">
                <a:solidFill>
                  <a:srgbClr val="FFFFFF"/>
                </a:solidFill>
                <a:latin typeface="Calibri" pitchFamily="34" charset="0"/>
              </a:endParaRPr>
            </a:p>
          </p:txBody>
        </p:sp>
      </p:grpSp>
      <p:grpSp>
        <p:nvGrpSpPr>
          <p:cNvPr id="5" name="Gruppe 171"/>
          <p:cNvGrpSpPr>
            <a:grpSpLocks/>
          </p:cNvGrpSpPr>
          <p:nvPr/>
        </p:nvGrpSpPr>
        <p:grpSpPr bwMode="auto">
          <a:xfrm>
            <a:off x="342900" y="1171575"/>
            <a:ext cx="2874963" cy="1554163"/>
            <a:chOff x="5836596" y="1439694"/>
            <a:chExt cx="2700000" cy="1254868"/>
          </a:xfrm>
        </p:grpSpPr>
        <p:sp>
          <p:nvSpPr>
            <p:cNvPr id="122" name="Rektangulær billedforklaring 172"/>
            <p:cNvSpPr>
              <a:spLocks noChangeArrowheads="1"/>
            </p:cNvSpPr>
            <p:nvPr/>
          </p:nvSpPr>
          <p:spPr bwMode="auto">
            <a:xfrm>
              <a:off x="5846125" y="1458755"/>
              <a:ext cx="2685705" cy="1235807"/>
            </a:xfrm>
            <a:prstGeom prst="wedgeRectCallout">
              <a:avLst>
                <a:gd name="adj1" fmla="val 44667"/>
                <a:gd name="adj2" fmla="val 73866"/>
              </a:avLst>
            </a:prstGeom>
            <a:solidFill>
              <a:schemeClr val="bg1"/>
            </a:soli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123" name="Rektangel 173"/>
            <p:cNvSpPr/>
            <p:nvPr/>
          </p:nvSpPr>
          <p:spPr>
            <a:xfrm>
              <a:off x="5836596" y="1439694"/>
              <a:ext cx="2700000" cy="136606"/>
            </a:xfrm>
            <a:prstGeom prst="rect">
              <a:avLst/>
            </a:prstGeom>
            <a:gradFill flip="none" rotWithShape="1">
              <a:gsLst>
                <a:gs pos="50000">
                  <a:schemeClr val="bg1">
                    <a:lumMod val="50000"/>
                  </a:schemeClr>
                </a:gs>
                <a:gs pos="50000">
                  <a:srgbClr val="FFFFFF">
                    <a:lumMod val="75000"/>
                  </a:srgbClr>
                </a:gs>
                <a:gs pos="100000">
                  <a:srgbClr val="E6E6E6">
                    <a:lumMod val="50000"/>
                  </a:srgbClr>
                </a:gs>
              </a:gsLst>
              <a:lin ang="16200000" scaled="1"/>
              <a:tileRect/>
            </a:gradFill>
            <a:ln w="25400" cap="flat" cmpd="sng" algn="ctr">
              <a:noFill/>
              <a:prstDash val="solid"/>
            </a:ln>
            <a:effectLst/>
          </p:spPr>
          <p:txBody>
            <a:bodyPr anchor="ctr"/>
            <a:lstStyle/>
            <a:p>
              <a:pPr indent="-342900" algn="ctr">
                <a:buFont typeface="Calibri" pitchFamily="34" charset="0"/>
                <a:buAutoNum type="arabicPeriod"/>
              </a:pPr>
              <a:endParaRPr lang="en-US" noProof="1">
                <a:solidFill>
                  <a:srgbClr val="FFFFFF"/>
                </a:solidFill>
                <a:latin typeface="Calibri" pitchFamily="34" charset="0"/>
              </a:endParaRPr>
            </a:p>
          </p:txBody>
        </p:sp>
      </p:grpSp>
      <p:grpSp>
        <p:nvGrpSpPr>
          <p:cNvPr id="6" name="Gruppe 174"/>
          <p:cNvGrpSpPr>
            <a:grpSpLocks/>
          </p:cNvGrpSpPr>
          <p:nvPr/>
        </p:nvGrpSpPr>
        <p:grpSpPr bwMode="auto">
          <a:xfrm>
            <a:off x="6034089" y="4819650"/>
            <a:ext cx="2786061" cy="1549400"/>
            <a:chOff x="5836596" y="1439694"/>
            <a:chExt cx="2700000" cy="1254868"/>
          </a:xfrm>
        </p:grpSpPr>
        <p:sp>
          <p:nvSpPr>
            <p:cNvPr id="125" name="Rektangulær billedforklaring 175"/>
            <p:cNvSpPr>
              <a:spLocks noChangeArrowheads="1"/>
            </p:cNvSpPr>
            <p:nvPr/>
          </p:nvSpPr>
          <p:spPr bwMode="auto">
            <a:xfrm>
              <a:off x="5846120" y="1458731"/>
              <a:ext cx="2685715" cy="1235831"/>
            </a:xfrm>
            <a:prstGeom prst="wedgeRectCallout">
              <a:avLst>
                <a:gd name="adj1" fmla="val -69463"/>
                <a:gd name="adj2" fmla="val -44245"/>
              </a:avLst>
            </a:prstGeom>
            <a:solidFill>
              <a:schemeClr val="bg1"/>
            </a:soli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126" name="Rektangel 176"/>
            <p:cNvSpPr/>
            <p:nvPr/>
          </p:nvSpPr>
          <p:spPr>
            <a:xfrm>
              <a:off x="5836596" y="1439694"/>
              <a:ext cx="2700000" cy="136433"/>
            </a:xfrm>
            <a:prstGeom prst="rect">
              <a:avLst/>
            </a:prstGeom>
            <a:gradFill flip="none" rotWithShape="1">
              <a:gsLst>
                <a:gs pos="50000">
                  <a:schemeClr val="bg1">
                    <a:lumMod val="50000"/>
                  </a:schemeClr>
                </a:gs>
                <a:gs pos="50000">
                  <a:srgbClr val="FFFFFF">
                    <a:lumMod val="75000"/>
                  </a:srgbClr>
                </a:gs>
                <a:gs pos="100000">
                  <a:srgbClr val="E6E6E6">
                    <a:lumMod val="50000"/>
                  </a:srgbClr>
                </a:gs>
              </a:gsLst>
              <a:lin ang="16200000" scaled="1"/>
              <a:tileRect/>
            </a:gradFill>
            <a:ln w="25400" cap="flat" cmpd="sng" algn="ctr">
              <a:noFill/>
              <a:prstDash val="solid"/>
            </a:ln>
            <a:effectLst/>
          </p:spPr>
          <p:txBody>
            <a:bodyPr anchor="ctr"/>
            <a:lstStyle/>
            <a:p>
              <a:pPr indent="-342900" algn="ctr">
                <a:buFont typeface="Calibri" pitchFamily="34" charset="0"/>
                <a:buAutoNum type="arabicPeriod"/>
              </a:pPr>
              <a:endParaRPr lang="en-US" noProof="1">
                <a:solidFill>
                  <a:srgbClr val="FFFFFF"/>
                </a:solidFill>
                <a:latin typeface="Calibri" pitchFamily="34" charset="0"/>
              </a:endParaRPr>
            </a:p>
          </p:txBody>
        </p:sp>
      </p:grpSp>
      <p:grpSp>
        <p:nvGrpSpPr>
          <p:cNvPr id="7" name="Gruppe 177"/>
          <p:cNvGrpSpPr>
            <a:grpSpLocks/>
          </p:cNvGrpSpPr>
          <p:nvPr/>
        </p:nvGrpSpPr>
        <p:grpSpPr bwMode="auto">
          <a:xfrm>
            <a:off x="333375" y="4810126"/>
            <a:ext cx="2881313" cy="1576388"/>
            <a:chOff x="5836596" y="1439694"/>
            <a:chExt cx="2700000" cy="1254868"/>
          </a:xfrm>
        </p:grpSpPr>
        <p:sp>
          <p:nvSpPr>
            <p:cNvPr id="128" name="Rektangulær billedforklaring 178"/>
            <p:cNvSpPr>
              <a:spLocks noChangeArrowheads="1"/>
            </p:cNvSpPr>
            <p:nvPr/>
          </p:nvSpPr>
          <p:spPr bwMode="auto">
            <a:xfrm>
              <a:off x="5846125" y="1458731"/>
              <a:ext cx="2685705" cy="1235831"/>
            </a:xfrm>
            <a:prstGeom prst="wedgeRectCallout">
              <a:avLst>
                <a:gd name="adj1" fmla="val 68336"/>
                <a:gd name="adj2" fmla="val -43704"/>
              </a:avLst>
            </a:prstGeom>
            <a:solidFill>
              <a:schemeClr val="bg1"/>
            </a:soli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129" name="Rektangel 179"/>
            <p:cNvSpPr/>
            <p:nvPr/>
          </p:nvSpPr>
          <p:spPr>
            <a:xfrm>
              <a:off x="5836596" y="1439694"/>
              <a:ext cx="2700000" cy="136433"/>
            </a:xfrm>
            <a:prstGeom prst="rect">
              <a:avLst/>
            </a:prstGeom>
            <a:gradFill flip="none" rotWithShape="1">
              <a:gsLst>
                <a:gs pos="50000">
                  <a:schemeClr val="bg1">
                    <a:lumMod val="50000"/>
                  </a:schemeClr>
                </a:gs>
                <a:gs pos="50000">
                  <a:srgbClr val="FFFFFF">
                    <a:lumMod val="75000"/>
                  </a:srgbClr>
                </a:gs>
                <a:gs pos="100000">
                  <a:srgbClr val="E6E6E6">
                    <a:lumMod val="50000"/>
                  </a:srgbClr>
                </a:gs>
              </a:gsLst>
              <a:lin ang="16200000" scaled="1"/>
              <a:tileRect/>
            </a:gradFill>
            <a:ln w="25400" cap="flat" cmpd="sng" algn="ctr">
              <a:noFill/>
              <a:prstDash val="solid"/>
            </a:ln>
            <a:effectLst/>
          </p:spPr>
          <p:txBody>
            <a:bodyPr anchor="ctr"/>
            <a:lstStyle/>
            <a:p>
              <a:pPr indent="-342900" algn="ctr">
                <a:buFont typeface="Calibri" pitchFamily="34" charset="0"/>
                <a:buAutoNum type="arabicPeriod"/>
              </a:pPr>
              <a:endParaRPr lang="en-US" noProof="1">
                <a:solidFill>
                  <a:srgbClr val="FFFFFF"/>
                </a:solidFill>
                <a:latin typeface="Calibri" pitchFamily="34" charset="0"/>
              </a:endParaRPr>
            </a:p>
          </p:txBody>
        </p:sp>
      </p:grpSp>
      <p:sp>
        <p:nvSpPr>
          <p:cNvPr id="130" name="Rektangel 180"/>
          <p:cNvSpPr>
            <a:spLocks noChangeArrowheads="1"/>
          </p:cNvSpPr>
          <p:nvPr/>
        </p:nvSpPr>
        <p:spPr bwMode="auto">
          <a:xfrm>
            <a:off x="381001" y="1381125"/>
            <a:ext cx="2700338" cy="1061829"/>
          </a:xfrm>
          <a:prstGeom prst="rect">
            <a:avLst/>
          </a:prstGeom>
          <a:noFill/>
          <a:ln w="9525">
            <a:noFill/>
            <a:miter lim="800000"/>
            <a:headEnd/>
            <a:tailEnd/>
          </a:ln>
        </p:spPr>
        <p:txBody>
          <a:bodyPr wrap="square">
            <a:spAutoFit/>
          </a:bodyPr>
          <a:lstStyle/>
          <a:p>
            <a:pPr marL="57150" lvl="1" indent="-57150" defTabSz="355600">
              <a:lnSpc>
                <a:spcPct val="90000"/>
              </a:lnSpc>
              <a:spcAft>
                <a:spcPct val="15000"/>
              </a:spcAft>
            </a:pPr>
            <a:r>
              <a:rPr lang="en-US" sz="1600" dirty="0" smtClean="0">
                <a:solidFill>
                  <a:srgbClr val="FFFFFF">
                    <a:lumMod val="85000"/>
                  </a:srgbClr>
                </a:solidFill>
                <a:latin typeface="Trebuchet MS" pitchFamily="34" charset="0"/>
              </a:rPr>
              <a:t>Defense Foundation</a:t>
            </a:r>
            <a:r>
              <a:rPr lang="en-US" sz="1200" dirty="0" smtClean="0">
                <a:solidFill>
                  <a:srgbClr val="FFFFFF">
                    <a:lumMod val="85000"/>
                  </a:srgbClr>
                </a:solidFill>
                <a:latin typeface="Trebuchet MS" pitchFamily="34" charset="0"/>
              </a:rPr>
              <a:t>			 </a:t>
            </a:r>
            <a:r>
              <a:rPr lang="en-US" sz="1200" i="1" dirty="0" smtClean="0">
                <a:solidFill>
                  <a:srgbClr val="FFFFFF">
                    <a:lumMod val="85000"/>
                  </a:srgbClr>
                </a:solidFill>
                <a:latin typeface="Trebuchet MS" pitchFamily="34" charset="0"/>
              </a:rPr>
              <a:t>Trust is NOT enough</a:t>
            </a:r>
            <a:endParaRPr lang="en-US" sz="1200" dirty="0" smtClean="0">
              <a:solidFill>
                <a:srgbClr val="FFFFFF">
                  <a:lumMod val="85000"/>
                </a:srgbClr>
              </a:solidFill>
              <a:latin typeface="Trebuchet MS" pitchFamily="34" charset="0"/>
            </a:endParaRPr>
          </a:p>
          <a:p>
            <a:pPr marL="114300" lvl="2" indent="-57150" defTabSz="355600">
              <a:lnSpc>
                <a:spcPct val="90000"/>
              </a:lnSpc>
              <a:spcAft>
                <a:spcPct val="15000"/>
              </a:spcAft>
              <a:buFontTx/>
              <a:buChar char="••"/>
            </a:pPr>
            <a:r>
              <a:rPr lang="en-US" sz="1200" dirty="0" smtClean="0">
                <a:solidFill>
                  <a:srgbClr val="FFFFFF">
                    <a:lumMod val="85000"/>
                  </a:srgbClr>
                </a:solidFill>
                <a:latin typeface="Trebuchet MS" pitchFamily="34" charset="0"/>
              </a:rPr>
              <a:t> Secure the Foundation (insiders)</a:t>
            </a:r>
          </a:p>
          <a:p>
            <a:pPr marL="114300" lvl="2" indent="-57150" defTabSz="355600">
              <a:lnSpc>
                <a:spcPct val="90000"/>
              </a:lnSpc>
              <a:spcAft>
                <a:spcPct val="15000"/>
              </a:spcAft>
              <a:buFontTx/>
              <a:buChar char="••"/>
            </a:pPr>
            <a:r>
              <a:rPr lang="en-US" sz="1200" dirty="0" smtClean="0">
                <a:solidFill>
                  <a:srgbClr val="FFFFFF">
                    <a:lumMod val="85000"/>
                  </a:srgbClr>
                </a:solidFill>
                <a:latin typeface="Trebuchet MS" pitchFamily="34" charset="0"/>
              </a:rPr>
              <a:t> Detect, alert, respond</a:t>
            </a:r>
          </a:p>
          <a:p>
            <a:pPr marL="114300" lvl="2" indent="-57150" defTabSz="355600">
              <a:lnSpc>
                <a:spcPct val="90000"/>
              </a:lnSpc>
              <a:spcAft>
                <a:spcPct val="15000"/>
              </a:spcAft>
              <a:buFontTx/>
              <a:buChar char="••"/>
            </a:pPr>
            <a:r>
              <a:rPr lang="en-US" sz="1200" dirty="0" smtClean="0">
                <a:solidFill>
                  <a:srgbClr val="FFFFFF">
                    <a:lumMod val="85000"/>
                  </a:srgbClr>
                </a:solidFill>
                <a:latin typeface="Trebuchet MS" pitchFamily="34" charset="0"/>
              </a:rPr>
              <a:t> Verify with auditable history</a:t>
            </a:r>
            <a:endParaRPr lang="en-US" sz="1200" dirty="0">
              <a:solidFill>
                <a:srgbClr val="FFFFFF">
                  <a:lumMod val="85000"/>
                </a:srgbClr>
              </a:solidFill>
              <a:latin typeface="Trebuchet MS" pitchFamily="34" charset="0"/>
            </a:endParaRPr>
          </a:p>
        </p:txBody>
      </p:sp>
      <p:sp>
        <p:nvSpPr>
          <p:cNvPr id="131" name="Rektangel 181"/>
          <p:cNvSpPr>
            <a:spLocks noChangeArrowheads="1"/>
          </p:cNvSpPr>
          <p:nvPr/>
        </p:nvSpPr>
        <p:spPr bwMode="auto">
          <a:xfrm>
            <a:off x="390526" y="5019676"/>
            <a:ext cx="2687638" cy="1098762"/>
          </a:xfrm>
          <a:prstGeom prst="rect">
            <a:avLst/>
          </a:prstGeom>
          <a:noFill/>
          <a:ln w="9525">
            <a:noFill/>
            <a:miter lim="800000"/>
            <a:headEnd/>
            <a:tailEnd/>
          </a:ln>
        </p:spPr>
        <p:txBody>
          <a:bodyPr wrap="square">
            <a:spAutoFit/>
          </a:bodyPr>
          <a:lstStyle/>
          <a:p>
            <a:pPr marL="57150" lvl="1" indent="-57150" defTabSz="355600">
              <a:lnSpc>
                <a:spcPct val="90000"/>
              </a:lnSpc>
              <a:spcAft>
                <a:spcPct val="15000"/>
              </a:spcAft>
            </a:pPr>
            <a:r>
              <a:rPr lang="en-US" sz="1600" dirty="0" smtClean="0">
                <a:solidFill>
                  <a:srgbClr val="FFFFFF">
                    <a:lumMod val="85000"/>
                  </a:srgbClr>
                </a:solidFill>
                <a:latin typeface="Trebuchet MS" pitchFamily="34" charset="0"/>
              </a:rPr>
              <a:t>Compliance Foundation</a:t>
            </a:r>
          </a:p>
          <a:p>
            <a:pPr marL="57150" lvl="1" indent="-57150" algn="ctr" defTabSz="355600">
              <a:lnSpc>
                <a:spcPct val="90000"/>
              </a:lnSpc>
              <a:spcAft>
                <a:spcPct val="15000"/>
              </a:spcAft>
            </a:pPr>
            <a:r>
              <a:rPr lang="en-US" sz="1200" i="1" dirty="0" smtClean="0">
                <a:solidFill>
                  <a:srgbClr val="FFFFFF">
                    <a:lumMod val="85000"/>
                  </a:srgbClr>
                </a:solidFill>
                <a:latin typeface="Trebuchet MS" pitchFamily="34" charset="0"/>
              </a:rPr>
              <a:t>Meeting Intent &amp; Interpretation</a:t>
            </a:r>
            <a:endParaRPr lang="en-US" sz="1200" dirty="0" smtClean="0">
              <a:solidFill>
                <a:srgbClr val="FFFFFF">
                  <a:lumMod val="85000"/>
                </a:srgbClr>
              </a:solidFill>
              <a:latin typeface="Trebuchet MS" pitchFamily="34" charset="0"/>
            </a:endParaRPr>
          </a:p>
          <a:p>
            <a:pPr marL="114300" lvl="2" indent="-57150" defTabSz="355600">
              <a:lnSpc>
                <a:spcPct val="90000"/>
              </a:lnSpc>
              <a:spcAft>
                <a:spcPct val="15000"/>
              </a:spcAft>
              <a:buFontTx/>
              <a:buChar char="••"/>
            </a:pPr>
            <a:r>
              <a:rPr lang="en-US" sz="1200" dirty="0" smtClean="0">
                <a:solidFill>
                  <a:srgbClr val="FFFFFF">
                    <a:lumMod val="85000"/>
                  </a:srgbClr>
                </a:solidFill>
                <a:latin typeface="Trebuchet MS" pitchFamily="34" charset="0"/>
              </a:rPr>
              <a:t> Control subsystems changes</a:t>
            </a:r>
          </a:p>
          <a:p>
            <a:pPr marL="114300" lvl="2" indent="-57150" defTabSz="355600">
              <a:lnSpc>
                <a:spcPct val="90000"/>
              </a:lnSpc>
              <a:spcAft>
                <a:spcPct val="15000"/>
              </a:spcAft>
              <a:buFontTx/>
              <a:buChar char="••"/>
            </a:pPr>
            <a:r>
              <a:rPr lang="en-US" sz="1200" dirty="0" smtClean="0">
                <a:solidFill>
                  <a:srgbClr val="FFFFFF">
                    <a:lumMod val="85000"/>
                  </a:srgbClr>
                </a:solidFill>
                <a:latin typeface="Trebuchet MS" pitchFamily="34" charset="0"/>
              </a:rPr>
              <a:t> Detect compliance events</a:t>
            </a:r>
          </a:p>
          <a:p>
            <a:pPr marL="114300" lvl="2" indent="-57150" defTabSz="355600">
              <a:lnSpc>
                <a:spcPct val="90000"/>
              </a:lnSpc>
              <a:spcAft>
                <a:spcPct val="15000"/>
              </a:spcAft>
              <a:buFontTx/>
              <a:buChar char="••"/>
            </a:pPr>
            <a:r>
              <a:rPr lang="en-US" sz="1200" dirty="0" smtClean="0">
                <a:solidFill>
                  <a:srgbClr val="FFFFFF">
                    <a:lumMod val="85000"/>
                  </a:srgbClr>
                </a:solidFill>
                <a:latin typeface="Trebuchet MS" pitchFamily="34" charset="0"/>
              </a:rPr>
              <a:t> Build auditable history</a:t>
            </a:r>
          </a:p>
        </p:txBody>
      </p:sp>
      <p:sp>
        <p:nvSpPr>
          <p:cNvPr id="132" name="Rektangel 182"/>
          <p:cNvSpPr>
            <a:spLocks noChangeArrowheads="1"/>
          </p:cNvSpPr>
          <p:nvPr/>
        </p:nvSpPr>
        <p:spPr bwMode="auto">
          <a:xfrm>
            <a:off x="6062663" y="1419226"/>
            <a:ext cx="2681287" cy="1098762"/>
          </a:xfrm>
          <a:prstGeom prst="rect">
            <a:avLst/>
          </a:prstGeom>
          <a:noFill/>
          <a:ln w="9525">
            <a:noFill/>
            <a:miter lim="800000"/>
            <a:headEnd/>
            <a:tailEnd/>
          </a:ln>
        </p:spPr>
        <p:txBody>
          <a:bodyPr wrap="square">
            <a:spAutoFit/>
          </a:bodyPr>
          <a:lstStyle/>
          <a:p>
            <a:pPr marL="57150" lvl="1" indent="-57150" algn="r" defTabSz="355600">
              <a:lnSpc>
                <a:spcPct val="90000"/>
              </a:lnSpc>
              <a:spcAft>
                <a:spcPct val="15000"/>
              </a:spcAft>
            </a:pPr>
            <a:r>
              <a:rPr lang="en-US" sz="1600" dirty="0" smtClean="0">
                <a:solidFill>
                  <a:srgbClr val="FFFFFF">
                    <a:lumMod val="85000"/>
                  </a:srgbClr>
                </a:solidFill>
                <a:latin typeface="Trebuchet MS" pitchFamily="34" charset="0"/>
              </a:rPr>
              <a:t>IT Operations Foundation</a:t>
            </a:r>
          </a:p>
          <a:p>
            <a:pPr marL="57150" lvl="1" indent="-57150" algn="r" defTabSz="355600">
              <a:lnSpc>
                <a:spcPct val="90000"/>
              </a:lnSpc>
              <a:spcAft>
                <a:spcPct val="15000"/>
              </a:spcAft>
            </a:pPr>
            <a:r>
              <a:rPr lang="en-US" sz="1200" i="1" dirty="0" smtClean="0">
                <a:solidFill>
                  <a:srgbClr val="FFFFFF">
                    <a:lumMod val="85000"/>
                  </a:srgbClr>
                </a:solidFill>
                <a:latin typeface="Trebuchet MS" pitchFamily="34" charset="0"/>
              </a:rPr>
              <a:t>Doing More with less</a:t>
            </a:r>
            <a:endParaRPr lang="en-US" sz="1200" dirty="0" smtClean="0">
              <a:solidFill>
                <a:srgbClr val="FFFFFF">
                  <a:lumMod val="85000"/>
                </a:srgbClr>
              </a:solidFill>
              <a:latin typeface="Trebuchet MS" pitchFamily="34" charset="0"/>
            </a:endParaRPr>
          </a:p>
          <a:p>
            <a:pPr marL="114300" lvl="2" indent="-57150" algn="r" defTabSz="355600">
              <a:lnSpc>
                <a:spcPct val="90000"/>
              </a:lnSpc>
              <a:spcAft>
                <a:spcPct val="15000"/>
              </a:spcAft>
            </a:pPr>
            <a:r>
              <a:rPr lang="en-US" sz="1200" dirty="0" smtClean="0">
                <a:solidFill>
                  <a:srgbClr val="FFFFFF">
                    <a:lumMod val="85000"/>
                  </a:srgbClr>
                </a:solidFill>
                <a:latin typeface="Trebuchet MS" pitchFamily="34" charset="0"/>
              </a:rPr>
              <a:t>Universal, integrated environment</a:t>
            </a:r>
            <a:r>
              <a:rPr lang="en-US" sz="1200" dirty="0" smtClean="0">
                <a:solidFill>
                  <a:srgbClr val="FFFFFF">
                    <a:lumMod val="85000"/>
                  </a:srgbClr>
                </a:solidFill>
                <a:latin typeface="Trebuchet MS"/>
              </a:rPr>
              <a:t>•</a:t>
            </a:r>
          </a:p>
          <a:p>
            <a:pPr marL="114300" lvl="2" indent="-57150" algn="r" defTabSz="355600">
              <a:lnSpc>
                <a:spcPct val="90000"/>
              </a:lnSpc>
              <a:spcAft>
                <a:spcPct val="15000"/>
              </a:spcAft>
            </a:pPr>
            <a:r>
              <a:rPr lang="en-US" sz="1200" dirty="0" smtClean="0">
                <a:solidFill>
                  <a:srgbClr val="FFFFFF">
                    <a:lumMod val="85000"/>
                  </a:srgbClr>
                </a:solidFill>
                <a:latin typeface="Trebuchet MS"/>
              </a:rPr>
              <a:t>Optimized, automated process •</a:t>
            </a:r>
          </a:p>
          <a:p>
            <a:pPr marL="114300" lvl="2" indent="-57150" algn="r" defTabSz="355600">
              <a:lnSpc>
                <a:spcPct val="90000"/>
              </a:lnSpc>
              <a:spcAft>
                <a:spcPct val="15000"/>
              </a:spcAft>
            </a:pPr>
            <a:r>
              <a:rPr lang="en-US" sz="1200" dirty="0" smtClean="0">
                <a:solidFill>
                  <a:srgbClr val="FFFFFF">
                    <a:lumMod val="85000"/>
                  </a:srgbClr>
                </a:solidFill>
                <a:latin typeface="Trebuchet MS"/>
              </a:rPr>
              <a:t> Secure, remote management•</a:t>
            </a:r>
            <a:endParaRPr lang="en-US" sz="1200" dirty="0" smtClean="0">
              <a:solidFill>
                <a:srgbClr val="FFFFFF">
                  <a:lumMod val="85000"/>
                </a:srgbClr>
              </a:solidFill>
              <a:latin typeface="Trebuchet MS" pitchFamily="34" charset="0"/>
            </a:endParaRPr>
          </a:p>
        </p:txBody>
      </p:sp>
      <p:sp>
        <p:nvSpPr>
          <p:cNvPr id="133" name="Rektangel 183"/>
          <p:cNvSpPr>
            <a:spLocks noChangeArrowheads="1"/>
          </p:cNvSpPr>
          <p:nvPr/>
        </p:nvSpPr>
        <p:spPr bwMode="auto">
          <a:xfrm>
            <a:off x="6097588" y="5029200"/>
            <a:ext cx="2684462" cy="1098762"/>
          </a:xfrm>
          <a:prstGeom prst="rect">
            <a:avLst/>
          </a:prstGeom>
          <a:noFill/>
          <a:ln w="9525">
            <a:noFill/>
            <a:miter lim="800000"/>
            <a:headEnd/>
            <a:tailEnd/>
          </a:ln>
        </p:spPr>
        <p:txBody>
          <a:bodyPr wrap="square">
            <a:spAutoFit/>
          </a:bodyPr>
          <a:lstStyle/>
          <a:p>
            <a:pPr marL="57150" lvl="1" indent="-57150" algn="r" defTabSz="355600">
              <a:lnSpc>
                <a:spcPct val="90000"/>
              </a:lnSpc>
              <a:spcAft>
                <a:spcPct val="15000"/>
              </a:spcAft>
            </a:pPr>
            <a:r>
              <a:rPr lang="en-US" sz="1600" dirty="0" smtClean="0">
                <a:solidFill>
                  <a:schemeClr val="bg1">
                    <a:lumMod val="75000"/>
                  </a:schemeClr>
                </a:solidFill>
                <a:latin typeface="Trebuchet MS" pitchFamily="34" charset="0"/>
              </a:rPr>
              <a:t>IT Services Foundation</a:t>
            </a:r>
          </a:p>
          <a:p>
            <a:pPr marL="57150" lvl="1" indent="-57150" algn="r" defTabSz="355600">
              <a:lnSpc>
                <a:spcPct val="90000"/>
              </a:lnSpc>
              <a:spcAft>
                <a:spcPct val="15000"/>
              </a:spcAft>
            </a:pPr>
            <a:r>
              <a:rPr lang="en-US" sz="1200" i="1" dirty="0" smtClean="0">
                <a:solidFill>
                  <a:schemeClr val="bg1">
                    <a:lumMod val="75000"/>
                  </a:schemeClr>
                </a:solidFill>
                <a:latin typeface="Trebuchet MS" pitchFamily="34" charset="0"/>
              </a:rPr>
              <a:t>Delivering the Promise</a:t>
            </a:r>
            <a:endParaRPr lang="en-US" sz="1200" dirty="0" smtClean="0">
              <a:solidFill>
                <a:schemeClr val="bg1">
                  <a:lumMod val="75000"/>
                </a:schemeClr>
              </a:solidFill>
              <a:latin typeface="Trebuchet MS" pitchFamily="34" charset="0"/>
            </a:endParaRPr>
          </a:p>
          <a:p>
            <a:pPr marL="114300" lvl="2" indent="-57150" algn="r" defTabSz="355600">
              <a:lnSpc>
                <a:spcPct val="90000"/>
              </a:lnSpc>
              <a:spcAft>
                <a:spcPct val="15000"/>
              </a:spcAft>
            </a:pPr>
            <a:r>
              <a:rPr lang="en-US" sz="1200" dirty="0" smtClean="0">
                <a:solidFill>
                  <a:schemeClr val="bg1">
                    <a:lumMod val="75000"/>
                  </a:schemeClr>
                </a:solidFill>
                <a:latin typeface="Trebuchet MS"/>
              </a:rPr>
              <a:t>Sense and Respond in real-time•</a:t>
            </a:r>
            <a:endParaRPr lang="en-US" sz="1200" dirty="0" smtClean="0">
              <a:solidFill>
                <a:schemeClr val="bg1">
                  <a:lumMod val="75000"/>
                </a:schemeClr>
              </a:solidFill>
              <a:latin typeface="Trebuchet MS" pitchFamily="34" charset="0"/>
            </a:endParaRPr>
          </a:p>
          <a:p>
            <a:pPr marL="114300" lvl="2" indent="-57150" algn="r" defTabSz="355600">
              <a:lnSpc>
                <a:spcPct val="90000"/>
              </a:lnSpc>
              <a:spcAft>
                <a:spcPct val="15000"/>
              </a:spcAft>
            </a:pPr>
            <a:r>
              <a:rPr lang="en-US" sz="1200" dirty="0" smtClean="0">
                <a:solidFill>
                  <a:schemeClr val="bg1">
                    <a:lumMod val="75000"/>
                  </a:schemeClr>
                </a:solidFill>
                <a:latin typeface="Trebuchet MS"/>
              </a:rPr>
              <a:t> Correlate across the architecture•</a:t>
            </a:r>
          </a:p>
          <a:p>
            <a:pPr marL="114300" lvl="2" indent="-57150" algn="r" defTabSz="355600">
              <a:lnSpc>
                <a:spcPct val="90000"/>
              </a:lnSpc>
              <a:spcAft>
                <a:spcPct val="15000"/>
              </a:spcAft>
            </a:pPr>
            <a:r>
              <a:rPr lang="en-US" sz="1200" dirty="0" smtClean="0">
                <a:solidFill>
                  <a:schemeClr val="bg1">
                    <a:lumMod val="75000"/>
                  </a:schemeClr>
                </a:solidFill>
                <a:latin typeface="Trebuchet MS"/>
              </a:rPr>
              <a:t> Proactively manage and protect•</a:t>
            </a:r>
            <a:endParaRPr lang="en-US" sz="1200" dirty="0" smtClean="0">
              <a:solidFill>
                <a:schemeClr val="bg1">
                  <a:lumMod val="75000"/>
                </a:schemeClr>
              </a:solidFill>
              <a:latin typeface="Trebuchet MS" pitchFamily="34" charset="0"/>
            </a:endParaRPr>
          </a:p>
        </p:txBody>
      </p:sp>
      <p:grpSp>
        <p:nvGrpSpPr>
          <p:cNvPr id="8" name="Group 141"/>
          <p:cNvGrpSpPr/>
          <p:nvPr/>
        </p:nvGrpSpPr>
        <p:grpSpPr>
          <a:xfrm>
            <a:off x="3381375" y="2873473"/>
            <a:ext cx="2523426" cy="1748591"/>
            <a:chOff x="0" y="3035398"/>
            <a:chExt cx="2523426" cy="1748591"/>
          </a:xfrm>
        </p:grpSpPr>
        <p:sp>
          <p:nvSpPr>
            <p:cNvPr id="136" name="Ellipse 10"/>
            <p:cNvSpPr/>
            <p:nvPr/>
          </p:nvSpPr>
          <p:spPr bwMode="auto">
            <a:xfrm>
              <a:off x="0" y="4274103"/>
              <a:ext cx="2523426" cy="509886"/>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ndParaRPr>
            </a:p>
          </p:txBody>
        </p:sp>
        <p:sp>
          <p:nvSpPr>
            <p:cNvPr id="138" name="Ellipse 44"/>
            <p:cNvSpPr/>
            <p:nvPr/>
          </p:nvSpPr>
          <p:spPr bwMode="auto">
            <a:xfrm rot="21052097">
              <a:off x="462730" y="3035398"/>
              <a:ext cx="1560686" cy="1560787"/>
            </a:xfrm>
            <a:prstGeom prst="ellipse">
              <a:avLst/>
            </a:prstGeom>
            <a:gradFill flip="none" rotWithShape="1">
              <a:gsLst>
                <a:gs pos="0">
                  <a:schemeClr val="bg2">
                    <a:lumMod val="60000"/>
                    <a:lumOff val="40000"/>
                  </a:schemeClr>
                </a:gs>
                <a:gs pos="100000">
                  <a:schemeClr val="bg2">
                    <a:lumMod val="75000"/>
                  </a:schemeClr>
                </a:gs>
              </a:gsLst>
              <a:path path="shape">
                <a:fillToRect l="50000" t="50000" r="50000" b="50000"/>
              </a:path>
              <a:tileRect/>
            </a:gradFill>
            <a:ln w="9525" cap="flat" cmpd="sng" algn="ctr">
              <a:solidFill>
                <a:srgbClr val="0081BE">
                  <a:lumMod val="75000"/>
                </a:srgbClr>
              </a:solidFill>
              <a:prstDash val="solid"/>
            </a:ln>
            <a:effectLst>
              <a:innerShdw blurRad="190500" dist="114300" dir="5640000">
                <a:srgbClr val="000000">
                  <a:alpha val="37000"/>
                </a:srgbClr>
              </a:innerShdw>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139" name="Ellipse 45"/>
            <p:cNvSpPr/>
            <p:nvPr/>
          </p:nvSpPr>
          <p:spPr bwMode="auto">
            <a:xfrm>
              <a:off x="684053" y="3068641"/>
              <a:ext cx="1133475" cy="847727"/>
            </a:xfrm>
            <a:prstGeom prst="ellipse">
              <a:avLst/>
            </a:prstGeom>
            <a:gradFill flip="none" rotWithShape="1">
              <a:gsLst>
                <a:gs pos="0">
                  <a:schemeClr val="bg2">
                    <a:lumMod val="60000"/>
                    <a:lumOff val="40000"/>
                    <a:alpha val="0"/>
                  </a:schemeClr>
                </a:gs>
                <a:gs pos="100000">
                  <a:schemeClr val="bg2">
                    <a:lumMod val="20000"/>
                    <a:lumOff val="80000"/>
                    <a:alpha val="10000"/>
                  </a:schemeClr>
                </a:gs>
              </a:gsLst>
              <a:lin ang="16200000" scaled="0"/>
              <a:tileRect/>
            </a:gradFill>
            <a:ln w="9525" cap="flat" cmpd="sng" algn="ctr">
              <a:noFill/>
              <a:prstDash val="solid"/>
            </a:ln>
            <a:effectLst/>
          </p:spPr>
          <p:txBody>
            <a:bodyPr anchor="ctr"/>
            <a:lstStyle/>
            <a:p>
              <a:pPr algn="ctr" fontAlgn="auto">
                <a:spcBef>
                  <a:spcPts val="0"/>
                </a:spcBef>
                <a:spcAft>
                  <a:spcPts val="0"/>
                </a:spcAft>
                <a:defRPr/>
              </a:pPr>
              <a:endParaRPr lang="da-DK" kern="0" dirty="0">
                <a:solidFill>
                  <a:sysClr val="window" lastClr="FFFFFF"/>
                </a:solidFill>
                <a:latin typeface="Calibri"/>
              </a:endParaRPr>
            </a:p>
          </p:txBody>
        </p:sp>
        <p:sp>
          <p:nvSpPr>
            <p:cNvPr id="140" name="Måne 14"/>
            <p:cNvSpPr/>
            <p:nvPr/>
          </p:nvSpPr>
          <p:spPr bwMode="auto">
            <a:xfrm rot="16552097">
              <a:off x="861332" y="3463993"/>
              <a:ext cx="687112" cy="1515051"/>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ndParaRPr>
            </a:p>
          </p:txBody>
        </p:sp>
      </p:grpSp>
      <p:sp>
        <p:nvSpPr>
          <p:cNvPr id="36" name="WordArt 20"/>
          <p:cNvSpPr>
            <a:spLocks noChangeArrowheads="1" noChangeShapeType="1" noTextEdit="1"/>
          </p:cNvSpPr>
          <p:nvPr>
            <p:custDataLst>
              <p:tags r:id="rId3"/>
            </p:custDataLst>
          </p:nvPr>
        </p:nvSpPr>
        <p:spPr bwMode="gray">
          <a:xfrm rot="2932732">
            <a:off x="3219450" y="3816350"/>
            <a:ext cx="1482725" cy="784225"/>
          </a:xfrm>
          <a:prstGeom prst="rect">
            <a:avLst/>
          </a:prstGeom>
        </p:spPr>
        <p:txBody>
          <a:bodyPr spcFirstLastPara="1" wrap="none" fromWordArt="1">
            <a:prstTxWarp prst="textArchDown">
              <a:avLst>
                <a:gd name="adj" fmla="val 1116400"/>
              </a:avLst>
            </a:prstTxWarp>
          </a:bodyPr>
          <a:lstStyle/>
          <a:p>
            <a:r>
              <a:rPr lang="en-US" sz="2800" kern="10" dirty="0" smtClean="0">
                <a:ln w="9525">
                  <a:noFill/>
                  <a:round/>
                  <a:headEnd/>
                  <a:tailEnd/>
                </a:ln>
                <a:solidFill>
                  <a:srgbClr val="0061B2">
                    <a:lumMod val="40000"/>
                    <a:lumOff val="60000"/>
                  </a:srgbClr>
                </a:solidFill>
                <a:latin typeface="Arial"/>
                <a:ea typeface="+mn-lt"/>
                <a:cs typeface="Arial"/>
              </a:rPr>
              <a:t>COMPLIANCE</a:t>
            </a:r>
            <a:endParaRPr lang="en-US" sz="2800" kern="10" dirty="0">
              <a:ln w="9525">
                <a:noFill/>
                <a:round/>
                <a:headEnd/>
                <a:tailEnd/>
              </a:ln>
              <a:solidFill>
                <a:srgbClr val="0061B2">
                  <a:lumMod val="40000"/>
                  <a:lumOff val="60000"/>
                </a:srgbClr>
              </a:solidFill>
              <a:latin typeface="Arial"/>
              <a:ea typeface="+mn-lt"/>
              <a:cs typeface="Arial"/>
            </a:endParaRPr>
          </a:p>
        </p:txBody>
      </p:sp>
      <p:sp>
        <p:nvSpPr>
          <p:cNvPr id="37" name="WordArt 20"/>
          <p:cNvSpPr>
            <a:spLocks noChangeArrowheads="1" noChangeShapeType="1" noTextEdit="1"/>
          </p:cNvSpPr>
          <p:nvPr>
            <p:custDataLst>
              <p:tags r:id="rId4"/>
            </p:custDataLst>
          </p:nvPr>
        </p:nvSpPr>
        <p:spPr bwMode="gray">
          <a:xfrm rot="19163237">
            <a:off x="4520241" y="3967603"/>
            <a:ext cx="1463934" cy="714752"/>
          </a:xfrm>
          <a:prstGeom prst="rect">
            <a:avLst/>
          </a:prstGeom>
        </p:spPr>
        <p:txBody>
          <a:bodyPr spcFirstLastPara="1" wrap="none" fromWordArt="1">
            <a:prstTxWarp prst="textArchDown">
              <a:avLst>
                <a:gd name="adj" fmla="val 1114602"/>
              </a:avLst>
            </a:prstTxWarp>
          </a:bodyPr>
          <a:lstStyle/>
          <a:p>
            <a:r>
              <a:rPr lang="en-US" sz="2800" kern="10" dirty="0" smtClean="0">
                <a:ln w="9525">
                  <a:noFill/>
                  <a:round/>
                  <a:headEnd/>
                  <a:tailEnd/>
                </a:ln>
                <a:solidFill>
                  <a:srgbClr val="00405F"/>
                </a:solidFill>
                <a:effectLst>
                  <a:outerShdw blurRad="38100" dist="25400" dir="2700000" algn="tl">
                    <a:srgbClr val="000000">
                      <a:alpha val="43137"/>
                    </a:srgbClr>
                  </a:outerShdw>
                </a:effectLst>
                <a:latin typeface="Arial"/>
                <a:ea typeface="+mn-lt"/>
                <a:cs typeface="Arial"/>
              </a:rPr>
              <a:t>IT SERVICES</a:t>
            </a:r>
            <a:endParaRPr lang="en-US" sz="2800" kern="10" dirty="0">
              <a:ln w="9525">
                <a:noFill/>
                <a:round/>
                <a:headEnd/>
                <a:tailEnd/>
              </a:ln>
              <a:solidFill>
                <a:srgbClr val="00405F"/>
              </a:solidFill>
              <a:effectLst>
                <a:outerShdw blurRad="38100" dist="25400" dir="2700000" algn="tl">
                  <a:srgbClr val="000000">
                    <a:alpha val="43137"/>
                  </a:srgbClr>
                </a:outerShdw>
              </a:effectLst>
              <a:latin typeface="Arial"/>
              <a:ea typeface="+mn-lt"/>
              <a:cs typeface="Arial"/>
            </a:endParaRPr>
          </a:p>
        </p:txBody>
      </p:sp>
      <p:sp>
        <p:nvSpPr>
          <p:cNvPr id="38" name="Text Box 52"/>
          <p:cNvSpPr txBox="1">
            <a:spLocks noChangeArrowheads="1"/>
          </p:cNvSpPr>
          <p:nvPr/>
        </p:nvSpPr>
        <p:spPr bwMode="gray">
          <a:xfrm>
            <a:off x="3755136" y="3427413"/>
            <a:ext cx="1767839" cy="584775"/>
          </a:xfrm>
          <a:prstGeom prst="rect">
            <a:avLst/>
          </a:prstGeom>
          <a:noFill/>
          <a:ln w="9525">
            <a:noFill/>
            <a:miter lim="800000"/>
            <a:headEnd/>
            <a:tailEnd/>
          </a:ln>
        </p:spPr>
        <p:txBody>
          <a:bodyPr wrap="square">
            <a:spAutoFit/>
          </a:bodyPr>
          <a:lstStyle/>
          <a:p>
            <a:pPr algn="ctr" defTabSz="801688" fontAlgn="auto">
              <a:spcBef>
                <a:spcPct val="20000"/>
              </a:spcBef>
              <a:spcAft>
                <a:spcPts val="0"/>
              </a:spcAft>
              <a:defRPr/>
            </a:pPr>
            <a:r>
              <a:rPr lang="da-DK" sz="1600" b="1" kern="0" noProof="1" smtClean="0">
                <a:solidFill>
                  <a:srgbClr val="FEA501">
                    <a:lumMod val="60000"/>
                    <a:lumOff val="40000"/>
                  </a:srgbClr>
                </a:solidFill>
                <a:effectLst>
                  <a:outerShdw blurRad="38100" dist="38100" dir="2700000" algn="tl">
                    <a:srgbClr val="000000">
                      <a:alpha val="43137"/>
                    </a:srgbClr>
                  </a:outerShdw>
                </a:effectLst>
                <a:latin typeface="Corbel" pitchFamily="34" charset="0"/>
              </a:rPr>
              <a:t>ConsoleWorks® ITFM Suite</a:t>
            </a:r>
            <a:endParaRPr lang="da-DK" sz="1600" b="1" kern="0" noProof="1">
              <a:solidFill>
                <a:srgbClr val="FEA501">
                  <a:lumMod val="60000"/>
                  <a:lumOff val="40000"/>
                </a:srgbClr>
              </a:solidFill>
              <a:effectLst>
                <a:outerShdw blurRad="38100" dist="38100" dir="2700000" algn="tl">
                  <a:srgbClr val="000000">
                    <a:alpha val="43137"/>
                  </a:srgbClr>
                </a:outerShdw>
              </a:effectLst>
              <a:latin typeface="Corbel" pitchFamily="34" charset="0"/>
            </a:endParaRPr>
          </a:p>
        </p:txBody>
      </p:sp>
      <p:sp>
        <p:nvSpPr>
          <p:cNvPr id="40" name="WordArt 35"/>
          <p:cNvSpPr>
            <a:spLocks noChangeArrowheads="1" noChangeShapeType="1" noTextEdit="1"/>
          </p:cNvSpPr>
          <p:nvPr>
            <p:custDataLst>
              <p:tags r:id="rId5"/>
            </p:custDataLst>
          </p:nvPr>
        </p:nvSpPr>
        <p:spPr bwMode="gray">
          <a:xfrm rot="60000">
            <a:off x="3985062" y="2787433"/>
            <a:ext cx="1308089" cy="786703"/>
          </a:xfrm>
          <a:prstGeom prst="rect">
            <a:avLst/>
          </a:prstGeom>
        </p:spPr>
        <p:txBody>
          <a:bodyPr spcFirstLastPara="1" wrap="none" fromWordArt="1">
            <a:prstTxWarp prst="textArchUp">
              <a:avLst>
                <a:gd name="adj" fmla="val 11377749"/>
              </a:avLst>
            </a:prstTxWarp>
          </a:bodyPr>
          <a:lstStyle/>
          <a:p>
            <a:r>
              <a:rPr lang="en-US" sz="4400" b="1" kern="10" dirty="0" smtClean="0">
                <a:ln w="9525">
                  <a:noFill/>
                  <a:round/>
                  <a:headEnd/>
                  <a:tailEnd/>
                </a:ln>
                <a:solidFill>
                  <a:srgbClr val="C00000"/>
                </a:solidFill>
                <a:effectLst>
                  <a:outerShdw blurRad="38100" dist="25400" dir="2700000" algn="tl">
                    <a:srgbClr val="000000">
                      <a:alpha val="43137"/>
                    </a:srgbClr>
                  </a:outerShdw>
                </a:effectLst>
                <a:latin typeface="Arial"/>
                <a:ea typeface="+mn-lt"/>
                <a:cs typeface="Arial"/>
              </a:rPr>
              <a:t>VIRTUALIZATION</a:t>
            </a:r>
            <a:endParaRPr lang="en-US" sz="4000" b="1" kern="10" dirty="0">
              <a:ln w="9525">
                <a:noFill/>
                <a:round/>
                <a:headEnd/>
                <a:tailEnd/>
              </a:ln>
              <a:solidFill>
                <a:srgbClr val="C00000"/>
              </a:solidFill>
              <a:effectLst>
                <a:outerShdw blurRad="38100" dist="25400" dir="2700000" algn="tl">
                  <a:srgbClr val="000000">
                    <a:alpha val="43137"/>
                  </a:srgbClr>
                </a:outerShdw>
              </a:effectLst>
              <a:latin typeface="Arial"/>
              <a:ea typeface="+mn-lt"/>
              <a:cs typeface="Arial"/>
            </a:endParaRPr>
          </a:p>
        </p:txBody>
      </p:sp>
      <p:sp>
        <p:nvSpPr>
          <p:cNvPr id="41" name="WordArt 20"/>
          <p:cNvSpPr>
            <a:spLocks noChangeArrowheads="1" noChangeShapeType="1" noTextEdit="1"/>
          </p:cNvSpPr>
          <p:nvPr>
            <p:custDataLst>
              <p:tags r:id="rId6"/>
            </p:custDataLst>
          </p:nvPr>
        </p:nvSpPr>
        <p:spPr bwMode="gray">
          <a:xfrm rot="21397867">
            <a:off x="4039738" y="3874339"/>
            <a:ext cx="1255595" cy="714752"/>
          </a:xfrm>
          <a:prstGeom prst="rect">
            <a:avLst/>
          </a:prstGeom>
        </p:spPr>
        <p:txBody>
          <a:bodyPr spcFirstLastPara="1" wrap="none" fromWordArt="1">
            <a:prstTxWarp prst="textArchDown">
              <a:avLst>
                <a:gd name="adj" fmla="val 1044384"/>
              </a:avLst>
            </a:prstTxWarp>
          </a:bodyPr>
          <a:lstStyle/>
          <a:p>
            <a:r>
              <a:rPr lang="en-US" sz="2800" b="1" kern="10" dirty="0" smtClean="0">
                <a:ln w="9525">
                  <a:noFill/>
                  <a:round/>
                  <a:headEnd/>
                  <a:tailEnd/>
                </a:ln>
                <a:solidFill>
                  <a:srgbClr val="C00000"/>
                </a:solidFill>
                <a:effectLst>
                  <a:outerShdw blurRad="38100" dist="25400" dir="2700000" algn="tl">
                    <a:srgbClr val="000000">
                      <a:alpha val="43137"/>
                    </a:srgbClr>
                  </a:outerShdw>
                </a:effectLst>
                <a:latin typeface="Arial"/>
                <a:ea typeface="+mn-lt"/>
                <a:cs typeface="Arial"/>
              </a:rPr>
              <a:t>FOUNDATION</a:t>
            </a:r>
            <a:endParaRPr lang="en-US" sz="2800" b="1" kern="10" dirty="0">
              <a:ln w="9525">
                <a:noFill/>
                <a:round/>
                <a:headEnd/>
                <a:tailEnd/>
              </a:ln>
              <a:solidFill>
                <a:srgbClr val="C00000"/>
              </a:solidFill>
              <a:effectLst>
                <a:outerShdw blurRad="38100" dist="25400" dir="2700000" algn="tl">
                  <a:srgbClr val="000000">
                    <a:alpha val="43137"/>
                  </a:srgbClr>
                </a:outerShdw>
              </a:effectLst>
              <a:latin typeface="Arial"/>
              <a:ea typeface="+mn-lt"/>
              <a:cs typeface="Arial"/>
            </a:endParaRPr>
          </a:p>
        </p:txBody>
      </p:sp>
    </p:spTree>
    <p:extLst>
      <p:ext uri="{BB962C8B-B14F-4D97-AF65-F5344CB8AC3E}">
        <p14:creationId xmlns:p14="http://schemas.microsoft.com/office/powerpoint/2010/main" xmlns="" val="2676695754"/>
      </p:ext>
    </p:extLst>
  </p:cSld>
  <p:clrMapOvr>
    <a:masterClrMapping/>
  </p:clrMapOvr>
  <p:transition spd="slow" advClick="0">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what about Virtual Machines and Cloud Computing?</a:t>
            </a:r>
            <a:endParaRPr lang="en-US" dirty="0"/>
          </a:p>
        </p:txBody>
      </p:sp>
      <p:sp>
        <p:nvSpPr>
          <p:cNvPr id="4" name="Footer Placeholder 3"/>
          <p:cNvSpPr>
            <a:spLocks noGrp="1"/>
          </p:cNvSpPr>
          <p:nvPr>
            <p:ph type="ftr" sz="quarter" idx="10"/>
          </p:nvPr>
        </p:nvSpPr>
        <p:spPr/>
        <p:txBody>
          <a:bodyPr/>
          <a:lstStyle/>
          <a:p>
            <a:pPr>
              <a:defRPr/>
            </a:pPr>
            <a:r>
              <a:rPr lang="en-US" smtClean="0"/>
              <a:t>TDi Technologies (www.tditechnologies.com)		         Your Business is Built on IT</a:t>
            </a:r>
            <a:endParaRPr lang="de-DE"/>
          </a:p>
        </p:txBody>
      </p:sp>
      <p:sp>
        <p:nvSpPr>
          <p:cNvPr id="6" name="TextBox 5"/>
          <p:cNvSpPr txBox="1"/>
          <p:nvPr/>
        </p:nvSpPr>
        <p:spPr>
          <a:xfrm>
            <a:off x="2371724" y="930303"/>
            <a:ext cx="4591051" cy="1754326"/>
          </a:xfrm>
          <a:prstGeom prst="rect">
            <a:avLst/>
          </a:prstGeom>
          <a:noFill/>
        </p:spPr>
        <p:txBody>
          <a:bodyPr wrap="square" rtlCol="0">
            <a:spAutoFit/>
          </a:bodyPr>
          <a:lstStyle/>
          <a:p>
            <a:pPr algn="ctr"/>
            <a:r>
              <a:rPr lang="en-US" sz="3600" i="1" dirty="0" smtClean="0">
                <a:effectLst>
                  <a:outerShdw blurRad="38100" dist="38100" dir="2700000" algn="tl">
                    <a:srgbClr val="000000">
                      <a:alpha val="43137"/>
                    </a:srgbClr>
                  </a:outerShdw>
                </a:effectLst>
              </a:rPr>
              <a:t>Is your Virtual-Cloud Infrastructure under control?</a:t>
            </a:r>
            <a:endParaRPr lang="en-US" sz="3600" i="1" dirty="0">
              <a:effectLst>
                <a:outerShdw blurRad="38100" dist="38100" dir="2700000" algn="tl">
                  <a:srgbClr val="000000">
                    <a:alpha val="43137"/>
                  </a:srgbClr>
                </a:outerShdw>
              </a:effectLst>
            </a:endParaRPr>
          </a:p>
        </p:txBody>
      </p:sp>
      <p:sp>
        <p:nvSpPr>
          <p:cNvPr id="7" name="TextBox 6"/>
          <p:cNvSpPr txBox="1"/>
          <p:nvPr/>
        </p:nvSpPr>
        <p:spPr>
          <a:xfrm>
            <a:off x="243195" y="2404353"/>
            <a:ext cx="3330307" cy="1015663"/>
          </a:xfrm>
          <a:prstGeom prst="rect">
            <a:avLst/>
          </a:prstGeom>
          <a:noFill/>
        </p:spPr>
        <p:txBody>
          <a:bodyPr wrap="square" rtlCol="0">
            <a:spAutoFit/>
          </a:bodyPr>
          <a:lstStyle/>
          <a:p>
            <a:pPr algn="ctr"/>
            <a:r>
              <a:rPr lang="en-US" i="1" dirty="0" smtClean="0">
                <a:effectLst>
                  <a:outerShdw blurRad="38100" dist="38100" dir="2700000" algn="tl">
                    <a:srgbClr val="000000">
                      <a:alpha val="43137"/>
                    </a:srgbClr>
                  </a:outerShdw>
                </a:effectLst>
              </a:rPr>
              <a:t>Do you know where your VMs and Applications are; and where they have been?</a:t>
            </a:r>
            <a:endParaRPr lang="en-US" i="1" dirty="0">
              <a:effectLst>
                <a:outerShdw blurRad="38100" dist="38100" dir="2700000" algn="tl">
                  <a:srgbClr val="000000">
                    <a:alpha val="43137"/>
                  </a:srgbClr>
                </a:outerShdw>
              </a:effectLst>
            </a:endParaRPr>
          </a:p>
        </p:txBody>
      </p:sp>
      <p:sp>
        <p:nvSpPr>
          <p:cNvPr id="8" name="TextBox 7"/>
          <p:cNvSpPr txBox="1"/>
          <p:nvPr/>
        </p:nvSpPr>
        <p:spPr>
          <a:xfrm>
            <a:off x="0" y="3732787"/>
            <a:ext cx="2908571" cy="1015663"/>
          </a:xfrm>
          <a:prstGeom prst="rect">
            <a:avLst/>
          </a:prstGeom>
          <a:noFill/>
        </p:spPr>
        <p:txBody>
          <a:bodyPr wrap="square" rtlCol="0">
            <a:spAutoFit/>
          </a:bodyPr>
          <a:lstStyle/>
          <a:p>
            <a:pPr algn="ctr"/>
            <a:r>
              <a:rPr lang="en-US" i="1" dirty="0" smtClean="0">
                <a:effectLst>
                  <a:outerShdw blurRad="38100" dist="38100" dir="2700000" algn="tl">
                    <a:srgbClr val="000000">
                      <a:alpha val="43137"/>
                    </a:srgbClr>
                  </a:outerShdw>
                </a:effectLst>
              </a:rPr>
              <a:t>What about who moved them, where they went to, and why?</a:t>
            </a:r>
            <a:endParaRPr lang="en-US" i="1" dirty="0">
              <a:effectLst>
                <a:outerShdw blurRad="38100" dist="38100" dir="2700000" algn="tl">
                  <a:srgbClr val="000000">
                    <a:alpha val="43137"/>
                  </a:srgbClr>
                </a:outerShdw>
              </a:effectLst>
            </a:endParaRPr>
          </a:p>
        </p:txBody>
      </p:sp>
      <p:sp>
        <p:nvSpPr>
          <p:cNvPr id="9" name="TextBox 8"/>
          <p:cNvSpPr txBox="1"/>
          <p:nvPr/>
        </p:nvSpPr>
        <p:spPr>
          <a:xfrm>
            <a:off x="6281028" y="3508240"/>
            <a:ext cx="2862972" cy="1015663"/>
          </a:xfrm>
          <a:prstGeom prst="rect">
            <a:avLst/>
          </a:prstGeom>
          <a:noFill/>
        </p:spPr>
        <p:txBody>
          <a:bodyPr wrap="square" rtlCol="0">
            <a:spAutoFit/>
          </a:bodyPr>
          <a:lstStyle/>
          <a:p>
            <a:pPr algn="ctr"/>
            <a:r>
              <a:rPr lang="en-US" i="1" dirty="0" smtClean="0">
                <a:effectLst>
                  <a:outerShdw blurRad="38100" dist="38100" dir="2700000" algn="tl">
                    <a:srgbClr val="000000">
                      <a:alpha val="43137"/>
                    </a:srgbClr>
                  </a:outerShdw>
                </a:effectLst>
              </a:rPr>
              <a:t>Does this compromise IT security and compliance?</a:t>
            </a:r>
            <a:endParaRPr lang="en-US" i="1" dirty="0">
              <a:effectLst>
                <a:outerShdw blurRad="38100" dist="38100" dir="2700000" algn="tl">
                  <a:srgbClr val="000000">
                    <a:alpha val="43137"/>
                  </a:srgbClr>
                </a:outerShdw>
              </a:effectLst>
            </a:endParaRPr>
          </a:p>
        </p:txBody>
      </p:sp>
      <p:sp>
        <p:nvSpPr>
          <p:cNvPr id="10" name="TextBox 9"/>
          <p:cNvSpPr txBox="1"/>
          <p:nvPr/>
        </p:nvSpPr>
        <p:spPr>
          <a:xfrm>
            <a:off x="5807412" y="4702936"/>
            <a:ext cx="3210129" cy="1323439"/>
          </a:xfrm>
          <a:prstGeom prst="rect">
            <a:avLst/>
          </a:prstGeom>
          <a:noFill/>
        </p:spPr>
        <p:txBody>
          <a:bodyPr wrap="square" rtlCol="0">
            <a:spAutoFit/>
          </a:bodyPr>
          <a:lstStyle/>
          <a:p>
            <a:pPr algn="ctr"/>
            <a:r>
              <a:rPr lang="en-US" i="1" dirty="0" smtClean="0">
                <a:effectLst>
                  <a:outerShdw blurRad="38100" dist="38100" dir="2700000" algn="tl">
                    <a:srgbClr val="000000">
                      <a:alpha val="43137"/>
                    </a:srgbClr>
                  </a:outerShdw>
                </a:effectLst>
              </a:rPr>
              <a:t>Who really has access to VMs?  Service providers? Contractors? Sub-contractors?</a:t>
            </a:r>
            <a:endParaRPr lang="en-US" i="1" dirty="0">
              <a:effectLst>
                <a:outerShdw blurRad="38100" dist="38100" dir="2700000" algn="tl">
                  <a:srgbClr val="000000">
                    <a:alpha val="43137"/>
                  </a:srgbClr>
                </a:outerShdw>
              </a:effectLst>
            </a:endParaRPr>
          </a:p>
        </p:txBody>
      </p:sp>
      <p:pic>
        <p:nvPicPr>
          <p:cNvPr id="1026" name="Picture 2" descr="C:\Documents and Settings\schruter\Desktop\TDI Collateral\StockPhotos\DefenseTopImage.jpg"/>
          <p:cNvPicPr>
            <a:picLocks noChangeAspect="1" noChangeArrowheads="1"/>
          </p:cNvPicPr>
          <p:nvPr/>
        </p:nvPicPr>
        <p:blipFill>
          <a:blip r:embed="rId3" cstate="print"/>
          <a:srcRect/>
          <a:stretch>
            <a:fillRect/>
          </a:stretch>
        </p:blipFill>
        <p:spPr bwMode="auto">
          <a:xfrm>
            <a:off x="3609975" y="2898333"/>
            <a:ext cx="1828800" cy="2143125"/>
          </a:xfrm>
          <a:prstGeom prst="rect">
            <a:avLst/>
          </a:prstGeom>
          <a:noFill/>
        </p:spPr>
      </p:pic>
      <p:sp>
        <p:nvSpPr>
          <p:cNvPr id="12" name="Rectangle 11"/>
          <p:cNvSpPr/>
          <p:nvPr/>
        </p:nvSpPr>
        <p:spPr>
          <a:xfrm>
            <a:off x="5790389" y="2518554"/>
            <a:ext cx="2762250" cy="707886"/>
          </a:xfrm>
          <a:prstGeom prst="rect">
            <a:avLst/>
          </a:prstGeom>
        </p:spPr>
        <p:txBody>
          <a:bodyPr wrap="square">
            <a:spAutoFit/>
          </a:bodyPr>
          <a:lstStyle/>
          <a:p>
            <a:pPr algn="ctr"/>
            <a:r>
              <a:rPr lang="en-US" i="1" dirty="0" smtClean="0">
                <a:effectLst>
                  <a:outerShdw blurRad="38100" dist="38100" dir="2700000" algn="tl">
                    <a:srgbClr val="000000">
                      <a:alpha val="43137"/>
                    </a:srgbClr>
                  </a:outerShdw>
                </a:effectLst>
              </a:rPr>
              <a:t>Are you willing to accept these risks?</a:t>
            </a:r>
            <a:endParaRPr lang="en-US" i="1" dirty="0">
              <a:effectLst>
                <a:outerShdw blurRad="38100" dist="38100" dir="2700000" algn="tl">
                  <a:srgbClr val="000000">
                    <a:alpha val="43137"/>
                  </a:srgbClr>
                </a:outerShdw>
              </a:effectLst>
            </a:endParaRPr>
          </a:p>
        </p:txBody>
      </p:sp>
      <p:sp>
        <p:nvSpPr>
          <p:cNvPr id="14" name="TextBox 13"/>
          <p:cNvSpPr txBox="1"/>
          <p:nvPr/>
        </p:nvSpPr>
        <p:spPr>
          <a:xfrm>
            <a:off x="3404680" y="5318423"/>
            <a:ext cx="2422187" cy="1015663"/>
          </a:xfrm>
          <a:prstGeom prst="rect">
            <a:avLst/>
          </a:prstGeom>
          <a:noFill/>
        </p:spPr>
        <p:txBody>
          <a:bodyPr wrap="square" rtlCol="0">
            <a:spAutoFit/>
          </a:bodyPr>
          <a:lstStyle/>
          <a:p>
            <a:pPr algn="ctr"/>
            <a:r>
              <a:rPr lang="en-US" i="1" dirty="0" smtClean="0">
                <a:effectLst>
                  <a:outerShdw blurRad="38100" dist="38100" dir="2700000" algn="tl">
                    <a:srgbClr val="000000">
                      <a:alpha val="43137"/>
                    </a:srgbClr>
                  </a:outerShdw>
                </a:effectLst>
              </a:rPr>
              <a:t>What about security and compliance?</a:t>
            </a:r>
            <a:endParaRPr lang="en-US" i="1" dirty="0">
              <a:effectLst>
                <a:outerShdw blurRad="38100" dist="38100" dir="2700000" algn="tl">
                  <a:srgbClr val="000000">
                    <a:alpha val="43137"/>
                  </a:srgbClr>
                </a:outerShdw>
              </a:effectLst>
            </a:endParaRPr>
          </a:p>
        </p:txBody>
      </p:sp>
      <p:sp>
        <p:nvSpPr>
          <p:cNvPr id="15" name="TextBox 14"/>
          <p:cNvSpPr txBox="1"/>
          <p:nvPr/>
        </p:nvSpPr>
        <p:spPr>
          <a:xfrm>
            <a:off x="837390" y="5217900"/>
            <a:ext cx="2586746" cy="707886"/>
          </a:xfrm>
          <a:prstGeom prst="rect">
            <a:avLst/>
          </a:prstGeom>
          <a:noFill/>
        </p:spPr>
        <p:txBody>
          <a:bodyPr wrap="square" rtlCol="0">
            <a:spAutoFit/>
          </a:bodyPr>
          <a:lstStyle/>
          <a:p>
            <a:pPr algn="ctr"/>
            <a:r>
              <a:rPr lang="en-US" i="1" dirty="0" smtClean="0">
                <a:effectLst>
                  <a:outerShdw blurRad="38100" dist="38100" dir="2700000" algn="tl">
                    <a:srgbClr val="000000">
                      <a:alpha val="43137"/>
                    </a:srgbClr>
                  </a:outerShdw>
                </a:effectLst>
              </a:rPr>
              <a:t>Is control possible if you don’t know?</a:t>
            </a:r>
            <a:endParaRPr lang="en-US" i="1" dirty="0">
              <a:effectLst>
                <a:outerShdw blurRad="38100" dist="38100" dir="2700000" algn="tl">
                  <a:srgbClr val="000000">
                    <a:alpha val="43137"/>
                  </a:srgbClr>
                </a:outerShdw>
              </a:effectLst>
            </a:endParaRPr>
          </a:p>
        </p:txBody>
      </p:sp>
    </p:spTree>
  </p:cSld>
  <p:clrMapOvr>
    <a:masterClrMapping/>
  </p:clrMapOvr>
  <p:transition spd="slow" advClick="0">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Picture 136" descr="Background2"/>
          <p:cNvPicPr>
            <a:picLocks noChangeAspect="1" noChangeArrowheads="1"/>
          </p:cNvPicPr>
          <p:nvPr/>
        </p:nvPicPr>
        <p:blipFill>
          <a:blip r:embed="rId4" cstate="print">
            <a:lum bright="18000" contrast="-18000"/>
          </a:blip>
          <a:srcRect l="30000"/>
          <a:stretch>
            <a:fillRect/>
          </a:stretch>
        </p:blipFill>
        <p:spPr bwMode="gray">
          <a:xfrm>
            <a:off x="0" y="923925"/>
            <a:ext cx="9144000" cy="3448050"/>
          </a:xfrm>
          <a:prstGeom prst="rect">
            <a:avLst/>
          </a:prstGeom>
          <a:noFill/>
        </p:spPr>
      </p:pic>
      <p:sp>
        <p:nvSpPr>
          <p:cNvPr id="2" name="Title 1"/>
          <p:cNvSpPr>
            <a:spLocks noGrp="1"/>
          </p:cNvSpPr>
          <p:nvPr>
            <p:ph type="title"/>
          </p:nvPr>
        </p:nvSpPr>
        <p:spPr>
          <a:xfrm>
            <a:off x="311150" y="246063"/>
            <a:ext cx="8832850" cy="647700"/>
          </a:xfrm>
        </p:spPr>
        <p:txBody>
          <a:bodyPr/>
          <a:lstStyle/>
          <a:p>
            <a:r>
              <a:rPr lang="en-US" dirty="0" smtClean="0"/>
              <a:t>With the ConsoleWorks® Virtualization Foundation, the VM-Cloud Gap is Bridged</a:t>
            </a:r>
            <a:endParaRPr lang="en-US" dirty="0"/>
          </a:p>
        </p:txBody>
      </p:sp>
      <p:sp>
        <p:nvSpPr>
          <p:cNvPr id="4" name="Footer Placeholder 3"/>
          <p:cNvSpPr>
            <a:spLocks noGrp="1"/>
          </p:cNvSpPr>
          <p:nvPr>
            <p:ph type="ftr" sz="quarter" idx="10"/>
          </p:nvPr>
        </p:nvSpPr>
        <p:spPr/>
        <p:txBody>
          <a:bodyPr/>
          <a:lstStyle/>
          <a:p>
            <a:pPr>
              <a:defRPr/>
            </a:pPr>
            <a:r>
              <a:rPr lang="en-US" smtClean="0"/>
              <a:t>TDi Technologies (www.tditechnologies.com)		         Your Business is Built on IT</a:t>
            </a:r>
            <a:endParaRPr lang="de-DE"/>
          </a:p>
        </p:txBody>
      </p:sp>
      <p:sp>
        <p:nvSpPr>
          <p:cNvPr id="60" name="Freeform 30"/>
          <p:cNvSpPr>
            <a:spLocks/>
          </p:cNvSpPr>
          <p:nvPr/>
        </p:nvSpPr>
        <p:spPr bwMode="gray">
          <a:xfrm>
            <a:off x="-19050" y="3946525"/>
            <a:ext cx="9172575" cy="1196975"/>
          </a:xfrm>
          <a:custGeom>
            <a:avLst/>
            <a:gdLst/>
            <a:ahLst/>
            <a:cxnLst>
              <a:cxn ang="0">
                <a:pos x="5778" y="754"/>
              </a:cxn>
              <a:cxn ang="0">
                <a:pos x="3144" y="0"/>
              </a:cxn>
              <a:cxn ang="0">
                <a:pos x="2964" y="0"/>
              </a:cxn>
              <a:cxn ang="0">
                <a:pos x="0" y="754"/>
              </a:cxn>
              <a:cxn ang="0">
                <a:pos x="5778" y="754"/>
              </a:cxn>
            </a:cxnLst>
            <a:rect l="0" t="0" r="r" b="b"/>
            <a:pathLst>
              <a:path w="5778" h="754">
                <a:moveTo>
                  <a:pt x="5778" y="754"/>
                </a:moveTo>
                <a:lnTo>
                  <a:pt x="3144" y="0"/>
                </a:lnTo>
                <a:lnTo>
                  <a:pt x="2964" y="0"/>
                </a:lnTo>
                <a:lnTo>
                  <a:pt x="0" y="754"/>
                </a:lnTo>
                <a:lnTo>
                  <a:pt x="5778" y="754"/>
                </a:lnTo>
                <a:close/>
              </a:path>
            </a:pathLst>
          </a:custGeom>
          <a:gradFill rotWithShape="1">
            <a:gsLst>
              <a:gs pos="0">
                <a:srgbClr val="2C79D0">
                  <a:gamma/>
                  <a:tint val="33725"/>
                  <a:invGamma/>
                </a:srgbClr>
              </a:gs>
              <a:gs pos="100000">
                <a:srgbClr val="2C79D0"/>
              </a:gs>
            </a:gsLst>
            <a:lin ang="5400000" scaled="1"/>
          </a:gradFill>
          <a:ln w="9525">
            <a:noFill/>
            <a:round/>
            <a:headEnd/>
            <a:tailEnd/>
          </a:ln>
        </p:spPr>
        <p:txBody>
          <a:bodyPr/>
          <a:lstStyle/>
          <a:p>
            <a:endParaRPr lang="en-US"/>
          </a:p>
        </p:txBody>
      </p:sp>
      <p:sp>
        <p:nvSpPr>
          <p:cNvPr id="61" name="Rectangle 43"/>
          <p:cNvSpPr>
            <a:spLocks noChangeArrowheads="1"/>
          </p:cNvSpPr>
          <p:nvPr/>
        </p:nvSpPr>
        <p:spPr bwMode="gray">
          <a:xfrm>
            <a:off x="0" y="5143499"/>
            <a:ext cx="9144000" cy="1009649"/>
          </a:xfrm>
          <a:prstGeom prst="rect">
            <a:avLst/>
          </a:prstGeom>
          <a:gradFill rotWithShape="1">
            <a:gsLst>
              <a:gs pos="0">
                <a:srgbClr val="0061B2"/>
              </a:gs>
              <a:gs pos="100000">
                <a:srgbClr val="0061B2">
                  <a:gamma/>
                  <a:tint val="0"/>
                  <a:invGamma/>
                </a:srgbClr>
              </a:gs>
            </a:gsLst>
            <a:lin ang="5400000" scaled="1"/>
          </a:gradFill>
          <a:ln w="9525">
            <a:noFill/>
            <a:miter lim="800000"/>
            <a:headEnd/>
            <a:tailEnd/>
          </a:ln>
          <a:effectLst/>
        </p:spPr>
        <p:txBody>
          <a:bodyPr wrap="none" anchor="ctr"/>
          <a:lstStyle/>
          <a:p>
            <a:endParaRPr lang="en-US"/>
          </a:p>
        </p:txBody>
      </p:sp>
      <p:sp>
        <p:nvSpPr>
          <p:cNvPr id="74" name="Freeform 28"/>
          <p:cNvSpPr>
            <a:spLocks/>
          </p:cNvSpPr>
          <p:nvPr/>
        </p:nvSpPr>
        <p:spPr bwMode="gray">
          <a:xfrm>
            <a:off x="-9525" y="3924300"/>
            <a:ext cx="4705350" cy="1209675"/>
          </a:xfrm>
          <a:custGeom>
            <a:avLst/>
            <a:gdLst/>
            <a:ahLst/>
            <a:cxnLst>
              <a:cxn ang="0">
                <a:pos x="6" y="239"/>
              </a:cxn>
              <a:cxn ang="0">
                <a:pos x="1740" y="0"/>
              </a:cxn>
              <a:cxn ang="0">
                <a:pos x="2964" y="14"/>
              </a:cxn>
              <a:cxn ang="0">
                <a:pos x="0" y="762"/>
              </a:cxn>
              <a:cxn ang="0">
                <a:pos x="6" y="239"/>
              </a:cxn>
            </a:cxnLst>
            <a:rect l="0" t="0" r="r" b="b"/>
            <a:pathLst>
              <a:path w="2964" h="762">
                <a:moveTo>
                  <a:pt x="6" y="239"/>
                </a:moveTo>
                <a:lnTo>
                  <a:pt x="1740" y="0"/>
                </a:lnTo>
                <a:lnTo>
                  <a:pt x="2964" y="14"/>
                </a:lnTo>
                <a:lnTo>
                  <a:pt x="0" y="762"/>
                </a:lnTo>
                <a:lnTo>
                  <a:pt x="6" y="239"/>
                </a:lnTo>
                <a:close/>
              </a:path>
            </a:pathLst>
          </a:custGeom>
          <a:gradFill rotWithShape="1">
            <a:gsLst>
              <a:gs pos="0">
                <a:srgbClr val="969696"/>
              </a:gs>
              <a:gs pos="100000">
                <a:srgbClr val="969696">
                  <a:gamma/>
                  <a:shade val="36471"/>
                  <a:invGamma/>
                </a:srgbClr>
              </a:gs>
            </a:gsLst>
            <a:lin ang="5400000" scaled="1"/>
          </a:gradFill>
          <a:ln w="9525">
            <a:noFill/>
            <a:round/>
            <a:headEnd/>
            <a:tailEnd/>
          </a:ln>
        </p:spPr>
        <p:txBody>
          <a:bodyPr/>
          <a:lstStyle/>
          <a:p>
            <a:endParaRPr lang="en-US"/>
          </a:p>
        </p:txBody>
      </p:sp>
      <p:sp>
        <p:nvSpPr>
          <p:cNvPr id="75" name="Freeform 29"/>
          <p:cNvSpPr>
            <a:spLocks/>
          </p:cNvSpPr>
          <p:nvPr/>
        </p:nvSpPr>
        <p:spPr bwMode="gray">
          <a:xfrm>
            <a:off x="4981575" y="3946525"/>
            <a:ext cx="4171950" cy="1187450"/>
          </a:xfrm>
          <a:custGeom>
            <a:avLst/>
            <a:gdLst/>
            <a:ahLst/>
            <a:cxnLst>
              <a:cxn ang="0">
                <a:pos x="0" y="0"/>
              </a:cxn>
              <a:cxn ang="0">
                <a:pos x="2622" y="115"/>
              </a:cxn>
              <a:cxn ang="0">
                <a:pos x="2628" y="748"/>
              </a:cxn>
              <a:cxn ang="0">
                <a:pos x="0" y="0"/>
              </a:cxn>
            </a:cxnLst>
            <a:rect l="0" t="0" r="r" b="b"/>
            <a:pathLst>
              <a:path w="2628" h="748">
                <a:moveTo>
                  <a:pt x="0" y="0"/>
                </a:moveTo>
                <a:lnTo>
                  <a:pt x="2622" y="115"/>
                </a:lnTo>
                <a:lnTo>
                  <a:pt x="2628" y="748"/>
                </a:lnTo>
                <a:lnTo>
                  <a:pt x="0" y="0"/>
                </a:lnTo>
                <a:close/>
              </a:path>
            </a:pathLst>
          </a:custGeom>
          <a:gradFill rotWithShape="1">
            <a:gsLst>
              <a:gs pos="0">
                <a:srgbClr val="969696"/>
              </a:gs>
              <a:gs pos="100000">
                <a:srgbClr val="969696">
                  <a:gamma/>
                  <a:shade val="36471"/>
                  <a:invGamma/>
                </a:srgbClr>
              </a:gs>
            </a:gsLst>
            <a:lin ang="5400000" scaled="1"/>
          </a:gradFill>
          <a:ln w="9525">
            <a:noFill/>
            <a:round/>
            <a:headEnd/>
            <a:tailEnd/>
          </a:ln>
        </p:spPr>
        <p:txBody>
          <a:bodyPr/>
          <a:lstStyle/>
          <a:p>
            <a:endParaRPr lang="en-US"/>
          </a:p>
        </p:txBody>
      </p:sp>
      <p:grpSp>
        <p:nvGrpSpPr>
          <p:cNvPr id="109" name="Group 108"/>
          <p:cNvGrpSpPr/>
          <p:nvPr/>
        </p:nvGrpSpPr>
        <p:grpSpPr>
          <a:xfrm>
            <a:off x="2744788" y="3357563"/>
            <a:ext cx="4240212" cy="973137"/>
            <a:chOff x="2744788" y="2871788"/>
            <a:chExt cx="4240212" cy="973137"/>
          </a:xfrm>
        </p:grpSpPr>
        <p:sp>
          <p:nvSpPr>
            <p:cNvPr id="76" name="Freeform 31"/>
            <p:cNvSpPr>
              <a:spLocks/>
            </p:cNvSpPr>
            <p:nvPr/>
          </p:nvSpPr>
          <p:spPr bwMode="gray">
            <a:xfrm>
              <a:off x="2913063" y="3271838"/>
              <a:ext cx="504825" cy="511175"/>
            </a:xfrm>
            <a:custGeom>
              <a:avLst/>
              <a:gdLst/>
              <a:ahLst/>
              <a:cxnLst>
                <a:cxn ang="0">
                  <a:pos x="0" y="167"/>
                </a:cxn>
                <a:cxn ang="0">
                  <a:pos x="363" y="322"/>
                </a:cxn>
                <a:cxn ang="0">
                  <a:pos x="447" y="322"/>
                </a:cxn>
                <a:cxn ang="0">
                  <a:pos x="447" y="0"/>
                </a:cxn>
                <a:cxn ang="0">
                  <a:pos x="0" y="167"/>
                </a:cxn>
              </a:cxnLst>
              <a:rect l="0" t="0" r="r" b="b"/>
              <a:pathLst>
                <a:path w="447" h="322">
                  <a:moveTo>
                    <a:pt x="0" y="167"/>
                  </a:moveTo>
                  <a:lnTo>
                    <a:pt x="363" y="322"/>
                  </a:lnTo>
                  <a:lnTo>
                    <a:pt x="447" y="322"/>
                  </a:lnTo>
                  <a:lnTo>
                    <a:pt x="447" y="0"/>
                  </a:lnTo>
                  <a:lnTo>
                    <a:pt x="0" y="167"/>
                  </a:lnTo>
                  <a:close/>
                </a:path>
              </a:pathLst>
            </a:custGeom>
            <a:gradFill rotWithShape="1">
              <a:gsLst>
                <a:gs pos="0">
                  <a:srgbClr val="B2B2B2">
                    <a:gamma/>
                    <a:tint val="16078"/>
                    <a:invGamma/>
                  </a:srgbClr>
                </a:gs>
                <a:gs pos="100000">
                  <a:srgbClr val="B2B2B2"/>
                </a:gs>
              </a:gsLst>
              <a:lin ang="5400000" scaled="1"/>
            </a:gradFill>
            <a:ln w="9525">
              <a:noFill/>
              <a:round/>
              <a:headEnd/>
              <a:tailEnd/>
            </a:ln>
          </p:spPr>
          <p:txBody>
            <a:bodyPr/>
            <a:lstStyle/>
            <a:p>
              <a:endParaRPr lang="en-US"/>
            </a:p>
          </p:txBody>
        </p:sp>
        <p:sp>
          <p:nvSpPr>
            <p:cNvPr id="77" name="Freeform 32"/>
            <p:cNvSpPr>
              <a:spLocks/>
            </p:cNvSpPr>
            <p:nvPr/>
          </p:nvSpPr>
          <p:spPr bwMode="gray">
            <a:xfrm>
              <a:off x="6232525" y="3279775"/>
              <a:ext cx="574675" cy="565150"/>
            </a:xfrm>
            <a:custGeom>
              <a:avLst/>
              <a:gdLst/>
              <a:ahLst/>
              <a:cxnLst>
                <a:cxn ang="0">
                  <a:pos x="509" y="218"/>
                </a:cxn>
                <a:cxn ang="0">
                  <a:pos x="82" y="356"/>
                </a:cxn>
                <a:cxn ang="0">
                  <a:pos x="0" y="356"/>
                </a:cxn>
                <a:cxn ang="0">
                  <a:pos x="0" y="0"/>
                </a:cxn>
                <a:cxn ang="0">
                  <a:pos x="509" y="218"/>
                </a:cxn>
              </a:cxnLst>
              <a:rect l="0" t="0" r="r" b="b"/>
              <a:pathLst>
                <a:path w="509" h="356">
                  <a:moveTo>
                    <a:pt x="509" y="218"/>
                  </a:moveTo>
                  <a:lnTo>
                    <a:pt x="82" y="356"/>
                  </a:lnTo>
                  <a:lnTo>
                    <a:pt x="0" y="356"/>
                  </a:lnTo>
                  <a:lnTo>
                    <a:pt x="0" y="0"/>
                  </a:lnTo>
                  <a:lnTo>
                    <a:pt x="509" y="218"/>
                  </a:lnTo>
                  <a:close/>
                </a:path>
              </a:pathLst>
            </a:custGeom>
            <a:gradFill rotWithShape="1">
              <a:gsLst>
                <a:gs pos="0">
                  <a:srgbClr val="B2B2B2">
                    <a:gamma/>
                    <a:tint val="16078"/>
                    <a:invGamma/>
                  </a:srgbClr>
                </a:gs>
                <a:gs pos="100000">
                  <a:srgbClr val="B2B2B2"/>
                </a:gs>
              </a:gsLst>
              <a:lin ang="5400000" scaled="1"/>
            </a:gradFill>
            <a:ln w="9525">
              <a:noFill/>
              <a:round/>
              <a:headEnd/>
              <a:tailEnd/>
            </a:ln>
          </p:spPr>
          <p:txBody>
            <a:bodyPr/>
            <a:lstStyle/>
            <a:p>
              <a:endParaRPr lang="en-US"/>
            </a:p>
          </p:txBody>
        </p:sp>
        <p:sp>
          <p:nvSpPr>
            <p:cNvPr id="78" name="Freeform 33"/>
            <p:cNvSpPr>
              <a:spLocks/>
            </p:cNvSpPr>
            <p:nvPr/>
          </p:nvSpPr>
          <p:spPr bwMode="gray">
            <a:xfrm>
              <a:off x="3338513" y="3041650"/>
              <a:ext cx="2986087" cy="415925"/>
            </a:xfrm>
            <a:custGeom>
              <a:avLst/>
              <a:gdLst/>
              <a:ahLst/>
              <a:cxnLst>
                <a:cxn ang="0">
                  <a:pos x="17" y="61"/>
                </a:cxn>
                <a:cxn ang="0">
                  <a:pos x="2" y="65"/>
                </a:cxn>
                <a:cxn ang="0">
                  <a:pos x="0" y="65"/>
                </a:cxn>
                <a:cxn ang="0">
                  <a:pos x="153" y="98"/>
                </a:cxn>
                <a:cxn ang="0">
                  <a:pos x="496" y="66"/>
                </a:cxn>
                <a:cxn ang="0">
                  <a:pos x="838" y="103"/>
                </a:cxn>
                <a:cxn ang="0">
                  <a:pos x="1041" y="72"/>
                </a:cxn>
                <a:cxn ang="0">
                  <a:pos x="524" y="0"/>
                </a:cxn>
                <a:cxn ang="0">
                  <a:pos x="17" y="61"/>
                </a:cxn>
              </a:cxnLst>
              <a:rect l="0" t="0" r="r" b="b"/>
              <a:pathLst>
                <a:path w="1041" h="103">
                  <a:moveTo>
                    <a:pt x="17" y="61"/>
                  </a:moveTo>
                  <a:cubicBezTo>
                    <a:pt x="2" y="65"/>
                    <a:pt x="2" y="65"/>
                    <a:pt x="2" y="65"/>
                  </a:cubicBezTo>
                  <a:cubicBezTo>
                    <a:pt x="1" y="65"/>
                    <a:pt x="1" y="65"/>
                    <a:pt x="0" y="65"/>
                  </a:cubicBezTo>
                  <a:cubicBezTo>
                    <a:pt x="153" y="98"/>
                    <a:pt x="153" y="98"/>
                    <a:pt x="153" y="98"/>
                  </a:cubicBezTo>
                  <a:cubicBezTo>
                    <a:pt x="255" y="80"/>
                    <a:pt x="372" y="66"/>
                    <a:pt x="496" y="66"/>
                  </a:cubicBezTo>
                  <a:cubicBezTo>
                    <a:pt x="618" y="66"/>
                    <a:pt x="735" y="82"/>
                    <a:pt x="838" y="103"/>
                  </a:cubicBezTo>
                  <a:cubicBezTo>
                    <a:pt x="1041" y="72"/>
                    <a:pt x="1041" y="72"/>
                    <a:pt x="1041" y="72"/>
                  </a:cubicBezTo>
                  <a:cubicBezTo>
                    <a:pt x="909" y="34"/>
                    <a:pt x="706" y="0"/>
                    <a:pt x="524" y="0"/>
                  </a:cubicBezTo>
                  <a:cubicBezTo>
                    <a:pt x="340" y="0"/>
                    <a:pt x="145" y="29"/>
                    <a:pt x="17" y="61"/>
                  </a:cubicBezTo>
                  <a:close/>
                </a:path>
              </a:pathLst>
            </a:custGeom>
            <a:gradFill rotWithShape="1">
              <a:gsLst>
                <a:gs pos="0">
                  <a:srgbClr val="5F5F5F"/>
                </a:gs>
                <a:gs pos="100000">
                  <a:srgbClr val="5F5F5F">
                    <a:gamma/>
                    <a:tint val="42353"/>
                    <a:invGamma/>
                  </a:srgbClr>
                </a:gs>
              </a:gsLst>
              <a:lin ang="5400000" scaled="1"/>
            </a:gradFill>
            <a:ln w="9525">
              <a:noFill/>
              <a:round/>
              <a:headEnd/>
              <a:tailEnd/>
            </a:ln>
          </p:spPr>
          <p:txBody>
            <a:bodyPr/>
            <a:lstStyle/>
            <a:p>
              <a:endParaRPr lang="en-US"/>
            </a:p>
          </p:txBody>
        </p:sp>
        <p:sp>
          <p:nvSpPr>
            <p:cNvPr id="79" name="Freeform 34"/>
            <p:cNvSpPr>
              <a:spLocks/>
            </p:cNvSpPr>
            <p:nvPr/>
          </p:nvSpPr>
          <p:spPr bwMode="gray">
            <a:xfrm>
              <a:off x="3417888" y="3319463"/>
              <a:ext cx="503237" cy="463550"/>
            </a:xfrm>
            <a:custGeom>
              <a:avLst/>
              <a:gdLst/>
              <a:ahLst/>
              <a:cxnLst>
                <a:cxn ang="0">
                  <a:pos x="0" y="292"/>
                </a:cxn>
                <a:cxn ang="0">
                  <a:pos x="445" y="214"/>
                </a:cxn>
                <a:cxn ang="0">
                  <a:pos x="445" y="46"/>
                </a:cxn>
                <a:cxn ang="0">
                  <a:pos x="0" y="0"/>
                </a:cxn>
                <a:cxn ang="0">
                  <a:pos x="0" y="292"/>
                </a:cxn>
              </a:cxnLst>
              <a:rect l="0" t="0" r="r" b="b"/>
              <a:pathLst>
                <a:path w="445" h="292">
                  <a:moveTo>
                    <a:pt x="0" y="292"/>
                  </a:moveTo>
                  <a:lnTo>
                    <a:pt x="445" y="214"/>
                  </a:lnTo>
                  <a:lnTo>
                    <a:pt x="445" y="46"/>
                  </a:lnTo>
                  <a:lnTo>
                    <a:pt x="0" y="0"/>
                  </a:lnTo>
                  <a:lnTo>
                    <a:pt x="0" y="292"/>
                  </a:lnTo>
                  <a:close/>
                </a:path>
              </a:pathLst>
            </a:custGeom>
            <a:gradFill rotWithShape="1">
              <a:gsLst>
                <a:gs pos="0">
                  <a:srgbClr val="777777"/>
                </a:gs>
                <a:gs pos="100000">
                  <a:srgbClr val="777777">
                    <a:gamma/>
                    <a:shade val="42353"/>
                    <a:invGamma/>
                  </a:srgbClr>
                </a:gs>
              </a:gsLst>
              <a:lin ang="0" scaled="1"/>
            </a:gradFill>
            <a:ln w="9525">
              <a:noFill/>
              <a:round/>
              <a:headEnd/>
              <a:tailEnd/>
            </a:ln>
          </p:spPr>
          <p:txBody>
            <a:bodyPr/>
            <a:lstStyle/>
            <a:p>
              <a:endParaRPr lang="en-US"/>
            </a:p>
          </p:txBody>
        </p:sp>
        <p:sp>
          <p:nvSpPr>
            <p:cNvPr id="80" name="Freeform 35"/>
            <p:cNvSpPr>
              <a:spLocks/>
            </p:cNvSpPr>
            <p:nvPr/>
          </p:nvSpPr>
          <p:spPr bwMode="gray">
            <a:xfrm>
              <a:off x="5610225" y="3348038"/>
              <a:ext cx="622300" cy="496887"/>
            </a:xfrm>
            <a:custGeom>
              <a:avLst/>
              <a:gdLst/>
              <a:ahLst/>
              <a:cxnLst>
                <a:cxn ang="0">
                  <a:pos x="551" y="313"/>
                </a:cxn>
                <a:cxn ang="0">
                  <a:pos x="0" y="191"/>
                </a:cxn>
                <a:cxn ang="0">
                  <a:pos x="0" y="38"/>
                </a:cxn>
                <a:cxn ang="0">
                  <a:pos x="551" y="0"/>
                </a:cxn>
                <a:cxn ang="0">
                  <a:pos x="551" y="313"/>
                </a:cxn>
              </a:cxnLst>
              <a:rect l="0" t="0" r="r" b="b"/>
              <a:pathLst>
                <a:path w="551" h="313">
                  <a:moveTo>
                    <a:pt x="551" y="313"/>
                  </a:moveTo>
                  <a:lnTo>
                    <a:pt x="0" y="191"/>
                  </a:lnTo>
                  <a:lnTo>
                    <a:pt x="0" y="38"/>
                  </a:lnTo>
                  <a:lnTo>
                    <a:pt x="551" y="0"/>
                  </a:lnTo>
                  <a:lnTo>
                    <a:pt x="551" y="313"/>
                  </a:lnTo>
                  <a:close/>
                </a:path>
              </a:pathLst>
            </a:custGeom>
            <a:gradFill rotWithShape="1">
              <a:gsLst>
                <a:gs pos="0">
                  <a:srgbClr val="777777">
                    <a:gamma/>
                    <a:shade val="42353"/>
                    <a:invGamma/>
                  </a:srgbClr>
                </a:gs>
                <a:gs pos="100000">
                  <a:srgbClr val="777777"/>
                </a:gs>
              </a:gsLst>
              <a:lin ang="0" scaled="1"/>
            </a:gradFill>
            <a:ln w="9525">
              <a:noFill/>
              <a:round/>
              <a:headEnd/>
              <a:tailEnd/>
            </a:ln>
          </p:spPr>
          <p:txBody>
            <a:bodyPr/>
            <a:lstStyle/>
            <a:p>
              <a:endParaRPr lang="en-US"/>
            </a:p>
          </p:txBody>
        </p:sp>
        <p:sp>
          <p:nvSpPr>
            <p:cNvPr id="81" name="Freeform 36"/>
            <p:cNvSpPr>
              <a:spLocks/>
            </p:cNvSpPr>
            <p:nvPr/>
          </p:nvSpPr>
          <p:spPr bwMode="gray">
            <a:xfrm>
              <a:off x="2744788" y="2871788"/>
              <a:ext cx="4240212" cy="754062"/>
            </a:xfrm>
            <a:custGeom>
              <a:avLst/>
              <a:gdLst/>
              <a:ahLst/>
              <a:cxnLst>
                <a:cxn ang="0">
                  <a:pos x="1416" y="187"/>
                </a:cxn>
                <a:cxn ang="0">
                  <a:pos x="1478" y="168"/>
                </a:cxn>
                <a:cxn ang="0">
                  <a:pos x="731" y="0"/>
                </a:cxn>
                <a:cxn ang="0">
                  <a:pos x="0" y="142"/>
                </a:cxn>
                <a:cxn ang="0">
                  <a:pos x="59" y="165"/>
                </a:cxn>
                <a:cxn ang="0">
                  <a:pos x="731" y="46"/>
                </a:cxn>
                <a:cxn ang="0">
                  <a:pos x="1416" y="187"/>
                </a:cxn>
              </a:cxnLst>
              <a:rect l="0" t="0" r="r" b="b"/>
              <a:pathLst>
                <a:path w="1478" h="187">
                  <a:moveTo>
                    <a:pt x="1416" y="187"/>
                  </a:moveTo>
                  <a:cubicBezTo>
                    <a:pt x="1478" y="168"/>
                    <a:pt x="1478" y="168"/>
                    <a:pt x="1478" y="168"/>
                  </a:cubicBezTo>
                  <a:cubicBezTo>
                    <a:pt x="1478" y="168"/>
                    <a:pt x="1135" y="0"/>
                    <a:pt x="731" y="0"/>
                  </a:cubicBezTo>
                  <a:cubicBezTo>
                    <a:pt x="327" y="0"/>
                    <a:pt x="0" y="142"/>
                    <a:pt x="0" y="142"/>
                  </a:cubicBezTo>
                  <a:cubicBezTo>
                    <a:pt x="59" y="165"/>
                    <a:pt x="59" y="165"/>
                    <a:pt x="59" y="165"/>
                  </a:cubicBezTo>
                  <a:cubicBezTo>
                    <a:pt x="171" y="125"/>
                    <a:pt x="430" y="46"/>
                    <a:pt x="731" y="46"/>
                  </a:cubicBezTo>
                  <a:cubicBezTo>
                    <a:pt x="1032" y="46"/>
                    <a:pt x="1299" y="139"/>
                    <a:pt x="1416" y="187"/>
                  </a:cubicBezTo>
                  <a:close/>
                </a:path>
              </a:pathLst>
            </a:custGeom>
            <a:gradFill rotWithShape="1">
              <a:gsLst>
                <a:gs pos="0">
                  <a:srgbClr val="EAEAEA"/>
                </a:gs>
                <a:gs pos="50000">
                  <a:srgbClr val="EAEAEA">
                    <a:gamma/>
                    <a:tint val="30196"/>
                    <a:invGamma/>
                  </a:srgbClr>
                </a:gs>
                <a:gs pos="100000">
                  <a:srgbClr val="EAEAEA"/>
                </a:gs>
              </a:gsLst>
              <a:lin ang="0" scaled="1"/>
            </a:gradFill>
            <a:ln w="9525">
              <a:noFill/>
              <a:round/>
              <a:headEnd/>
              <a:tailEnd/>
            </a:ln>
          </p:spPr>
          <p:txBody>
            <a:bodyPr/>
            <a:lstStyle/>
            <a:p>
              <a:endParaRPr lang="en-US"/>
            </a:p>
          </p:txBody>
        </p:sp>
        <p:sp>
          <p:nvSpPr>
            <p:cNvPr id="82" name="Freeform 37"/>
            <p:cNvSpPr>
              <a:spLocks/>
            </p:cNvSpPr>
            <p:nvPr/>
          </p:nvSpPr>
          <p:spPr bwMode="gray">
            <a:xfrm>
              <a:off x="3417888" y="3319463"/>
              <a:ext cx="130175" cy="463550"/>
            </a:xfrm>
            <a:custGeom>
              <a:avLst/>
              <a:gdLst/>
              <a:ahLst/>
              <a:cxnLst>
                <a:cxn ang="0">
                  <a:pos x="115" y="272"/>
                </a:cxn>
                <a:cxn ang="0">
                  <a:pos x="0" y="0"/>
                </a:cxn>
                <a:cxn ang="0">
                  <a:pos x="0" y="292"/>
                </a:cxn>
                <a:cxn ang="0">
                  <a:pos x="115" y="272"/>
                </a:cxn>
              </a:cxnLst>
              <a:rect l="0" t="0" r="r" b="b"/>
              <a:pathLst>
                <a:path w="115" h="292">
                  <a:moveTo>
                    <a:pt x="115" y="272"/>
                  </a:moveTo>
                  <a:lnTo>
                    <a:pt x="0" y="0"/>
                  </a:lnTo>
                  <a:lnTo>
                    <a:pt x="0" y="292"/>
                  </a:lnTo>
                  <a:lnTo>
                    <a:pt x="115" y="272"/>
                  </a:lnTo>
                  <a:close/>
                </a:path>
              </a:pathLst>
            </a:custGeom>
            <a:solidFill>
              <a:srgbClr val="B2B2B2"/>
            </a:solidFill>
            <a:ln w="9525">
              <a:noFill/>
              <a:round/>
              <a:headEnd/>
              <a:tailEnd/>
            </a:ln>
          </p:spPr>
          <p:txBody>
            <a:bodyPr/>
            <a:lstStyle/>
            <a:p>
              <a:endParaRPr lang="en-US"/>
            </a:p>
          </p:txBody>
        </p:sp>
        <p:sp>
          <p:nvSpPr>
            <p:cNvPr id="83" name="Freeform 38"/>
            <p:cNvSpPr>
              <a:spLocks/>
            </p:cNvSpPr>
            <p:nvPr/>
          </p:nvSpPr>
          <p:spPr bwMode="gray">
            <a:xfrm>
              <a:off x="6086475" y="3352800"/>
              <a:ext cx="152400" cy="492125"/>
            </a:xfrm>
            <a:custGeom>
              <a:avLst/>
              <a:gdLst/>
              <a:ahLst/>
              <a:cxnLst>
                <a:cxn ang="0">
                  <a:pos x="0" y="282"/>
                </a:cxn>
                <a:cxn ang="0">
                  <a:pos x="135" y="0"/>
                </a:cxn>
                <a:cxn ang="0">
                  <a:pos x="129" y="310"/>
                </a:cxn>
                <a:cxn ang="0">
                  <a:pos x="0" y="282"/>
                </a:cxn>
              </a:cxnLst>
              <a:rect l="0" t="0" r="r" b="b"/>
              <a:pathLst>
                <a:path w="135" h="310">
                  <a:moveTo>
                    <a:pt x="0" y="282"/>
                  </a:moveTo>
                  <a:lnTo>
                    <a:pt x="135" y="0"/>
                  </a:lnTo>
                  <a:lnTo>
                    <a:pt x="129" y="310"/>
                  </a:lnTo>
                  <a:lnTo>
                    <a:pt x="0" y="282"/>
                  </a:lnTo>
                  <a:close/>
                </a:path>
              </a:pathLst>
            </a:custGeom>
            <a:solidFill>
              <a:srgbClr val="B2B2B2"/>
            </a:solidFill>
            <a:ln w="9525">
              <a:noFill/>
              <a:round/>
              <a:headEnd/>
              <a:tailEnd/>
            </a:ln>
          </p:spPr>
          <p:txBody>
            <a:bodyPr/>
            <a:lstStyle/>
            <a:p>
              <a:endParaRPr lang="en-US"/>
            </a:p>
          </p:txBody>
        </p:sp>
      </p:grpSp>
      <p:sp>
        <p:nvSpPr>
          <p:cNvPr id="84" name="Freeform 44"/>
          <p:cNvSpPr>
            <a:spLocks/>
          </p:cNvSpPr>
          <p:nvPr/>
        </p:nvSpPr>
        <p:spPr bwMode="gray">
          <a:xfrm>
            <a:off x="0" y="3927475"/>
            <a:ext cx="2743200" cy="377825"/>
          </a:xfrm>
          <a:custGeom>
            <a:avLst/>
            <a:gdLst/>
            <a:ahLst/>
            <a:cxnLst>
              <a:cxn ang="0">
                <a:pos x="0" y="238"/>
              </a:cxn>
              <a:cxn ang="0">
                <a:pos x="1728" y="0"/>
              </a:cxn>
              <a:cxn ang="0">
                <a:pos x="0" y="84"/>
              </a:cxn>
              <a:cxn ang="0">
                <a:pos x="0" y="238"/>
              </a:cxn>
            </a:cxnLst>
            <a:rect l="0" t="0" r="r" b="b"/>
            <a:pathLst>
              <a:path w="1728" h="238">
                <a:moveTo>
                  <a:pt x="0" y="238"/>
                </a:moveTo>
                <a:lnTo>
                  <a:pt x="1728" y="0"/>
                </a:lnTo>
                <a:lnTo>
                  <a:pt x="0" y="84"/>
                </a:lnTo>
                <a:lnTo>
                  <a:pt x="0" y="238"/>
                </a:lnTo>
                <a:close/>
              </a:path>
            </a:pathLst>
          </a:custGeom>
          <a:solidFill>
            <a:srgbClr val="DDDDDD"/>
          </a:solidFill>
          <a:ln w="9525">
            <a:noFill/>
            <a:round/>
            <a:headEnd/>
            <a:tailEnd/>
          </a:ln>
          <a:effectLst/>
        </p:spPr>
        <p:txBody>
          <a:bodyPr/>
          <a:lstStyle/>
          <a:p>
            <a:endParaRPr lang="en-US"/>
          </a:p>
        </p:txBody>
      </p:sp>
      <p:sp>
        <p:nvSpPr>
          <p:cNvPr id="85" name="Freeform 67"/>
          <p:cNvSpPr>
            <a:spLocks/>
          </p:cNvSpPr>
          <p:nvPr/>
        </p:nvSpPr>
        <p:spPr bwMode="gray">
          <a:xfrm>
            <a:off x="6975475" y="4033838"/>
            <a:ext cx="2168525" cy="331787"/>
          </a:xfrm>
          <a:custGeom>
            <a:avLst/>
            <a:gdLst/>
            <a:ahLst/>
            <a:cxnLst>
              <a:cxn ang="0">
                <a:pos x="1366" y="209"/>
              </a:cxn>
              <a:cxn ang="0">
                <a:pos x="0" y="0"/>
              </a:cxn>
              <a:cxn ang="0">
                <a:pos x="1366" y="55"/>
              </a:cxn>
              <a:cxn ang="0">
                <a:pos x="1366" y="209"/>
              </a:cxn>
            </a:cxnLst>
            <a:rect l="0" t="0" r="r" b="b"/>
            <a:pathLst>
              <a:path w="1366" h="209">
                <a:moveTo>
                  <a:pt x="1366" y="209"/>
                </a:moveTo>
                <a:lnTo>
                  <a:pt x="0" y="0"/>
                </a:lnTo>
                <a:lnTo>
                  <a:pt x="1366" y="55"/>
                </a:lnTo>
                <a:lnTo>
                  <a:pt x="1366" y="209"/>
                </a:lnTo>
                <a:close/>
              </a:path>
            </a:pathLst>
          </a:custGeom>
          <a:solidFill>
            <a:srgbClr val="DDDDDD"/>
          </a:solidFill>
          <a:ln w="9525">
            <a:noFill/>
            <a:round/>
            <a:headEnd/>
            <a:tailEnd/>
          </a:ln>
          <a:effectLst/>
        </p:spPr>
        <p:txBody>
          <a:bodyPr/>
          <a:lstStyle/>
          <a:p>
            <a:endParaRPr lang="en-US"/>
          </a:p>
        </p:txBody>
      </p:sp>
      <p:grpSp>
        <p:nvGrpSpPr>
          <p:cNvPr id="86" name="Group 79"/>
          <p:cNvGrpSpPr>
            <a:grpSpLocks/>
          </p:cNvGrpSpPr>
          <p:nvPr/>
        </p:nvGrpSpPr>
        <p:grpSpPr bwMode="auto">
          <a:xfrm flipH="1">
            <a:off x="2058988" y="3059113"/>
            <a:ext cx="268287" cy="915987"/>
            <a:chOff x="3750" y="2638"/>
            <a:chExt cx="308" cy="1049"/>
          </a:xfrm>
        </p:grpSpPr>
        <p:sp>
          <p:nvSpPr>
            <p:cNvPr id="87" name="Freeform 80"/>
            <p:cNvSpPr>
              <a:spLocks/>
            </p:cNvSpPr>
            <p:nvPr/>
          </p:nvSpPr>
          <p:spPr bwMode="gray">
            <a:xfrm>
              <a:off x="3750" y="2638"/>
              <a:ext cx="308" cy="1049"/>
            </a:xfrm>
            <a:custGeom>
              <a:avLst/>
              <a:gdLst/>
              <a:ahLst/>
              <a:cxnLst>
                <a:cxn ang="0">
                  <a:pos x="168" y="301"/>
                </a:cxn>
                <a:cxn ang="0">
                  <a:pos x="114" y="600"/>
                </a:cxn>
                <a:cxn ang="0">
                  <a:pos x="156" y="650"/>
                </a:cxn>
                <a:cxn ang="0">
                  <a:pos x="146" y="728"/>
                </a:cxn>
                <a:cxn ang="0">
                  <a:pos x="152" y="771"/>
                </a:cxn>
                <a:cxn ang="0">
                  <a:pos x="87" y="1167"/>
                </a:cxn>
                <a:cxn ang="0">
                  <a:pos x="112" y="1331"/>
                </a:cxn>
                <a:cxn ang="0">
                  <a:pos x="64" y="1598"/>
                </a:cxn>
                <a:cxn ang="0">
                  <a:pos x="65" y="1631"/>
                </a:cxn>
                <a:cxn ang="0">
                  <a:pos x="143" y="1600"/>
                </a:cxn>
                <a:cxn ang="0">
                  <a:pos x="191" y="1588"/>
                </a:cxn>
                <a:cxn ang="0">
                  <a:pos x="199" y="1617"/>
                </a:cxn>
                <a:cxn ang="0">
                  <a:pos x="206" y="1495"/>
                </a:cxn>
                <a:cxn ang="0">
                  <a:pos x="186" y="1183"/>
                </a:cxn>
                <a:cxn ang="0">
                  <a:pos x="345" y="1493"/>
                </a:cxn>
                <a:cxn ang="0">
                  <a:pos x="257" y="1619"/>
                </a:cxn>
                <a:cxn ang="0">
                  <a:pos x="266" y="1631"/>
                </a:cxn>
                <a:cxn ang="0">
                  <a:pos x="321" y="1635"/>
                </a:cxn>
                <a:cxn ang="0">
                  <a:pos x="385" y="1599"/>
                </a:cxn>
                <a:cxn ang="0">
                  <a:pos x="393" y="1602"/>
                </a:cxn>
                <a:cxn ang="0">
                  <a:pos x="404" y="1576"/>
                </a:cxn>
                <a:cxn ang="0">
                  <a:pos x="418" y="1487"/>
                </a:cxn>
                <a:cxn ang="0">
                  <a:pos x="427" y="1202"/>
                </a:cxn>
                <a:cxn ang="0">
                  <a:pos x="445" y="803"/>
                </a:cxn>
                <a:cxn ang="0">
                  <a:pos x="444" y="755"/>
                </a:cxn>
                <a:cxn ang="0">
                  <a:pos x="425" y="467"/>
                </a:cxn>
                <a:cxn ang="0">
                  <a:pos x="450" y="291"/>
                </a:cxn>
                <a:cxn ang="0">
                  <a:pos x="383" y="196"/>
                </a:cxn>
                <a:cxn ang="0">
                  <a:pos x="399" y="140"/>
                </a:cxn>
                <a:cxn ang="0">
                  <a:pos x="399" y="124"/>
                </a:cxn>
                <a:cxn ang="0">
                  <a:pos x="396" y="93"/>
                </a:cxn>
                <a:cxn ang="0">
                  <a:pos x="339" y="14"/>
                </a:cxn>
                <a:cxn ang="0">
                  <a:pos x="237" y="124"/>
                </a:cxn>
                <a:cxn ang="0">
                  <a:pos x="237" y="138"/>
                </a:cxn>
                <a:cxn ang="0">
                  <a:pos x="242" y="156"/>
                </a:cxn>
                <a:cxn ang="0">
                  <a:pos x="251" y="162"/>
                </a:cxn>
                <a:cxn ang="0">
                  <a:pos x="274" y="211"/>
                </a:cxn>
                <a:cxn ang="0">
                  <a:pos x="208" y="273"/>
                </a:cxn>
              </a:cxnLst>
              <a:rect l="0" t="0" r="r" b="b"/>
              <a:pathLst>
                <a:path w="482" h="1635">
                  <a:moveTo>
                    <a:pt x="208" y="273"/>
                  </a:moveTo>
                  <a:cubicBezTo>
                    <a:pt x="208" y="273"/>
                    <a:pt x="163" y="286"/>
                    <a:pt x="168" y="301"/>
                  </a:cubicBezTo>
                  <a:cubicBezTo>
                    <a:pt x="168" y="301"/>
                    <a:pt x="92" y="509"/>
                    <a:pt x="80" y="537"/>
                  </a:cubicBezTo>
                  <a:cubicBezTo>
                    <a:pt x="80" y="537"/>
                    <a:pt x="77" y="598"/>
                    <a:pt x="114" y="600"/>
                  </a:cubicBezTo>
                  <a:cubicBezTo>
                    <a:pt x="167" y="608"/>
                    <a:pt x="167" y="608"/>
                    <a:pt x="167" y="608"/>
                  </a:cubicBezTo>
                  <a:cubicBezTo>
                    <a:pt x="156" y="650"/>
                    <a:pt x="156" y="650"/>
                    <a:pt x="156" y="650"/>
                  </a:cubicBezTo>
                  <a:cubicBezTo>
                    <a:pt x="166" y="649"/>
                    <a:pt x="166" y="649"/>
                    <a:pt x="166" y="649"/>
                  </a:cubicBezTo>
                  <a:cubicBezTo>
                    <a:pt x="166" y="649"/>
                    <a:pt x="182" y="679"/>
                    <a:pt x="146" y="728"/>
                  </a:cubicBezTo>
                  <a:cubicBezTo>
                    <a:pt x="152" y="736"/>
                    <a:pt x="152" y="736"/>
                    <a:pt x="152" y="736"/>
                  </a:cubicBezTo>
                  <a:cubicBezTo>
                    <a:pt x="152" y="736"/>
                    <a:pt x="134" y="768"/>
                    <a:pt x="152" y="771"/>
                  </a:cubicBezTo>
                  <a:cubicBezTo>
                    <a:pt x="152" y="771"/>
                    <a:pt x="68" y="1135"/>
                    <a:pt x="69" y="1161"/>
                  </a:cubicBezTo>
                  <a:cubicBezTo>
                    <a:pt x="87" y="1167"/>
                    <a:pt x="87" y="1167"/>
                    <a:pt x="87" y="1167"/>
                  </a:cubicBezTo>
                  <a:cubicBezTo>
                    <a:pt x="87" y="1167"/>
                    <a:pt x="91" y="1182"/>
                    <a:pt x="96" y="1188"/>
                  </a:cubicBezTo>
                  <a:cubicBezTo>
                    <a:pt x="96" y="1188"/>
                    <a:pt x="93" y="1248"/>
                    <a:pt x="112" y="1331"/>
                  </a:cubicBezTo>
                  <a:cubicBezTo>
                    <a:pt x="112" y="1331"/>
                    <a:pt x="132" y="1470"/>
                    <a:pt x="121" y="1505"/>
                  </a:cubicBezTo>
                  <a:cubicBezTo>
                    <a:pt x="121" y="1505"/>
                    <a:pt x="86" y="1595"/>
                    <a:pt x="64" y="1598"/>
                  </a:cubicBezTo>
                  <a:cubicBezTo>
                    <a:pt x="60" y="1598"/>
                    <a:pt x="0" y="1608"/>
                    <a:pt x="28" y="1629"/>
                  </a:cubicBezTo>
                  <a:cubicBezTo>
                    <a:pt x="65" y="1631"/>
                    <a:pt x="65" y="1631"/>
                    <a:pt x="65" y="1631"/>
                  </a:cubicBezTo>
                  <a:cubicBezTo>
                    <a:pt x="88" y="1632"/>
                    <a:pt x="88" y="1632"/>
                    <a:pt x="88" y="1632"/>
                  </a:cubicBezTo>
                  <a:cubicBezTo>
                    <a:pt x="88" y="1632"/>
                    <a:pt x="123" y="1630"/>
                    <a:pt x="143" y="1600"/>
                  </a:cubicBezTo>
                  <a:cubicBezTo>
                    <a:pt x="143" y="1600"/>
                    <a:pt x="177" y="1565"/>
                    <a:pt x="184" y="1569"/>
                  </a:cubicBezTo>
                  <a:cubicBezTo>
                    <a:pt x="184" y="1569"/>
                    <a:pt x="192" y="1566"/>
                    <a:pt x="191" y="1588"/>
                  </a:cubicBezTo>
                  <a:cubicBezTo>
                    <a:pt x="191" y="1615"/>
                    <a:pt x="191" y="1615"/>
                    <a:pt x="191" y="1615"/>
                  </a:cubicBezTo>
                  <a:cubicBezTo>
                    <a:pt x="199" y="1617"/>
                    <a:pt x="199" y="1617"/>
                    <a:pt x="199" y="1617"/>
                  </a:cubicBezTo>
                  <a:cubicBezTo>
                    <a:pt x="199" y="1617"/>
                    <a:pt x="216" y="1555"/>
                    <a:pt x="227" y="1548"/>
                  </a:cubicBezTo>
                  <a:cubicBezTo>
                    <a:pt x="227" y="1548"/>
                    <a:pt x="238" y="1515"/>
                    <a:pt x="206" y="1495"/>
                  </a:cubicBezTo>
                  <a:cubicBezTo>
                    <a:pt x="206" y="1495"/>
                    <a:pt x="184" y="1428"/>
                    <a:pt x="202" y="1347"/>
                  </a:cubicBezTo>
                  <a:cubicBezTo>
                    <a:pt x="202" y="1347"/>
                    <a:pt x="224" y="1225"/>
                    <a:pt x="186" y="1183"/>
                  </a:cubicBezTo>
                  <a:cubicBezTo>
                    <a:pt x="323" y="1198"/>
                    <a:pt x="323" y="1198"/>
                    <a:pt x="323" y="1198"/>
                  </a:cubicBezTo>
                  <a:cubicBezTo>
                    <a:pt x="323" y="1198"/>
                    <a:pt x="364" y="1377"/>
                    <a:pt x="345" y="1493"/>
                  </a:cubicBezTo>
                  <a:cubicBezTo>
                    <a:pt x="345" y="1493"/>
                    <a:pt x="314" y="1594"/>
                    <a:pt x="269" y="1606"/>
                  </a:cubicBezTo>
                  <a:cubicBezTo>
                    <a:pt x="257" y="1619"/>
                    <a:pt x="257" y="1619"/>
                    <a:pt x="257" y="1619"/>
                  </a:cubicBezTo>
                  <a:cubicBezTo>
                    <a:pt x="257" y="1628"/>
                    <a:pt x="257" y="1628"/>
                    <a:pt x="257" y="1628"/>
                  </a:cubicBezTo>
                  <a:cubicBezTo>
                    <a:pt x="266" y="1631"/>
                    <a:pt x="266" y="1631"/>
                    <a:pt x="266" y="1631"/>
                  </a:cubicBezTo>
                  <a:cubicBezTo>
                    <a:pt x="266" y="1631"/>
                    <a:pt x="275" y="1635"/>
                    <a:pt x="283" y="1635"/>
                  </a:cubicBezTo>
                  <a:cubicBezTo>
                    <a:pt x="291" y="1635"/>
                    <a:pt x="318" y="1635"/>
                    <a:pt x="321" y="1635"/>
                  </a:cubicBezTo>
                  <a:cubicBezTo>
                    <a:pt x="324" y="1635"/>
                    <a:pt x="352" y="1629"/>
                    <a:pt x="352" y="1629"/>
                  </a:cubicBezTo>
                  <a:cubicBezTo>
                    <a:pt x="352" y="1629"/>
                    <a:pt x="375" y="1610"/>
                    <a:pt x="385" y="1599"/>
                  </a:cubicBezTo>
                  <a:cubicBezTo>
                    <a:pt x="395" y="1584"/>
                    <a:pt x="395" y="1584"/>
                    <a:pt x="395" y="1584"/>
                  </a:cubicBezTo>
                  <a:cubicBezTo>
                    <a:pt x="393" y="1602"/>
                    <a:pt x="393" y="1602"/>
                    <a:pt x="393" y="1602"/>
                  </a:cubicBezTo>
                  <a:cubicBezTo>
                    <a:pt x="404" y="1602"/>
                    <a:pt x="404" y="1602"/>
                    <a:pt x="404" y="1602"/>
                  </a:cubicBezTo>
                  <a:cubicBezTo>
                    <a:pt x="404" y="1576"/>
                    <a:pt x="404" y="1576"/>
                    <a:pt x="404" y="1576"/>
                  </a:cubicBezTo>
                  <a:cubicBezTo>
                    <a:pt x="404" y="1576"/>
                    <a:pt x="432" y="1540"/>
                    <a:pt x="432" y="1535"/>
                  </a:cubicBezTo>
                  <a:cubicBezTo>
                    <a:pt x="432" y="1530"/>
                    <a:pt x="440" y="1504"/>
                    <a:pt x="418" y="1487"/>
                  </a:cubicBezTo>
                  <a:cubicBezTo>
                    <a:pt x="418" y="1487"/>
                    <a:pt x="400" y="1450"/>
                    <a:pt x="430" y="1359"/>
                  </a:cubicBezTo>
                  <a:cubicBezTo>
                    <a:pt x="430" y="1359"/>
                    <a:pt x="452" y="1242"/>
                    <a:pt x="427" y="1202"/>
                  </a:cubicBezTo>
                  <a:cubicBezTo>
                    <a:pt x="436" y="1196"/>
                    <a:pt x="436" y="1196"/>
                    <a:pt x="436" y="1196"/>
                  </a:cubicBezTo>
                  <a:cubicBezTo>
                    <a:pt x="436" y="1196"/>
                    <a:pt x="450" y="820"/>
                    <a:pt x="445" y="803"/>
                  </a:cubicBezTo>
                  <a:cubicBezTo>
                    <a:pt x="445" y="803"/>
                    <a:pt x="439" y="768"/>
                    <a:pt x="434" y="761"/>
                  </a:cubicBezTo>
                  <a:cubicBezTo>
                    <a:pt x="444" y="755"/>
                    <a:pt x="444" y="755"/>
                    <a:pt x="444" y="755"/>
                  </a:cubicBezTo>
                  <a:cubicBezTo>
                    <a:pt x="444" y="755"/>
                    <a:pt x="429" y="649"/>
                    <a:pt x="413" y="595"/>
                  </a:cubicBezTo>
                  <a:cubicBezTo>
                    <a:pt x="413" y="595"/>
                    <a:pt x="400" y="513"/>
                    <a:pt x="425" y="467"/>
                  </a:cubicBezTo>
                  <a:cubicBezTo>
                    <a:pt x="425" y="467"/>
                    <a:pt x="482" y="377"/>
                    <a:pt x="470" y="309"/>
                  </a:cubicBezTo>
                  <a:cubicBezTo>
                    <a:pt x="470" y="309"/>
                    <a:pt x="469" y="302"/>
                    <a:pt x="450" y="291"/>
                  </a:cubicBezTo>
                  <a:cubicBezTo>
                    <a:pt x="450" y="291"/>
                    <a:pt x="389" y="259"/>
                    <a:pt x="386" y="224"/>
                  </a:cubicBezTo>
                  <a:cubicBezTo>
                    <a:pt x="386" y="224"/>
                    <a:pt x="381" y="213"/>
                    <a:pt x="383" y="196"/>
                  </a:cubicBezTo>
                  <a:cubicBezTo>
                    <a:pt x="385" y="179"/>
                    <a:pt x="391" y="164"/>
                    <a:pt x="393" y="150"/>
                  </a:cubicBezTo>
                  <a:cubicBezTo>
                    <a:pt x="399" y="140"/>
                    <a:pt x="399" y="140"/>
                    <a:pt x="399" y="140"/>
                  </a:cubicBezTo>
                  <a:cubicBezTo>
                    <a:pt x="399" y="132"/>
                    <a:pt x="399" y="132"/>
                    <a:pt x="399" y="132"/>
                  </a:cubicBezTo>
                  <a:cubicBezTo>
                    <a:pt x="399" y="124"/>
                    <a:pt x="399" y="124"/>
                    <a:pt x="399" y="124"/>
                  </a:cubicBezTo>
                  <a:cubicBezTo>
                    <a:pt x="399" y="124"/>
                    <a:pt x="400" y="116"/>
                    <a:pt x="399" y="109"/>
                  </a:cubicBezTo>
                  <a:cubicBezTo>
                    <a:pt x="398" y="102"/>
                    <a:pt x="396" y="93"/>
                    <a:pt x="396" y="93"/>
                  </a:cubicBezTo>
                  <a:cubicBezTo>
                    <a:pt x="396" y="93"/>
                    <a:pt x="397" y="85"/>
                    <a:pt x="394" y="80"/>
                  </a:cubicBezTo>
                  <a:cubicBezTo>
                    <a:pt x="391" y="75"/>
                    <a:pt x="392" y="39"/>
                    <a:pt x="339" y="14"/>
                  </a:cubicBezTo>
                  <a:cubicBezTo>
                    <a:pt x="339" y="14"/>
                    <a:pt x="288" y="0"/>
                    <a:pt x="254" y="52"/>
                  </a:cubicBezTo>
                  <a:cubicBezTo>
                    <a:pt x="254" y="52"/>
                    <a:pt x="232" y="77"/>
                    <a:pt x="237" y="124"/>
                  </a:cubicBezTo>
                  <a:cubicBezTo>
                    <a:pt x="237" y="124"/>
                    <a:pt x="234" y="123"/>
                    <a:pt x="234" y="128"/>
                  </a:cubicBezTo>
                  <a:cubicBezTo>
                    <a:pt x="234" y="133"/>
                    <a:pt x="237" y="138"/>
                    <a:pt x="237" y="138"/>
                  </a:cubicBezTo>
                  <a:cubicBezTo>
                    <a:pt x="237" y="138"/>
                    <a:pt x="237" y="139"/>
                    <a:pt x="237" y="143"/>
                  </a:cubicBezTo>
                  <a:cubicBezTo>
                    <a:pt x="237" y="147"/>
                    <a:pt x="241" y="151"/>
                    <a:pt x="242" y="156"/>
                  </a:cubicBezTo>
                  <a:cubicBezTo>
                    <a:pt x="244" y="165"/>
                    <a:pt x="248" y="162"/>
                    <a:pt x="248" y="162"/>
                  </a:cubicBezTo>
                  <a:cubicBezTo>
                    <a:pt x="251" y="162"/>
                    <a:pt x="251" y="162"/>
                    <a:pt x="251" y="162"/>
                  </a:cubicBezTo>
                  <a:cubicBezTo>
                    <a:pt x="251" y="162"/>
                    <a:pt x="262" y="176"/>
                    <a:pt x="266" y="194"/>
                  </a:cubicBezTo>
                  <a:cubicBezTo>
                    <a:pt x="274" y="211"/>
                    <a:pt x="274" y="211"/>
                    <a:pt x="274" y="211"/>
                  </a:cubicBezTo>
                  <a:cubicBezTo>
                    <a:pt x="274" y="228"/>
                    <a:pt x="274" y="228"/>
                    <a:pt x="274" y="228"/>
                  </a:cubicBezTo>
                  <a:lnTo>
                    <a:pt x="208" y="273"/>
                  </a:lnTo>
                  <a:close/>
                </a:path>
              </a:pathLst>
            </a:custGeom>
            <a:solidFill>
              <a:schemeClr val="tx1"/>
            </a:solidFill>
            <a:ln w="9525">
              <a:noFill/>
              <a:round/>
              <a:headEnd/>
              <a:tailEnd/>
            </a:ln>
          </p:spPr>
          <p:txBody>
            <a:bodyPr/>
            <a:lstStyle/>
            <a:p>
              <a:endParaRPr lang="en-US"/>
            </a:p>
          </p:txBody>
        </p:sp>
        <p:sp>
          <p:nvSpPr>
            <p:cNvPr id="88" name="Freeform 81"/>
            <p:cNvSpPr>
              <a:spLocks/>
            </p:cNvSpPr>
            <p:nvPr/>
          </p:nvSpPr>
          <p:spPr bwMode="gray">
            <a:xfrm>
              <a:off x="3874" y="2768"/>
              <a:ext cx="124" cy="166"/>
            </a:xfrm>
            <a:custGeom>
              <a:avLst/>
              <a:gdLst/>
              <a:ahLst/>
              <a:cxnLst>
                <a:cxn ang="0">
                  <a:pos x="183" y="0"/>
                </a:cxn>
                <a:cxn ang="0">
                  <a:pos x="193" y="40"/>
                </a:cxn>
                <a:cxn ang="0">
                  <a:pos x="161" y="112"/>
                </a:cxn>
                <a:cxn ang="0">
                  <a:pos x="129" y="87"/>
                </a:cxn>
                <a:cxn ang="0">
                  <a:pos x="42" y="258"/>
                </a:cxn>
                <a:cxn ang="0">
                  <a:pos x="37" y="258"/>
                </a:cxn>
                <a:cxn ang="0">
                  <a:pos x="47" y="140"/>
                </a:cxn>
                <a:cxn ang="0">
                  <a:pos x="0" y="89"/>
                </a:cxn>
                <a:cxn ang="0">
                  <a:pos x="17" y="73"/>
                </a:cxn>
                <a:cxn ang="0">
                  <a:pos x="82" y="28"/>
                </a:cxn>
                <a:cxn ang="0">
                  <a:pos x="89" y="49"/>
                </a:cxn>
                <a:cxn ang="0">
                  <a:pos x="60" y="125"/>
                </a:cxn>
                <a:cxn ang="0">
                  <a:pos x="71" y="141"/>
                </a:cxn>
                <a:cxn ang="0">
                  <a:pos x="141" y="46"/>
                </a:cxn>
                <a:cxn ang="0">
                  <a:pos x="147" y="43"/>
                </a:cxn>
                <a:cxn ang="0">
                  <a:pos x="158" y="41"/>
                </a:cxn>
                <a:cxn ang="0">
                  <a:pos x="164" y="34"/>
                </a:cxn>
                <a:cxn ang="0">
                  <a:pos x="183" y="0"/>
                </a:cxn>
              </a:cxnLst>
              <a:rect l="0" t="0" r="r" b="b"/>
              <a:pathLst>
                <a:path w="193" h="258">
                  <a:moveTo>
                    <a:pt x="183" y="0"/>
                  </a:moveTo>
                  <a:cubicBezTo>
                    <a:pt x="193" y="40"/>
                    <a:pt x="193" y="40"/>
                    <a:pt x="193" y="40"/>
                  </a:cubicBezTo>
                  <a:cubicBezTo>
                    <a:pt x="161" y="112"/>
                    <a:pt x="161" y="112"/>
                    <a:pt x="161" y="112"/>
                  </a:cubicBezTo>
                  <a:cubicBezTo>
                    <a:pt x="129" y="87"/>
                    <a:pt x="129" y="87"/>
                    <a:pt x="129" y="87"/>
                  </a:cubicBezTo>
                  <a:cubicBezTo>
                    <a:pt x="129" y="87"/>
                    <a:pt x="31" y="195"/>
                    <a:pt x="42" y="258"/>
                  </a:cubicBezTo>
                  <a:cubicBezTo>
                    <a:pt x="37" y="258"/>
                    <a:pt x="37" y="258"/>
                    <a:pt x="37" y="258"/>
                  </a:cubicBezTo>
                  <a:cubicBezTo>
                    <a:pt x="37" y="258"/>
                    <a:pt x="19" y="193"/>
                    <a:pt x="47" y="140"/>
                  </a:cubicBezTo>
                  <a:cubicBezTo>
                    <a:pt x="47" y="140"/>
                    <a:pt x="15" y="86"/>
                    <a:pt x="0" y="89"/>
                  </a:cubicBezTo>
                  <a:cubicBezTo>
                    <a:pt x="17" y="73"/>
                    <a:pt x="17" y="73"/>
                    <a:pt x="17" y="73"/>
                  </a:cubicBezTo>
                  <a:cubicBezTo>
                    <a:pt x="82" y="28"/>
                    <a:pt x="82" y="28"/>
                    <a:pt x="82" y="28"/>
                  </a:cubicBezTo>
                  <a:cubicBezTo>
                    <a:pt x="89" y="49"/>
                    <a:pt x="89" y="49"/>
                    <a:pt x="89" y="49"/>
                  </a:cubicBezTo>
                  <a:cubicBezTo>
                    <a:pt x="89" y="49"/>
                    <a:pt x="41" y="120"/>
                    <a:pt x="60" y="125"/>
                  </a:cubicBezTo>
                  <a:cubicBezTo>
                    <a:pt x="71" y="141"/>
                    <a:pt x="71" y="141"/>
                    <a:pt x="71" y="141"/>
                  </a:cubicBezTo>
                  <a:cubicBezTo>
                    <a:pt x="71" y="141"/>
                    <a:pt x="54" y="115"/>
                    <a:pt x="141" y="46"/>
                  </a:cubicBezTo>
                  <a:cubicBezTo>
                    <a:pt x="147" y="43"/>
                    <a:pt x="147" y="43"/>
                    <a:pt x="147" y="43"/>
                  </a:cubicBezTo>
                  <a:cubicBezTo>
                    <a:pt x="158" y="41"/>
                    <a:pt x="158" y="41"/>
                    <a:pt x="158" y="41"/>
                  </a:cubicBezTo>
                  <a:cubicBezTo>
                    <a:pt x="164" y="34"/>
                    <a:pt x="164" y="34"/>
                    <a:pt x="164" y="34"/>
                  </a:cubicBezTo>
                  <a:cubicBezTo>
                    <a:pt x="164" y="34"/>
                    <a:pt x="174" y="18"/>
                    <a:pt x="183" y="0"/>
                  </a:cubicBezTo>
                  <a:close/>
                </a:path>
              </a:pathLst>
            </a:custGeom>
            <a:solidFill>
              <a:srgbClr val="FFFFFF"/>
            </a:solidFill>
            <a:ln w="9525">
              <a:noFill/>
              <a:round/>
              <a:headEnd/>
              <a:tailEnd/>
            </a:ln>
          </p:spPr>
          <p:txBody>
            <a:bodyPr/>
            <a:lstStyle/>
            <a:p>
              <a:endParaRPr lang="en-US"/>
            </a:p>
          </p:txBody>
        </p:sp>
      </p:grpSp>
      <p:sp>
        <p:nvSpPr>
          <p:cNvPr id="94" name="Rectangle 5"/>
          <p:cNvSpPr>
            <a:spLocks noChangeArrowheads="1"/>
          </p:cNvSpPr>
          <p:nvPr/>
        </p:nvSpPr>
        <p:spPr bwMode="gray">
          <a:xfrm>
            <a:off x="323850" y="5353050"/>
            <a:ext cx="8326438" cy="923925"/>
          </a:xfrm>
          <a:prstGeom prst="rect">
            <a:avLst/>
          </a:prstGeom>
          <a:solidFill>
            <a:schemeClr val="bg1">
              <a:alpha val="50000"/>
            </a:schemeClr>
          </a:solidFill>
          <a:ln w="12700">
            <a:solidFill>
              <a:srgbClr val="DDDDDD"/>
            </a:solidFill>
            <a:miter lim="800000"/>
            <a:headEnd/>
            <a:tailEnd/>
          </a:ln>
          <a:effectLst/>
        </p:spPr>
        <p:txBody>
          <a:bodyPr lIns="108000" tIns="108000" rIns="144000" bIns="72000"/>
          <a:lstStyle/>
          <a:p>
            <a:pPr algn="ctr">
              <a:lnSpc>
                <a:spcPct val="95000"/>
              </a:lnSpc>
              <a:spcAft>
                <a:spcPct val="40000"/>
              </a:spcAft>
            </a:pPr>
            <a:r>
              <a:rPr lang="en-US" sz="1600" noProof="1" smtClean="0"/>
              <a:t>The </a:t>
            </a:r>
            <a:r>
              <a:rPr lang="en-US" sz="1600" dirty="0" smtClean="0"/>
              <a:t>ConsoleWorks</a:t>
            </a:r>
            <a:r>
              <a:rPr lang="en-US" sz="1600" baseline="30000" dirty="0" smtClean="0"/>
              <a:t>®</a:t>
            </a:r>
            <a:r>
              <a:rPr lang="en-US" sz="1600" dirty="0" smtClean="0"/>
              <a:t> </a:t>
            </a:r>
            <a:r>
              <a:rPr lang="en-US" sz="1600" noProof="1" smtClean="0"/>
              <a:t>Virtualization Foundation enables Virtual Machines, Virtual Clusters + Pools, and Cloud Computing implementations to meet the requirements of secure, reliable and compliant enterprise IT.</a:t>
            </a:r>
            <a:endParaRPr lang="en-US" sz="1600" noProof="1"/>
          </a:p>
        </p:txBody>
      </p:sp>
      <p:grpSp>
        <p:nvGrpSpPr>
          <p:cNvPr id="95" name="Group 99"/>
          <p:cNvGrpSpPr>
            <a:grpSpLocks/>
          </p:cNvGrpSpPr>
          <p:nvPr/>
        </p:nvGrpSpPr>
        <p:grpSpPr bwMode="auto">
          <a:xfrm flipH="1">
            <a:off x="8482519" y="2994228"/>
            <a:ext cx="418289" cy="1223963"/>
            <a:chOff x="4193" y="1718"/>
            <a:chExt cx="588" cy="1921"/>
          </a:xfrm>
        </p:grpSpPr>
        <p:sp>
          <p:nvSpPr>
            <p:cNvPr id="96" name="Freeform 100"/>
            <p:cNvSpPr>
              <a:spLocks noEditPoints="1"/>
            </p:cNvSpPr>
            <p:nvPr/>
          </p:nvSpPr>
          <p:spPr bwMode="gray">
            <a:xfrm>
              <a:off x="4193" y="1718"/>
              <a:ext cx="588" cy="1921"/>
            </a:xfrm>
            <a:custGeom>
              <a:avLst/>
              <a:gdLst/>
              <a:ahLst/>
              <a:cxnLst>
                <a:cxn ang="0">
                  <a:pos x="528" y="651"/>
                </a:cxn>
                <a:cxn ang="0">
                  <a:pos x="434" y="309"/>
                </a:cxn>
                <a:cxn ang="0">
                  <a:pos x="374" y="264"/>
                </a:cxn>
                <a:cxn ang="0">
                  <a:pos x="406" y="155"/>
                </a:cxn>
                <a:cxn ang="0">
                  <a:pos x="357" y="18"/>
                </a:cxn>
                <a:cxn ang="0">
                  <a:pos x="242" y="112"/>
                </a:cxn>
                <a:cxn ang="0">
                  <a:pos x="248" y="170"/>
                </a:cxn>
                <a:cxn ang="0">
                  <a:pos x="242" y="222"/>
                </a:cxn>
                <a:cxn ang="0">
                  <a:pos x="178" y="260"/>
                </a:cxn>
                <a:cxn ang="0">
                  <a:pos x="106" y="285"/>
                </a:cxn>
                <a:cxn ang="0">
                  <a:pos x="56" y="373"/>
                </a:cxn>
                <a:cxn ang="0">
                  <a:pos x="32" y="495"/>
                </a:cxn>
                <a:cxn ang="0">
                  <a:pos x="10" y="614"/>
                </a:cxn>
                <a:cxn ang="0">
                  <a:pos x="31" y="679"/>
                </a:cxn>
                <a:cxn ang="0">
                  <a:pos x="63" y="787"/>
                </a:cxn>
                <a:cxn ang="0">
                  <a:pos x="101" y="835"/>
                </a:cxn>
                <a:cxn ang="0">
                  <a:pos x="114" y="955"/>
                </a:cxn>
                <a:cxn ang="0">
                  <a:pos x="123" y="1049"/>
                </a:cxn>
                <a:cxn ang="0">
                  <a:pos x="97" y="1727"/>
                </a:cxn>
                <a:cxn ang="0">
                  <a:pos x="102" y="1743"/>
                </a:cxn>
                <a:cxn ang="0">
                  <a:pos x="99" y="1780"/>
                </a:cxn>
                <a:cxn ang="0">
                  <a:pos x="127" y="1788"/>
                </a:cxn>
                <a:cxn ang="0">
                  <a:pos x="272" y="1809"/>
                </a:cxn>
                <a:cxn ang="0">
                  <a:pos x="262" y="1767"/>
                </a:cxn>
                <a:cxn ang="0">
                  <a:pos x="283" y="1758"/>
                </a:cxn>
                <a:cxn ang="0">
                  <a:pos x="358" y="1776"/>
                </a:cxn>
                <a:cxn ang="0">
                  <a:pos x="474" y="1761"/>
                </a:cxn>
                <a:cxn ang="0">
                  <a:pos x="469" y="1751"/>
                </a:cxn>
                <a:cxn ang="0">
                  <a:pos x="420" y="1726"/>
                </a:cxn>
                <a:cxn ang="0">
                  <a:pos x="356" y="1659"/>
                </a:cxn>
                <a:cxn ang="0">
                  <a:pos x="409" y="1414"/>
                </a:cxn>
                <a:cxn ang="0">
                  <a:pos x="462" y="1015"/>
                </a:cxn>
                <a:cxn ang="0">
                  <a:pos x="468" y="993"/>
                </a:cxn>
                <a:cxn ang="0">
                  <a:pos x="477" y="990"/>
                </a:cxn>
                <a:cxn ang="0">
                  <a:pos x="493" y="994"/>
                </a:cxn>
                <a:cxn ang="0">
                  <a:pos x="516" y="997"/>
                </a:cxn>
                <a:cxn ang="0">
                  <a:pos x="543" y="950"/>
                </a:cxn>
                <a:cxn ang="0">
                  <a:pos x="556" y="899"/>
                </a:cxn>
                <a:cxn ang="0">
                  <a:pos x="500" y="977"/>
                </a:cxn>
                <a:cxn ang="0">
                  <a:pos x="496" y="936"/>
                </a:cxn>
              </a:cxnLst>
              <a:rect l="0" t="0" r="r" b="b"/>
              <a:pathLst>
                <a:path w="556" h="1816">
                  <a:moveTo>
                    <a:pt x="551" y="815"/>
                  </a:moveTo>
                  <a:cubicBezTo>
                    <a:pt x="551" y="815"/>
                    <a:pt x="534" y="658"/>
                    <a:pt x="528" y="651"/>
                  </a:cubicBezTo>
                  <a:cubicBezTo>
                    <a:pt x="528" y="651"/>
                    <a:pt x="512" y="410"/>
                    <a:pt x="483" y="365"/>
                  </a:cubicBezTo>
                  <a:cubicBezTo>
                    <a:pt x="483" y="365"/>
                    <a:pt x="474" y="327"/>
                    <a:pt x="434" y="309"/>
                  </a:cubicBezTo>
                  <a:cubicBezTo>
                    <a:pt x="388" y="281"/>
                    <a:pt x="388" y="281"/>
                    <a:pt x="388" y="281"/>
                  </a:cubicBezTo>
                  <a:cubicBezTo>
                    <a:pt x="374" y="264"/>
                    <a:pt x="374" y="264"/>
                    <a:pt x="374" y="264"/>
                  </a:cubicBezTo>
                  <a:cubicBezTo>
                    <a:pt x="374" y="264"/>
                    <a:pt x="351" y="247"/>
                    <a:pt x="389" y="224"/>
                  </a:cubicBezTo>
                  <a:cubicBezTo>
                    <a:pt x="389" y="224"/>
                    <a:pt x="406" y="213"/>
                    <a:pt x="406" y="155"/>
                  </a:cubicBezTo>
                  <a:cubicBezTo>
                    <a:pt x="406" y="155"/>
                    <a:pt x="408" y="120"/>
                    <a:pt x="407" y="101"/>
                  </a:cubicBezTo>
                  <a:cubicBezTo>
                    <a:pt x="407" y="101"/>
                    <a:pt x="404" y="34"/>
                    <a:pt x="357" y="18"/>
                  </a:cubicBezTo>
                  <a:cubicBezTo>
                    <a:pt x="357" y="18"/>
                    <a:pt x="330" y="0"/>
                    <a:pt x="279" y="25"/>
                  </a:cubicBezTo>
                  <a:cubicBezTo>
                    <a:pt x="279" y="25"/>
                    <a:pt x="230" y="45"/>
                    <a:pt x="242" y="112"/>
                  </a:cubicBezTo>
                  <a:cubicBezTo>
                    <a:pt x="242" y="112"/>
                    <a:pt x="230" y="117"/>
                    <a:pt x="233" y="135"/>
                  </a:cubicBezTo>
                  <a:cubicBezTo>
                    <a:pt x="233" y="135"/>
                    <a:pt x="236" y="168"/>
                    <a:pt x="248" y="170"/>
                  </a:cubicBezTo>
                  <a:cubicBezTo>
                    <a:pt x="248" y="170"/>
                    <a:pt x="241" y="196"/>
                    <a:pt x="248" y="207"/>
                  </a:cubicBezTo>
                  <a:cubicBezTo>
                    <a:pt x="242" y="222"/>
                    <a:pt x="242" y="222"/>
                    <a:pt x="242" y="222"/>
                  </a:cubicBezTo>
                  <a:cubicBezTo>
                    <a:pt x="242" y="222"/>
                    <a:pt x="240" y="222"/>
                    <a:pt x="226" y="236"/>
                  </a:cubicBezTo>
                  <a:cubicBezTo>
                    <a:pt x="226" y="236"/>
                    <a:pt x="224" y="250"/>
                    <a:pt x="178" y="260"/>
                  </a:cubicBezTo>
                  <a:cubicBezTo>
                    <a:pt x="178" y="260"/>
                    <a:pt x="159" y="269"/>
                    <a:pt x="160" y="272"/>
                  </a:cubicBezTo>
                  <a:cubicBezTo>
                    <a:pt x="160" y="272"/>
                    <a:pt x="116" y="277"/>
                    <a:pt x="106" y="285"/>
                  </a:cubicBezTo>
                  <a:cubicBezTo>
                    <a:pt x="106" y="285"/>
                    <a:pt x="85" y="279"/>
                    <a:pt x="62" y="319"/>
                  </a:cubicBezTo>
                  <a:cubicBezTo>
                    <a:pt x="62" y="319"/>
                    <a:pt x="56" y="325"/>
                    <a:pt x="56" y="373"/>
                  </a:cubicBezTo>
                  <a:cubicBezTo>
                    <a:pt x="56" y="373"/>
                    <a:pt x="45" y="388"/>
                    <a:pt x="46" y="413"/>
                  </a:cubicBezTo>
                  <a:cubicBezTo>
                    <a:pt x="46" y="413"/>
                    <a:pt x="35" y="421"/>
                    <a:pt x="32" y="495"/>
                  </a:cubicBezTo>
                  <a:cubicBezTo>
                    <a:pt x="32" y="495"/>
                    <a:pt x="17" y="528"/>
                    <a:pt x="18" y="567"/>
                  </a:cubicBezTo>
                  <a:cubicBezTo>
                    <a:pt x="18" y="567"/>
                    <a:pt x="0" y="613"/>
                    <a:pt x="10" y="614"/>
                  </a:cubicBezTo>
                  <a:cubicBezTo>
                    <a:pt x="10" y="614"/>
                    <a:pt x="14" y="641"/>
                    <a:pt x="15" y="647"/>
                  </a:cubicBezTo>
                  <a:cubicBezTo>
                    <a:pt x="15" y="647"/>
                    <a:pt x="24" y="673"/>
                    <a:pt x="31" y="679"/>
                  </a:cubicBezTo>
                  <a:cubicBezTo>
                    <a:pt x="31" y="679"/>
                    <a:pt x="38" y="703"/>
                    <a:pt x="47" y="706"/>
                  </a:cubicBezTo>
                  <a:cubicBezTo>
                    <a:pt x="47" y="706"/>
                    <a:pt x="42" y="762"/>
                    <a:pt x="63" y="787"/>
                  </a:cubicBezTo>
                  <a:cubicBezTo>
                    <a:pt x="63" y="787"/>
                    <a:pt x="65" y="802"/>
                    <a:pt x="75" y="802"/>
                  </a:cubicBezTo>
                  <a:cubicBezTo>
                    <a:pt x="75" y="802"/>
                    <a:pt x="81" y="818"/>
                    <a:pt x="101" y="835"/>
                  </a:cubicBezTo>
                  <a:cubicBezTo>
                    <a:pt x="101" y="835"/>
                    <a:pt x="113" y="858"/>
                    <a:pt x="123" y="872"/>
                  </a:cubicBezTo>
                  <a:cubicBezTo>
                    <a:pt x="123" y="872"/>
                    <a:pt x="119" y="945"/>
                    <a:pt x="114" y="955"/>
                  </a:cubicBezTo>
                  <a:cubicBezTo>
                    <a:pt x="124" y="969"/>
                    <a:pt x="124" y="969"/>
                    <a:pt x="124" y="969"/>
                  </a:cubicBezTo>
                  <a:cubicBezTo>
                    <a:pt x="124" y="969"/>
                    <a:pt x="120" y="1033"/>
                    <a:pt x="123" y="1049"/>
                  </a:cubicBezTo>
                  <a:cubicBezTo>
                    <a:pt x="123" y="1049"/>
                    <a:pt x="122" y="1235"/>
                    <a:pt x="102" y="1323"/>
                  </a:cubicBezTo>
                  <a:cubicBezTo>
                    <a:pt x="97" y="1727"/>
                    <a:pt x="97" y="1727"/>
                    <a:pt x="97" y="1727"/>
                  </a:cubicBezTo>
                  <a:cubicBezTo>
                    <a:pt x="101" y="1731"/>
                    <a:pt x="101" y="1731"/>
                    <a:pt x="101" y="1731"/>
                  </a:cubicBezTo>
                  <a:cubicBezTo>
                    <a:pt x="102" y="1743"/>
                    <a:pt x="102" y="1743"/>
                    <a:pt x="102" y="1743"/>
                  </a:cubicBezTo>
                  <a:cubicBezTo>
                    <a:pt x="100" y="1747"/>
                    <a:pt x="100" y="1747"/>
                    <a:pt x="100" y="1747"/>
                  </a:cubicBezTo>
                  <a:cubicBezTo>
                    <a:pt x="99" y="1780"/>
                    <a:pt x="99" y="1780"/>
                    <a:pt x="99" y="1780"/>
                  </a:cubicBezTo>
                  <a:cubicBezTo>
                    <a:pt x="115" y="1788"/>
                    <a:pt x="115" y="1788"/>
                    <a:pt x="115" y="1788"/>
                  </a:cubicBezTo>
                  <a:cubicBezTo>
                    <a:pt x="127" y="1788"/>
                    <a:pt x="127" y="1788"/>
                    <a:pt x="127" y="1788"/>
                  </a:cubicBezTo>
                  <a:cubicBezTo>
                    <a:pt x="127" y="1788"/>
                    <a:pt x="123" y="1803"/>
                    <a:pt x="155" y="1810"/>
                  </a:cubicBezTo>
                  <a:cubicBezTo>
                    <a:pt x="155" y="1810"/>
                    <a:pt x="220" y="1816"/>
                    <a:pt x="272" y="1809"/>
                  </a:cubicBezTo>
                  <a:cubicBezTo>
                    <a:pt x="272" y="1809"/>
                    <a:pt x="278" y="1801"/>
                    <a:pt x="266" y="1792"/>
                  </a:cubicBezTo>
                  <a:cubicBezTo>
                    <a:pt x="266" y="1792"/>
                    <a:pt x="269" y="1778"/>
                    <a:pt x="262" y="1767"/>
                  </a:cubicBezTo>
                  <a:cubicBezTo>
                    <a:pt x="273" y="1766"/>
                    <a:pt x="273" y="1766"/>
                    <a:pt x="273" y="1766"/>
                  </a:cubicBezTo>
                  <a:cubicBezTo>
                    <a:pt x="283" y="1758"/>
                    <a:pt x="283" y="1758"/>
                    <a:pt x="283" y="1758"/>
                  </a:cubicBezTo>
                  <a:cubicBezTo>
                    <a:pt x="288" y="1757"/>
                    <a:pt x="288" y="1757"/>
                    <a:pt x="288" y="1757"/>
                  </a:cubicBezTo>
                  <a:cubicBezTo>
                    <a:pt x="288" y="1757"/>
                    <a:pt x="349" y="1776"/>
                    <a:pt x="358" y="1776"/>
                  </a:cubicBezTo>
                  <a:cubicBezTo>
                    <a:pt x="358" y="1776"/>
                    <a:pt x="437" y="1784"/>
                    <a:pt x="467" y="1768"/>
                  </a:cubicBezTo>
                  <a:cubicBezTo>
                    <a:pt x="474" y="1761"/>
                    <a:pt x="474" y="1761"/>
                    <a:pt x="474" y="1761"/>
                  </a:cubicBezTo>
                  <a:cubicBezTo>
                    <a:pt x="474" y="1755"/>
                    <a:pt x="474" y="1755"/>
                    <a:pt x="474" y="1755"/>
                  </a:cubicBezTo>
                  <a:cubicBezTo>
                    <a:pt x="469" y="1751"/>
                    <a:pt x="469" y="1751"/>
                    <a:pt x="469" y="1751"/>
                  </a:cubicBezTo>
                  <a:cubicBezTo>
                    <a:pt x="466" y="1749"/>
                    <a:pt x="466" y="1749"/>
                    <a:pt x="466" y="1749"/>
                  </a:cubicBezTo>
                  <a:cubicBezTo>
                    <a:pt x="466" y="1749"/>
                    <a:pt x="470" y="1716"/>
                    <a:pt x="420" y="1726"/>
                  </a:cubicBezTo>
                  <a:cubicBezTo>
                    <a:pt x="420" y="1726"/>
                    <a:pt x="386" y="1725"/>
                    <a:pt x="372" y="1702"/>
                  </a:cubicBezTo>
                  <a:cubicBezTo>
                    <a:pt x="372" y="1702"/>
                    <a:pt x="363" y="1659"/>
                    <a:pt x="356" y="1659"/>
                  </a:cubicBezTo>
                  <a:cubicBezTo>
                    <a:pt x="356" y="1659"/>
                    <a:pt x="367" y="1621"/>
                    <a:pt x="353" y="1595"/>
                  </a:cubicBezTo>
                  <a:cubicBezTo>
                    <a:pt x="353" y="1595"/>
                    <a:pt x="392" y="1480"/>
                    <a:pt x="409" y="1414"/>
                  </a:cubicBezTo>
                  <a:cubicBezTo>
                    <a:pt x="409" y="1414"/>
                    <a:pt x="438" y="1254"/>
                    <a:pt x="434" y="1174"/>
                  </a:cubicBezTo>
                  <a:cubicBezTo>
                    <a:pt x="462" y="1015"/>
                    <a:pt x="462" y="1015"/>
                    <a:pt x="462" y="1015"/>
                  </a:cubicBezTo>
                  <a:cubicBezTo>
                    <a:pt x="467" y="1008"/>
                    <a:pt x="467" y="1008"/>
                    <a:pt x="467" y="1008"/>
                  </a:cubicBezTo>
                  <a:cubicBezTo>
                    <a:pt x="468" y="993"/>
                    <a:pt x="468" y="993"/>
                    <a:pt x="468" y="993"/>
                  </a:cubicBezTo>
                  <a:cubicBezTo>
                    <a:pt x="471" y="990"/>
                    <a:pt x="471" y="990"/>
                    <a:pt x="471" y="990"/>
                  </a:cubicBezTo>
                  <a:cubicBezTo>
                    <a:pt x="477" y="990"/>
                    <a:pt x="477" y="990"/>
                    <a:pt x="477" y="990"/>
                  </a:cubicBezTo>
                  <a:cubicBezTo>
                    <a:pt x="482" y="993"/>
                    <a:pt x="482" y="993"/>
                    <a:pt x="482" y="993"/>
                  </a:cubicBezTo>
                  <a:cubicBezTo>
                    <a:pt x="493" y="994"/>
                    <a:pt x="493" y="994"/>
                    <a:pt x="493" y="994"/>
                  </a:cubicBezTo>
                  <a:cubicBezTo>
                    <a:pt x="503" y="996"/>
                    <a:pt x="503" y="996"/>
                    <a:pt x="503" y="996"/>
                  </a:cubicBezTo>
                  <a:cubicBezTo>
                    <a:pt x="516" y="997"/>
                    <a:pt x="516" y="997"/>
                    <a:pt x="516" y="997"/>
                  </a:cubicBezTo>
                  <a:cubicBezTo>
                    <a:pt x="516" y="997"/>
                    <a:pt x="533" y="979"/>
                    <a:pt x="533" y="976"/>
                  </a:cubicBezTo>
                  <a:cubicBezTo>
                    <a:pt x="533" y="976"/>
                    <a:pt x="538" y="955"/>
                    <a:pt x="543" y="950"/>
                  </a:cubicBezTo>
                  <a:cubicBezTo>
                    <a:pt x="543" y="950"/>
                    <a:pt x="542" y="903"/>
                    <a:pt x="537" y="899"/>
                  </a:cubicBezTo>
                  <a:cubicBezTo>
                    <a:pt x="537" y="899"/>
                    <a:pt x="553" y="917"/>
                    <a:pt x="556" y="899"/>
                  </a:cubicBezTo>
                  <a:cubicBezTo>
                    <a:pt x="556" y="899"/>
                    <a:pt x="550" y="818"/>
                    <a:pt x="551" y="815"/>
                  </a:cubicBezTo>
                  <a:close/>
                  <a:moveTo>
                    <a:pt x="500" y="977"/>
                  </a:moveTo>
                  <a:cubicBezTo>
                    <a:pt x="491" y="977"/>
                    <a:pt x="491" y="977"/>
                    <a:pt x="491" y="977"/>
                  </a:cubicBezTo>
                  <a:cubicBezTo>
                    <a:pt x="496" y="972"/>
                    <a:pt x="496" y="936"/>
                    <a:pt x="496" y="936"/>
                  </a:cubicBezTo>
                  <a:cubicBezTo>
                    <a:pt x="509" y="942"/>
                    <a:pt x="500" y="977"/>
                    <a:pt x="500" y="977"/>
                  </a:cubicBezTo>
                  <a:close/>
                </a:path>
              </a:pathLst>
            </a:custGeom>
            <a:solidFill>
              <a:schemeClr val="tx1"/>
            </a:solidFill>
            <a:ln w="9525">
              <a:noFill/>
              <a:round/>
              <a:headEnd/>
              <a:tailEnd/>
            </a:ln>
          </p:spPr>
          <p:txBody>
            <a:bodyPr/>
            <a:lstStyle/>
            <a:p>
              <a:endParaRPr lang="en-US"/>
            </a:p>
          </p:txBody>
        </p:sp>
        <p:sp>
          <p:nvSpPr>
            <p:cNvPr id="97" name="Freeform 101"/>
            <p:cNvSpPr>
              <a:spLocks/>
            </p:cNvSpPr>
            <p:nvPr/>
          </p:nvSpPr>
          <p:spPr bwMode="gray">
            <a:xfrm>
              <a:off x="4449" y="1940"/>
              <a:ext cx="243" cy="512"/>
            </a:xfrm>
            <a:custGeom>
              <a:avLst/>
              <a:gdLst/>
              <a:ahLst/>
              <a:cxnLst>
                <a:cxn ang="0">
                  <a:pos x="8" y="0"/>
                </a:cxn>
                <a:cxn ang="0">
                  <a:pos x="0" y="22"/>
                </a:cxn>
                <a:cxn ang="0">
                  <a:pos x="131" y="395"/>
                </a:cxn>
                <a:cxn ang="0">
                  <a:pos x="120" y="249"/>
                </a:cxn>
                <a:cxn ang="0">
                  <a:pos x="101" y="150"/>
                </a:cxn>
                <a:cxn ang="0">
                  <a:pos x="97" y="105"/>
                </a:cxn>
                <a:cxn ang="0">
                  <a:pos x="92" y="94"/>
                </a:cxn>
                <a:cxn ang="0">
                  <a:pos x="102" y="72"/>
                </a:cxn>
                <a:cxn ang="0">
                  <a:pos x="112" y="72"/>
                </a:cxn>
                <a:cxn ang="0">
                  <a:pos x="125" y="104"/>
                </a:cxn>
                <a:cxn ang="0">
                  <a:pos x="163" y="204"/>
                </a:cxn>
                <a:cxn ang="0">
                  <a:pos x="211" y="484"/>
                </a:cxn>
                <a:cxn ang="0">
                  <a:pos x="215" y="237"/>
                </a:cxn>
                <a:cxn ang="0">
                  <a:pos x="154" y="106"/>
                </a:cxn>
                <a:cxn ang="0">
                  <a:pos x="130" y="59"/>
                </a:cxn>
                <a:cxn ang="0">
                  <a:pos x="124" y="51"/>
                </a:cxn>
                <a:cxn ang="0">
                  <a:pos x="108" y="66"/>
                </a:cxn>
                <a:cxn ang="0">
                  <a:pos x="81" y="53"/>
                </a:cxn>
                <a:cxn ang="0">
                  <a:pos x="8" y="0"/>
                </a:cxn>
              </a:cxnLst>
              <a:rect l="0" t="0" r="r" b="b"/>
              <a:pathLst>
                <a:path w="230" h="484">
                  <a:moveTo>
                    <a:pt x="8" y="0"/>
                  </a:moveTo>
                  <a:cubicBezTo>
                    <a:pt x="0" y="22"/>
                    <a:pt x="0" y="22"/>
                    <a:pt x="0" y="22"/>
                  </a:cubicBezTo>
                  <a:cubicBezTo>
                    <a:pt x="0" y="22"/>
                    <a:pt x="90" y="157"/>
                    <a:pt x="131" y="395"/>
                  </a:cubicBezTo>
                  <a:cubicBezTo>
                    <a:pt x="131" y="395"/>
                    <a:pt x="129" y="296"/>
                    <a:pt x="120" y="249"/>
                  </a:cubicBezTo>
                  <a:cubicBezTo>
                    <a:pt x="120" y="249"/>
                    <a:pt x="101" y="157"/>
                    <a:pt x="101" y="150"/>
                  </a:cubicBezTo>
                  <a:cubicBezTo>
                    <a:pt x="97" y="105"/>
                    <a:pt x="97" y="105"/>
                    <a:pt x="97" y="105"/>
                  </a:cubicBezTo>
                  <a:cubicBezTo>
                    <a:pt x="92" y="94"/>
                    <a:pt x="92" y="94"/>
                    <a:pt x="92" y="94"/>
                  </a:cubicBezTo>
                  <a:cubicBezTo>
                    <a:pt x="92" y="94"/>
                    <a:pt x="96" y="75"/>
                    <a:pt x="102" y="72"/>
                  </a:cubicBezTo>
                  <a:cubicBezTo>
                    <a:pt x="112" y="72"/>
                    <a:pt x="112" y="72"/>
                    <a:pt x="112" y="72"/>
                  </a:cubicBezTo>
                  <a:cubicBezTo>
                    <a:pt x="112" y="72"/>
                    <a:pt x="126" y="84"/>
                    <a:pt x="125" y="104"/>
                  </a:cubicBezTo>
                  <a:cubicBezTo>
                    <a:pt x="125" y="104"/>
                    <a:pt x="145" y="176"/>
                    <a:pt x="163" y="204"/>
                  </a:cubicBezTo>
                  <a:cubicBezTo>
                    <a:pt x="163" y="204"/>
                    <a:pt x="212" y="335"/>
                    <a:pt x="211" y="484"/>
                  </a:cubicBezTo>
                  <a:cubicBezTo>
                    <a:pt x="211" y="484"/>
                    <a:pt x="230" y="294"/>
                    <a:pt x="215" y="237"/>
                  </a:cubicBezTo>
                  <a:cubicBezTo>
                    <a:pt x="215" y="237"/>
                    <a:pt x="186" y="131"/>
                    <a:pt x="154" y="106"/>
                  </a:cubicBezTo>
                  <a:cubicBezTo>
                    <a:pt x="154" y="106"/>
                    <a:pt x="135" y="88"/>
                    <a:pt x="130" y="59"/>
                  </a:cubicBezTo>
                  <a:cubicBezTo>
                    <a:pt x="124" y="51"/>
                    <a:pt x="124" y="51"/>
                    <a:pt x="124" y="51"/>
                  </a:cubicBezTo>
                  <a:cubicBezTo>
                    <a:pt x="124" y="51"/>
                    <a:pt x="120" y="64"/>
                    <a:pt x="108" y="66"/>
                  </a:cubicBezTo>
                  <a:cubicBezTo>
                    <a:pt x="108" y="66"/>
                    <a:pt x="99" y="69"/>
                    <a:pt x="81" y="53"/>
                  </a:cubicBezTo>
                  <a:lnTo>
                    <a:pt x="8" y="0"/>
                  </a:lnTo>
                  <a:close/>
                </a:path>
              </a:pathLst>
            </a:custGeom>
            <a:solidFill>
              <a:srgbClr val="FFFFFF"/>
            </a:solidFill>
            <a:ln w="9525">
              <a:noFill/>
              <a:round/>
              <a:headEnd/>
              <a:tailEnd/>
            </a:ln>
          </p:spPr>
          <p:txBody>
            <a:bodyPr/>
            <a:lstStyle/>
            <a:p>
              <a:endParaRPr lang="en-US"/>
            </a:p>
          </p:txBody>
        </p:sp>
        <p:sp>
          <p:nvSpPr>
            <p:cNvPr id="98" name="Freeform 102"/>
            <p:cNvSpPr>
              <a:spLocks/>
            </p:cNvSpPr>
            <p:nvPr/>
          </p:nvSpPr>
          <p:spPr bwMode="gray">
            <a:xfrm>
              <a:off x="4546" y="2017"/>
              <a:ext cx="126" cy="485"/>
            </a:xfrm>
            <a:custGeom>
              <a:avLst/>
              <a:gdLst/>
              <a:ahLst/>
              <a:cxnLst>
                <a:cxn ang="0">
                  <a:pos x="71" y="132"/>
                </a:cxn>
                <a:cxn ang="0">
                  <a:pos x="33" y="32"/>
                </a:cxn>
                <a:cxn ang="0">
                  <a:pos x="20" y="0"/>
                </a:cxn>
                <a:cxn ang="0">
                  <a:pos x="10" y="0"/>
                </a:cxn>
                <a:cxn ang="0">
                  <a:pos x="0" y="22"/>
                </a:cxn>
                <a:cxn ang="0">
                  <a:pos x="5" y="33"/>
                </a:cxn>
                <a:cxn ang="0">
                  <a:pos x="9" y="78"/>
                </a:cxn>
                <a:cxn ang="0">
                  <a:pos x="28" y="177"/>
                </a:cxn>
                <a:cxn ang="0">
                  <a:pos x="39" y="321"/>
                </a:cxn>
                <a:cxn ang="0">
                  <a:pos x="46" y="367"/>
                </a:cxn>
                <a:cxn ang="0">
                  <a:pos x="64" y="418"/>
                </a:cxn>
                <a:cxn ang="0">
                  <a:pos x="75" y="435"/>
                </a:cxn>
                <a:cxn ang="0">
                  <a:pos x="84" y="449"/>
                </a:cxn>
                <a:cxn ang="0">
                  <a:pos x="96" y="459"/>
                </a:cxn>
                <a:cxn ang="0">
                  <a:pos x="107" y="446"/>
                </a:cxn>
                <a:cxn ang="0">
                  <a:pos x="118" y="423"/>
                </a:cxn>
                <a:cxn ang="0">
                  <a:pos x="119" y="406"/>
                </a:cxn>
                <a:cxn ang="0">
                  <a:pos x="71" y="132"/>
                </a:cxn>
              </a:cxnLst>
              <a:rect l="0" t="0" r="r" b="b"/>
              <a:pathLst>
                <a:path w="119" h="459">
                  <a:moveTo>
                    <a:pt x="71" y="132"/>
                  </a:moveTo>
                  <a:cubicBezTo>
                    <a:pt x="53" y="104"/>
                    <a:pt x="33" y="32"/>
                    <a:pt x="33" y="32"/>
                  </a:cubicBezTo>
                  <a:cubicBezTo>
                    <a:pt x="34" y="12"/>
                    <a:pt x="20" y="0"/>
                    <a:pt x="20" y="0"/>
                  </a:cubicBezTo>
                  <a:cubicBezTo>
                    <a:pt x="10" y="0"/>
                    <a:pt x="10" y="0"/>
                    <a:pt x="10" y="0"/>
                  </a:cubicBezTo>
                  <a:cubicBezTo>
                    <a:pt x="4" y="3"/>
                    <a:pt x="0" y="22"/>
                    <a:pt x="0" y="22"/>
                  </a:cubicBezTo>
                  <a:cubicBezTo>
                    <a:pt x="5" y="33"/>
                    <a:pt x="5" y="33"/>
                    <a:pt x="5" y="33"/>
                  </a:cubicBezTo>
                  <a:cubicBezTo>
                    <a:pt x="9" y="78"/>
                    <a:pt x="9" y="78"/>
                    <a:pt x="9" y="78"/>
                  </a:cubicBezTo>
                  <a:cubicBezTo>
                    <a:pt x="9" y="85"/>
                    <a:pt x="28" y="177"/>
                    <a:pt x="28" y="177"/>
                  </a:cubicBezTo>
                  <a:cubicBezTo>
                    <a:pt x="35" y="217"/>
                    <a:pt x="39" y="298"/>
                    <a:pt x="39" y="321"/>
                  </a:cubicBezTo>
                  <a:cubicBezTo>
                    <a:pt x="40" y="339"/>
                    <a:pt x="42" y="355"/>
                    <a:pt x="46" y="367"/>
                  </a:cubicBezTo>
                  <a:cubicBezTo>
                    <a:pt x="52" y="389"/>
                    <a:pt x="54" y="394"/>
                    <a:pt x="64" y="418"/>
                  </a:cubicBezTo>
                  <a:cubicBezTo>
                    <a:pt x="66" y="423"/>
                    <a:pt x="75" y="435"/>
                    <a:pt x="75" y="435"/>
                  </a:cubicBezTo>
                  <a:cubicBezTo>
                    <a:pt x="84" y="449"/>
                    <a:pt x="84" y="449"/>
                    <a:pt x="84" y="449"/>
                  </a:cubicBezTo>
                  <a:cubicBezTo>
                    <a:pt x="96" y="459"/>
                    <a:pt x="96" y="459"/>
                    <a:pt x="96" y="459"/>
                  </a:cubicBezTo>
                  <a:cubicBezTo>
                    <a:pt x="107" y="446"/>
                    <a:pt x="107" y="446"/>
                    <a:pt x="107" y="446"/>
                  </a:cubicBezTo>
                  <a:cubicBezTo>
                    <a:pt x="118" y="423"/>
                    <a:pt x="118" y="423"/>
                    <a:pt x="118" y="423"/>
                  </a:cubicBezTo>
                  <a:cubicBezTo>
                    <a:pt x="119" y="406"/>
                    <a:pt x="119" y="406"/>
                    <a:pt x="119" y="406"/>
                  </a:cubicBezTo>
                  <a:cubicBezTo>
                    <a:pt x="119" y="259"/>
                    <a:pt x="71" y="132"/>
                    <a:pt x="71" y="132"/>
                  </a:cubicBezTo>
                  <a:close/>
                </a:path>
              </a:pathLst>
            </a:custGeom>
            <a:solidFill>
              <a:srgbClr val="9A0000"/>
            </a:solidFill>
            <a:ln w="9525">
              <a:noFill/>
              <a:round/>
              <a:headEnd/>
              <a:tailEnd/>
            </a:ln>
          </p:spPr>
          <p:txBody>
            <a:bodyPr/>
            <a:lstStyle/>
            <a:p>
              <a:endParaRPr lang="en-US"/>
            </a:p>
          </p:txBody>
        </p:sp>
      </p:grpSp>
      <p:sp>
        <p:nvSpPr>
          <p:cNvPr id="103" name="Rectangle 124"/>
          <p:cNvSpPr>
            <a:spLocks noChangeArrowheads="1"/>
          </p:cNvSpPr>
          <p:nvPr/>
        </p:nvSpPr>
        <p:spPr bwMode="gray">
          <a:xfrm>
            <a:off x="2980465" y="4613275"/>
            <a:ext cx="3678379" cy="584775"/>
          </a:xfrm>
          <a:prstGeom prst="rect">
            <a:avLst/>
          </a:prstGeom>
          <a:noFill/>
          <a:ln w="9525">
            <a:noFill/>
            <a:miter lim="800000"/>
            <a:headEnd/>
            <a:tailEnd/>
          </a:ln>
          <a:effectLst/>
        </p:spPr>
        <p:txBody>
          <a:bodyPr wrap="none">
            <a:spAutoFit/>
          </a:bodyPr>
          <a:lstStyle/>
          <a:p>
            <a:pPr algn="ctr"/>
            <a:r>
              <a:rPr lang="en-US" sz="3200" b="1" noProof="1" smtClean="0">
                <a:effectLst>
                  <a:outerShdw blurRad="38100" dist="38100" dir="2700000" algn="tl">
                    <a:srgbClr val="000000">
                      <a:alpha val="43137"/>
                    </a:srgbClr>
                  </a:outerShdw>
                </a:effectLst>
                <a:latin typeface="Corbel" pitchFamily="34" charset="0"/>
              </a:rPr>
              <a:t>The VM – Cloud Gap</a:t>
            </a:r>
            <a:endParaRPr lang="en-US" sz="3200" b="1" noProof="1">
              <a:effectLst>
                <a:outerShdw blurRad="38100" dist="38100" dir="2700000" algn="tl">
                  <a:srgbClr val="000000">
                    <a:alpha val="43137"/>
                  </a:srgbClr>
                </a:outerShdw>
              </a:effectLst>
              <a:latin typeface="Corbel" pitchFamily="34" charset="0"/>
            </a:endParaRPr>
          </a:p>
        </p:txBody>
      </p:sp>
      <p:grpSp>
        <p:nvGrpSpPr>
          <p:cNvPr id="104" name="Group 128"/>
          <p:cNvGrpSpPr>
            <a:grpSpLocks/>
          </p:cNvGrpSpPr>
          <p:nvPr/>
        </p:nvGrpSpPr>
        <p:grpSpPr bwMode="auto">
          <a:xfrm rot="10800000">
            <a:off x="4037013" y="4219575"/>
            <a:ext cx="1524000" cy="428625"/>
            <a:chOff x="2424" y="1128"/>
            <a:chExt cx="1690" cy="1230"/>
          </a:xfrm>
        </p:grpSpPr>
        <p:sp>
          <p:nvSpPr>
            <p:cNvPr id="105" name="Freeform 129"/>
            <p:cNvSpPr>
              <a:spLocks/>
            </p:cNvSpPr>
            <p:nvPr/>
          </p:nvSpPr>
          <p:spPr bwMode="gray">
            <a:xfrm>
              <a:off x="2424" y="1128"/>
              <a:ext cx="852" cy="1230"/>
            </a:xfrm>
            <a:custGeom>
              <a:avLst/>
              <a:gdLst/>
              <a:ahLst/>
              <a:cxnLst>
                <a:cxn ang="0">
                  <a:pos x="846" y="1230"/>
                </a:cxn>
                <a:cxn ang="0">
                  <a:pos x="0" y="846"/>
                </a:cxn>
                <a:cxn ang="0">
                  <a:pos x="438" y="846"/>
                </a:cxn>
                <a:cxn ang="0">
                  <a:pos x="714" y="0"/>
                </a:cxn>
                <a:cxn ang="0">
                  <a:pos x="852" y="0"/>
                </a:cxn>
                <a:cxn ang="0">
                  <a:pos x="846" y="1230"/>
                </a:cxn>
              </a:cxnLst>
              <a:rect l="0" t="0" r="r" b="b"/>
              <a:pathLst>
                <a:path w="852" h="1230">
                  <a:moveTo>
                    <a:pt x="846" y="1230"/>
                  </a:moveTo>
                  <a:lnTo>
                    <a:pt x="0" y="846"/>
                  </a:lnTo>
                  <a:lnTo>
                    <a:pt x="438" y="846"/>
                  </a:lnTo>
                  <a:lnTo>
                    <a:pt x="714" y="0"/>
                  </a:lnTo>
                  <a:lnTo>
                    <a:pt x="852" y="0"/>
                  </a:lnTo>
                  <a:lnTo>
                    <a:pt x="846" y="1230"/>
                  </a:lnTo>
                  <a:close/>
                </a:path>
              </a:pathLst>
            </a:custGeom>
            <a:solidFill>
              <a:schemeClr val="bg1"/>
            </a:solidFill>
            <a:ln w="9525">
              <a:noFill/>
              <a:round/>
              <a:headEnd/>
              <a:tailEnd/>
            </a:ln>
            <a:effectLst/>
          </p:spPr>
          <p:txBody>
            <a:bodyPr/>
            <a:lstStyle/>
            <a:p>
              <a:endParaRPr lang="en-US"/>
            </a:p>
          </p:txBody>
        </p:sp>
        <p:sp>
          <p:nvSpPr>
            <p:cNvPr id="106" name="Freeform 130"/>
            <p:cNvSpPr>
              <a:spLocks/>
            </p:cNvSpPr>
            <p:nvPr/>
          </p:nvSpPr>
          <p:spPr bwMode="gray">
            <a:xfrm flipH="1">
              <a:off x="3262" y="1128"/>
              <a:ext cx="852" cy="1230"/>
            </a:xfrm>
            <a:custGeom>
              <a:avLst/>
              <a:gdLst/>
              <a:ahLst/>
              <a:cxnLst>
                <a:cxn ang="0">
                  <a:pos x="846" y="1230"/>
                </a:cxn>
                <a:cxn ang="0">
                  <a:pos x="0" y="846"/>
                </a:cxn>
                <a:cxn ang="0">
                  <a:pos x="438" y="846"/>
                </a:cxn>
                <a:cxn ang="0">
                  <a:pos x="714" y="0"/>
                </a:cxn>
                <a:cxn ang="0">
                  <a:pos x="852" y="0"/>
                </a:cxn>
                <a:cxn ang="0">
                  <a:pos x="846" y="1230"/>
                </a:cxn>
              </a:cxnLst>
              <a:rect l="0" t="0" r="r" b="b"/>
              <a:pathLst>
                <a:path w="852" h="1230">
                  <a:moveTo>
                    <a:pt x="846" y="1230"/>
                  </a:moveTo>
                  <a:lnTo>
                    <a:pt x="0" y="846"/>
                  </a:lnTo>
                  <a:lnTo>
                    <a:pt x="438" y="846"/>
                  </a:lnTo>
                  <a:lnTo>
                    <a:pt x="714" y="0"/>
                  </a:lnTo>
                  <a:lnTo>
                    <a:pt x="852" y="0"/>
                  </a:lnTo>
                  <a:lnTo>
                    <a:pt x="846" y="1230"/>
                  </a:lnTo>
                  <a:close/>
                </a:path>
              </a:pathLst>
            </a:custGeom>
            <a:solidFill>
              <a:schemeClr val="bg1"/>
            </a:solidFill>
            <a:ln w="9525">
              <a:noFill/>
              <a:round/>
              <a:headEnd/>
              <a:tailEnd/>
            </a:ln>
            <a:effectLst/>
          </p:spPr>
          <p:txBody>
            <a:bodyPr/>
            <a:lstStyle/>
            <a:p>
              <a:endParaRPr lang="en-US"/>
            </a:p>
          </p:txBody>
        </p:sp>
      </p:grpSp>
      <p:sp>
        <p:nvSpPr>
          <p:cNvPr id="107" name="Rectangle 133"/>
          <p:cNvSpPr>
            <a:spLocks noChangeArrowheads="1"/>
          </p:cNvSpPr>
          <p:nvPr/>
        </p:nvSpPr>
        <p:spPr bwMode="gray">
          <a:xfrm rot="20790252">
            <a:off x="394520" y="4107548"/>
            <a:ext cx="2038891" cy="646331"/>
          </a:xfrm>
          <a:prstGeom prst="rect">
            <a:avLst/>
          </a:prstGeom>
          <a:noFill/>
          <a:ln w="9525">
            <a:noFill/>
            <a:miter lim="800000"/>
            <a:headEnd/>
            <a:tailEnd/>
          </a:ln>
          <a:effectLst/>
        </p:spPr>
        <p:txBody>
          <a:bodyPr wrap="none">
            <a:spAutoFit/>
          </a:bodyPr>
          <a:lstStyle/>
          <a:p>
            <a:pPr algn="ctr"/>
            <a:r>
              <a:rPr lang="en-US" sz="1800" noProof="1" smtClean="0">
                <a:solidFill>
                  <a:srgbClr val="FFFF00"/>
                </a:solidFill>
                <a:effectLst>
                  <a:outerShdw blurRad="38100" dist="38100" dir="2700000" algn="tl">
                    <a:srgbClr val="000000">
                      <a:alpha val="43137"/>
                    </a:srgbClr>
                  </a:outerShdw>
                </a:effectLst>
                <a:latin typeface="Corbel" pitchFamily="34" charset="0"/>
              </a:rPr>
              <a:t>Virtual Machines</a:t>
            </a:r>
          </a:p>
          <a:p>
            <a:pPr algn="ctr"/>
            <a:r>
              <a:rPr lang="en-US" sz="1800" noProof="1" smtClean="0">
                <a:solidFill>
                  <a:srgbClr val="FFFF00"/>
                </a:solidFill>
                <a:effectLst>
                  <a:outerShdw blurRad="38100" dist="38100" dir="2700000" algn="tl">
                    <a:srgbClr val="000000">
                      <a:alpha val="43137"/>
                    </a:srgbClr>
                  </a:outerShdw>
                </a:effectLst>
                <a:latin typeface="Corbel" pitchFamily="34" charset="0"/>
              </a:rPr>
              <a:t>&amp; Cloud Computing</a:t>
            </a:r>
            <a:endParaRPr lang="en-US" sz="1800" noProof="1">
              <a:solidFill>
                <a:srgbClr val="FFFF00"/>
              </a:solidFill>
              <a:effectLst>
                <a:outerShdw blurRad="38100" dist="38100" dir="2700000" algn="tl">
                  <a:srgbClr val="000000">
                    <a:alpha val="43137"/>
                  </a:srgbClr>
                </a:outerShdw>
              </a:effectLst>
              <a:latin typeface="Corbel" pitchFamily="34" charset="0"/>
            </a:endParaRPr>
          </a:p>
        </p:txBody>
      </p:sp>
      <p:sp>
        <p:nvSpPr>
          <p:cNvPr id="108" name="Rectangle 134"/>
          <p:cNvSpPr>
            <a:spLocks noChangeArrowheads="1"/>
          </p:cNvSpPr>
          <p:nvPr/>
        </p:nvSpPr>
        <p:spPr bwMode="gray">
          <a:xfrm rot="952388" flipH="1">
            <a:off x="6660969" y="4228251"/>
            <a:ext cx="2759238" cy="646331"/>
          </a:xfrm>
          <a:prstGeom prst="rect">
            <a:avLst/>
          </a:prstGeom>
          <a:noFill/>
          <a:ln w="9525">
            <a:noFill/>
            <a:miter lim="800000"/>
            <a:headEnd/>
            <a:tailEnd/>
          </a:ln>
          <a:effectLst/>
        </p:spPr>
        <p:txBody>
          <a:bodyPr wrap="square">
            <a:spAutoFit/>
          </a:bodyPr>
          <a:lstStyle/>
          <a:p>
            <a:pPr algn="ctr"/>
            <a:r>
              <a:rPr lang="en-US" sz="1800" noProof="1" smtClean="0">
                <a:solidFill>
                  <a:srgbClr val="FFFF00"/>
                </a:solidFill>
                <a:effectLst>
                  <a:outerShdw blurRad="38100" dist="38100" dir="2700000" algn="tl">
                    <a:srgbClr val="000000">
                      <a:alpha val="43137"/>
                    </a:srgbClr>
                  </a:outerShdw>
                </a:effectLst>
                <a:latin typeface="Corbel" pitchFamily="34" charset="0"/>
              </a:rPr>
              <a:t>Secure, reliable,</a:t>
            </a:r>
          </a:p>
          <a:p>
            <a:pPr algn="ctr"/>
            <a:r>
              <a:rPr lang="en-US" sz="1800" noProof="1" smtClean="0">
                <a:solidFill>
                  <a:srgbClr val="FFFF00"/>
                </a:solidFill>
                <a:effectLst>
                  <a:outerShdw blurRad="38100" dist="38100" dir="2700000" algn="tl">
                    <a:srgbClr val="000000">
                      <a:alpha val="43137"/>
                    </a:srgbClr>
                  </a:outerShdw>
                </a:effectLst>
                <a:latin typeface="Corbel" pitchFamily="34" charset="0"/>
              </a:rPr>
              <a:t>compliant Infrastructure</a:t>
            </a:r>
            <a:endParaRPr lang="en-US" sz="1800" noProof="1">
              <a:solidFill>
                <a:srgbClr val="FFFF00"/>
              </a:solidFill>
              <a:effectLst>
                <a:outerShdw blurRad="38100" dist="38100" dir="2700000" algn="tl">
                  <a:srgbClr val="000000">
                    <a:alpha val="43137"/>
                  </a:srgbClr>
                </a:outerShdw>
              </a:effectLst>
              <a:latin typeface="Corbel" pitchFamily="34" charset="0"/>
            </a:endParaRPr>
          </a:p>
        </p:txBody>
      </p:sp>
      <p:grpSp>
        <p:nvGrpSpPr>
          <p:cNvPr id="62" name="Group 103"/>
          <p:cNvGrpSpPr>
            <a:grpSpLocks/>
          </p:cNvGrpSpPr>
          <p:nvPr/>
        </p:nvGrpSpPr>
        <p:grpSpPr bwMode="auto">
          <a:xfrm>
            <a:off x="7677962" y="3261704"/>
            <a:ext cx="261938" cy="887412"/>
            <a:chOff x="1512" y="1702"/>
            <a:chExt cx="597" cy="2018"/>
          </a:xfrm>
        </p:grpSpPr>
        <p:sp>
          <p:nvSpPr>
            <p:cNvPr id="63" name="Freeform 104"/>
            <p:cNvSpPr>
              <a:spLocks/>
            </p:cNvSpPr>
            <p:nvPr/>
          </p:nvSpPr>
          <p:spPr bwMode="gray">
            <a:xfrm>
              <a:off x="1512" y="1702"/>
              <a:ext cx="597" cy="2018"/>
            </a:xfrm>
            <a:custGeom>
              <a:avLst/>
              <a:gdLst/>
              <a:ahLst/>
              <a:cxnLst>
                <a:cxn ang="0">
                  <a:pos x="219" y="251"/>
                </a:cxn>
                <a:cxn ang="0">
                  <a:pos x="64" y="319"/>
                </a:cxn>
                <a:cxn ang="0">
                  <a:pos x="47" y="418"/>
                </a:cxn>
                <a:cxn ang="0">
                  <a:pos x="13" y="610"/>
                </a:cxn>
                <a:cxn ang="0">
                  <a:pos x="107" y="896"/>
                </a:cxn>
                <a:cxn ang="0">
                  <a:pos x="119" y="1085"/>
                </a:cxn>
                <a:cxn ang="0">
                  <a:pos x="101" y="1274"/>
                </a:cxn>
                <a:cxn ang="0">
                  <a:pos x="61" y="1510"/>
                </a:cxn>
                <a:cxn ang="0">
                  <a:pos x="52" y="1562"/>
                </a:cxn>
                <a:cxn ang="0">
                  <a:pos x="78" y="1607"/>
                </a:cxn>
                <a:cxn ang="0">
                  <a:pos x="91" y="1721"/>
                </a:cxn>
                <a:cxn ang="0">
                  <a:pos x="173" y="1667"/>
                </a:cxn>
                <a:cxn ang="0">
                  <a:pos x="165" y="1553"/>
                </a:cxn>
                <a:cxn ang="0">
                  <a:pos x="245" y="1257"/>
                </a:cxn>
                <a:cxn ang="0">
                  <a:pos x="276" y="1066"/>
                </a:cxn>
                <a:cxn ang="0">
                  <a:pos x="283" y="1187"/>
                </a:cxn>
                <a:cxn ang="0">
                  <a:pos x="257" y="1455"/>
                </a:cxn>
                <a:cxn ang="0">
                  <a:pos x="239" y="1487"/>
                </a:cxn>
                <a:cxn ang="0">
                  <a:pos x="260" y="1571"/>
                </a:cxn>
                <a:cxn ang="0">
                  <a:pos x="285" y="1592"/>
                </a:cxn>
                <a:cxn ang="0">
                  <a:pos x="298" y="1589"/>
                </a:cxn>
                <a:cxn ang="0">
                  <a:pos x="317" y="1620"/>
                </a:cxn>
                <a:cxn ang="0">
                  <a:pos x="396" y="1657"/>
                </a:cxn>
                <a:cxn ang="0">
                  <a:pos x="361" y="1542"/>
                </a:cxn>
                <a:cxn ang="0">
                  <a:pos x="377" y="1470"/>
                </a:cxn>
                <a:cxn ang="0">
                  <a:pos x="455" y="1034"/>
                </a:cxn>
                <a:cxn ang="0">
                  <a:pos x="512" y="896"/>
                </a:cxn>
                <a:cxn ang="0">
                  <a:pos x="511" y="765"/>
                </a:cxn>
                <a:cxn ang="0">
                  <a:pos x="513" y="751"/>
                </a:cxn>
                <a:cxn ang="0">
                  <a:pos x="484" y="483"/>
                </a:cxn>
                <a:cxn ang="0">
                  <a:pos x="447" y="333"/>
                </a:cxn>
                <a:cxn ang="0">
                  <a:pos x="342" y="261"/>
                </a:cxn>
                <a:cxn ang="0">
                  <a:pos x="360" y="220"/>
                </a:cxn>
                <a:cxn ang="0">
                  <a:pos x="376" y="202"/>
                </a:cxn>
                <a:cxn ang="0">
                  <a:pos x="387" y="155"/>
                </a:cxn>
                <a:cxn ang="0">
                  <a:pos x="350" y="37"/>
                </a:cxn>
                <a:cxn ang="0">
                  <a:pos x="230" y="120"/>
                </a:cxn>
                <a:cxn ang="0">
                  <a:pos x="220" y="130"/>
                </a:cxn>
                <a:cxn ang="0">
                  <a:pos x="220" y="147"/>
                </a:cxn>
                <a:cxn ang="0">
                  <a:pos x="222" y="165"/>
                </a:cxn>
                <a:cxn ang="0">
                  <a:pos x="235" y="173"/>
                </a:cxn>
              </a:cxnLst>
              <a:rect l="0" t="0" r="r" b="b"/>
              <a:pathLst>
                <a:path w="516" h="1745">
                  <a:moveTo>
                    <a:pt x="230" y="236"/>
                  </a:moveTo>
                  <a:cubicBezTo>
                    <a:pt x="219" y="251"/>
                    <a:pt x="219" y="251"/>
                    <a:pt x="219" y="251"/>
                  </a:cubicBezTo>
                  <a:cubicBezTo>
                    <a:pt x="210" y="253"/>
                    <a:pt x="210" y="253"/>
                    <a:pt x="210" y="253"/>
                  </a:cubicBezTo>
                  <a:cubicBezTo>
                    <a:pt x="210" y="253"/>
                    <a:pt x="186" y="305"/>
                    <a:pt x="64" y="319"/>
                  </a:cubicBezTo>
                  <a:cubicBezTo>
                    <a:pt x="60" y="320"/>
                    <a:pt x="50" y="336"/>
                    <a:pt x="50" y="336"/>
                  </a:cubicBezTo>
                  <a:cubicBezTo>
                    <a:pt x="47" y="418"/>
                    <a:pt x="47" y="418"/>
                    <a:pt x="47" y="418"/>
                  </a:cubicBezTo>
                  <a:cubicBezTo>
                    <a:pt x="47" y="418"/>
                    <a:pt x="28" y="457"/>
                    <a:pt x="25" y="532"/>
                  </a:cubicBezTo>
                  <a:cubicBezTo>
                    <a:pt x="25" y="532"/>
                    <a:pt x="18" y="585"/>
                    <a:pt x="13" y="610"/>
                  </a:cubicBezTo>
                  <a:cubicBezTo>
                    <a:pt x="13" y="610"/>
                    <a:pt x="0" y="748"/>
                    <a:pt x="102" y="901"/>
                  </a:cubicBezTo>
                  <a:cubicBezTo>
                    <a:pt x="107" y="896"/>
                    <a:pt x="107" y="896"/>
                    <a:pt x="107" y="896"/>
                  </a:cubicBezTo>
                  <a:cubicBezTo>
                    <a:pt x="114" y="896"/>
                    <a:pt x="114" y="896"/>
                    <a:pt x="114" y="896"/>
                  </a:cubicBezTo>
                  <a:cubicBezTo>
                    <a:pt x="119" y="1085"/>
                    <a:pt x="119" y="1085"/>
                    <a:pt x="119" y="1085"/>
                  </a:cubicBezTo>
                  <a:cubicBezTo>
                    <a:pt x="119" y="1085"/>
                    <a:pt x="110" y="1209"/>
                    <a:pt x="96" y="1233"/>
                  </a:cubicBezTo>
                  <a:cubicBezTo>
                    <a:pt x="96" y="1233"/>
                    <a:pt x="94" y="1245"/>
                    <a:pt x="101" y="1274"/>
                  </a:cubicBezTo>
                  <a:cubicBezTo>
                    <a:pt x="101" y="1274"/>
                    <a:pt x="85" y="1376"/>
                    <a:pt x="67" y="1390"/>
                  </a:cubicBezTo>
                  <a:cubicBezTo>
                    <a:pt x="61" y="1510"/>
                    <a:pt x="61" y="1510"/>
                    <a:pt x="61" y="1510"/>
                  </a:cubicBezTo>
                  <a:cubicBezTo>
                    <a:pt x="70" y="1533"/>
                    <a:pt x="70" y="1533"/>
                    <a:pt x="70" y="1533"/>
                  </a:cubicBezTo>
                  <a:cubicBezTo>
                    <a:pt x="70" y="1533"/>
                    <a:pt x="58" y="1547"/>
                    <a:pt x="52" y="1562"/>
                  </a:cubicBezTo>
                  <a:cubicBezTo>
                    <a:pt x="76" y="1597"/>
                    <a:pt x="76" y="1597"/>
                    <a:pt x="76" y="1597"/>
                  </a:cubicBezTo>
                  <a:cubicBezTo>
                    <a:pt x="78" y="1607"/>
                    <a:pt x="78" y="1607"/>
                    <a:pt x="78" y="1607"/>
                  </a:cubicBezTo>
                  <a:cubicBezTo>
                    <a:pt x="78" y="1607"/>
                    <a:pt x="82" y="1652"/>
                    <a:pt x="73" y="1669"/>
                  </a:cubicBezTo>
                  <a:cubicBezTo>
                    <a:pt x="73" y="1669"/>
                    <a:pt x="63" y="1703"/>
                    <a:pt x="91" y="1721"/>
                  </a:cubicBezTo>
                  <a:cubicBezTo>
                    <a:pt x="91" y="1721"/>
                    <a:pt x="111" y="1745"/>
                    <a:pt x="168" y="1732"/>
                  </a:cubicBezTo>
                  <a:cubicBezTo>
                    <a:pt x="168" y="1732"/>
                    <a:pt x="193" y="1711"/>
                    <a:pt x="173" y="1667"/>
                  </a:cubicBezTo>
                  <a:cubicBezTo>
                    <a:pt x="173" y="1667"/>
                    <a:pt x="151" y="1615"/>
                    <a:pt x="155" y="1602"/>
                  </a:cubicBezTo>
                  <a:cubicBezTo>
                    <a:pt x="155" y="1602"/>
                    <a:pt x="178" y="1560"/>
                    <a:pt x="165" y="1553"/>
                  </a:cubicBezTo>
                  <a:cubicBezTo>
                    <a:pt x="165" y="1553"/>
                    <a:pt x="151" y="1550"/>
                    <a:pt x="199" y="1507"/>
                  </a:cubicBezTo>
                  <a:cubicBezTo>
                    <a:pt x="199" y="1507"/>
                    <a:pt x="237" y="1379"/>
                    <a:pt x="245" y="1257"/>
                  </a:cubicBezTo>
                  <a:cubicBezTo>
                    <a:pt x="260" y="1119"/>
                    <a:pt x="260" y="1119"/>
                    <a:pt x="260" y="1119"/>
                  </a:cubicBezTo>
                  <a:cubicBezTo>
                    <a:pt x="276" y="1066"/>
                    <a:pt x="276" y="1066"/>
                    <a:pt x="276" y="1066"/>
                  </a:cubicBezTo>
                  <a:cubicBezTo>
                    <a:pt x="280" y="1066"/>
                    <a:pt x="280" y="1066"/>
                    <a:pt x="280" y="1066"/>
                  </a:cubicBezTo>
                  <a:cubicBezTo>
                    <a:pt x="283" y="1187"/>
                    <a:pt x="283" y="1187"/>
                    <a:pt x="283" y="1187"/>
                  </a:cubicBezTo>
                  <a:cubicBezTo>
                    <a:pt x="283" y="1187"/>
                    <a:pt x="262" y="1211"/>
                    <a:pt x="275" y="1247"/>
                  </a:cubicBezTo>
                  <a:cubicBezTo>
                    <a:pt x="275" y="1247"/>
                    <a:pt x="271" y="1441"/>
                    <a:pt x="257" y="1455"/>
                  </a:cubicBezTo>
                  <a:cubicBezTo>
                    <a:pt x="257" y="1455"/>
                    <a:pt x="237" y="1469"/>
                    <a:pt x="238" y="1485"/>
                  </a:cubicBezTo>
                  <a:cubicBezTo>
                    <a:pt x="238" y="1486"/>
                    <a:pt x="238" y="1487"/>
                    <a:pt x="239" y="1487"/>
                  </a:cubicBezTo>
                  <a:cubicBezTo>
                    <a:pt x="242" y="1504"/>
                    <a:pt x="264" y="1529"/>
                    <a:pt x="264" y="1529"/>
                  </a:cubicBezTo>
                  <a:cubicBezTo>
                    <a:pt x="264" y="1529"/>
                    <a:pt x="259" y="1568"/>
                    <a:pt x="260" y="1571"/>
                  </a:cubicBezTo>
                  <a:cubicBezTo>
                    <a:pt x="261" y="1575"/>
                    <a:pt x="280" y="1591"/>
                    <a:pt x="280" y="1591"/>
                  </a:cubicBezTo>
                  <a:cubicBezTo>
                    <a:pt x="285" y="1592"/>
                    <a:pt x="285" y="1592"/>
                    <a:pt x="285" y="1592"/>
                  </a:cubicBezTo>
                  <a:cubicBezTo>
                    <a:pt x="290" y="1589"/>
                    <a:pt x="290" y="1589"/>
                    <a:pt x="290" y="1589"/>
                  </a:cubicBezTo>
                  <a:cubicBezTo>
                    <a:pt x="298" y="1589"/>
                    <a:pt x="298" y="1589"/>
                    <a:pt x="298" y="1589"/>
                  </a:cubicBezTo>
                  <a:cubicBezTo>
                    <a:pt x="302" y="1590"/>
                    <a:pt x="302" y="1590"/>
                    <a:pt x="302" y="1590"/>
                  </a:cubicBezTo>
                  <a:cubicBezTo>
                    <a:pt x="302" y="1590"/>
                    <a:pt x="313" y="1606"/>
                    <a:pt x="317" y="1620"/>
                  </a:cubicBezTo>
                  <a:cubicBezTo>
                    <a:pt x="317" y="1620"/>
                    <a:pt x="308" y="1630"/>
                    <a:pt x="336" y="1644"/>
                  </a:cubicBezTo>
                  <a:cubicBezTo>
                    <a:pt x="336" y="1644"/>
                    <a:pt x="362" y="1664"/>
                    <a:pt x="396" y="1657"/>
                  </a:cubicBezTo>
                  <a:cubicBezTo>
                    <a:pt x="396" y="1657"/>
                    <a:pt x="441" y="1651"/>
                    <a:pt x="420" y="1619"/>
                  </a:cubicBezTo>
                  <a:cubicBezTo>
                    <a:pt x="420" y="1619"/>
                    <a:pt x="375" y="1572"/>
                    <a:pt x="361" y="1542"/>
                  </a:cubicBezTo>
                  <a:cubicBezTo>
                    <a:pt x="358" y="1503"/>
                    <a:pt x="358" y="1503"/>
                    <a:pt x="358" y="1503"/>
                  </a:cubicBezTo>
                  <a:cubicBezTo>
                    <a:pt x="358" y="1503"/>
                    <a:pt x="398" y="1489"/>
                    <a:pt x="377" y="1470"/>
                  </a:cubicBezTo>
                  <a:cubicBezTo>
                    <a:pt x="377" y="1470"/>
                    <a:pt x="399" y="1360"/>
                    <a:pt x="402" y="1282"/>
                  </a:cubicBezTo>
                  <a:cubicBezTo>
                    <a:pt x="402" y="1282"/>
                    <a:pt x="447" y="1141"/>
                    <a:pt x="455" y="1034"/>
                  </a:cubicBezTo>
                  <a:cubicBezTo>
                    <a:pt x="471" y="948"/>
                    <a:pt x="471" y="948"/>
                    <a:pt x="471" y="948"/>
                  </a:cubicBezTo>
                  <a:cubicBezTo>
                    <a:pt x="512" y="896"/>
                    <a:pt x="512" y="896"/>
                    <a:pt x="512" y="896"/>
                  </a:cubicBezTo>
                  <a:cubicBezTo>
                    <a:pt x="516" y="771"/>
                    <a:pt x="516" y="771"/>
                    <a:pt x="516" y="771"/>
                  </a:cubicBezTo>
                  <a:cubicBezTo>
                    <a:pt x="511" y="765"/>
                    <a:pt x="511" y="765"/>
                    <a:pt x="511" y="765"/>
                  </a:cubicBezTo>
                  <a:cubicBezTo>
                    <a:pt x="509" y="757"/>
                    <a:pt x="509" y="757"/>
                    <a:pt x="509" y="757"/>
                  </a:cubicBezTo>
                  <a:cubicBezTo>
                    <a:pt x="513" y="751"/>
                    <a:pt x="513" y="751"/>
                    <a:pt x="513" y="751"/>
                  </a:cubicBezTo>
                  <a:cubicBezTo>
                    <a:pt x="513" y="751"/>
                    <a:pt x="516" y="647"/>
                    <a:pt x="502" y="610"/>
                  </a:cubicBezTo>
                  <a:cubicBezTo>
                    <a:pt x="502" y="610"/>
                    <a:pt x="489" y="502"/>
                    <a:pt x="484" y="483"/>
                  </a:cubicBezTo>
                  <a:cubicBezTo>
                    <a:pt x="476" y="374"/>
                    <a:pt x="476" y="374"/>
                    <a:pt x="476" y="374"/>
                  </a:cubicBezTo>
                  <a:cubicBezTo>
                    <a:pt x="476" y="374"/>
                    <a:pt x="474" y="336"/>
                    <a:pt x="447" y="333"/>
                  </a:cubicBezTo>
                  <a:cubicBezTo>
                    <a:pt x="447" y="333"/>
                    <a:pt x="358" y="300"/>
                    <a:pt x="345" y="277"/>
                  </a:cubicBezTo>
                  <a:cubicBezTo>
                    <a:pt x="345" y="277"/>
                    <a:pt x="341" y="265"/>
                    <a:pt x="342" y="261"/>
                  </a:cubicBezTo>
                  <a:cubicBezTo>
                    <a:pt x="343" y="257"/>
                    <a:pt x="346" y="246"/>
                    <a:pt x="346" y="246"/>
                  </a:cubicBezTo>
                  <a:cubicBezTo>
                    <a:pt x="360" y="220"/>
                    <a:pt x="360" y="220"/>
                    <a:pt x="360" y="220"/>
                  </a:cubicBezTo>
                  <a:cubicBezTo>
                    <a:pt x="370" y="207"/>
                    <a:pt x="370" y="207"/>
                    <a:pt x="370" y="207"/>
                  </a:cubicBezTo>
                  <a:cubicBezTo>
                    <a:pt x="376" y="202"/>
                    <a:pt x="376" y="202"/>
                    <a:pt x="376" y="202"/>
                  </a:cubicBezTo>
                  <a:cubicBezTo>
                    <a:pt x="383" y="187"/>
                    <a:pt x="383" y="187"/>
                    <a:pt x="383" y="187"/>
                  </a:cubicBezTo>
                  <a:cubicBezTo>
                    <a:pt x="387" y="155"/>
                    <a:pt x="387" y="155"/>
                    <a:pt x="387" y="155"/>
                  </a:cubicBezTo>
                  <a:cubicBezTo>
                    <a:pt x="387" y="155"/>
                    <a:pt x="383" y="149"/>
                    <a:pt x="380" y="153"/>
                  </a:cubicBezTo>
                  <a:cubicBezTo>
                    <a:pt x="380" y="153"/>
                    <a:pt x="397" y="64"/>
                    <a:pt x="350" y="37"/>
                  </a:cubicBezTo>
                  <a:cubicBezTo>
                    <a:pt x="350" y="37"/>
                    <a:pt x="285" y="0"/>
                    <a:pt x="246" y="64"/>
                  </a:cubicBezTo>
                  <a:cubicBezTo>
                    <a:pt x="246" y="64"/>
                    <a:pt x="226" y="110"/>
                    <a:pt x="230" y="120"/>
                  </a:cubicBezTo>
                  <a:cubicBezTo>
                    <a:pt x="224" y="123"/>
                    <a:pt x="224" y="123"/>
                    <a:pt x="224" y="123"/>
                  </a:cubicBezTo>
                  <a:cubicBezTo>
                    <a:pt x="220" y="130"/>
                    <a:pt x="220" y="130"/>
                    <a:pt x="220" y="130"/>
                  </a:cubicBezTo>
                  <a:cubicBezTo>
                    <a:pt x="220" y="138"/>
                    <a:pt x="220" y="138"/>
                    <a:pt x="220" y="138"/>
                  </a:cubicBezTo>
                  <a:cubicBezTo>
                    <a:pt x="220" y="147"/>
                    <a:pt x="220" y="147"/>
                    <a:pt x="220" y="147"/>
                  </a:cubicBezTo>
                  <a:cubicBezTo>
                    <a:pt x="220" y="156"/>
                    <a:pt x="220" y="156"/>
                    <a:pt x="220" y="156"/>
                  </a:cubicBezTo>
                  <a:cubicBezTo>
                    <a:pt x="222" y="165"/>
                    <a:pt x="222" y="165"/>
                    <a:pt x="222" y="165"/>
                  </a:cubicBezTo>
                  <a:cubicBezTo>
                    <a:pt x="232" y="173"/>
                    <a:pt x="232" y="173"/>
                    <a:pt x="232" y="173"/>
                  </a:cubicBezTo>
                  <a:cubicBezTo>
                    <a:pt x="235" y="173"/>
                    <a:pt x="235" y="173"/>
                    <a:pt x="235" y="173"/>
                  </a:cubicBezTo>
                  <a:cubicBezTo>
                    <a:pt x="235" y="173"/>
                    <a:pt x="240" y="232"/>
                    <a:pt x="230" y="236"/>
                  </a:cubicBezTo>
                  <a:close/>
                </a:path>
              </a:pathLst>
            </a:custGeom>
            <a:solidFill>
              <a:schemeClr val="tx1"/>
            </a:solidFill>
            <a:ln w="9525">
              <a:noFill/>
              <a:round/>
              <a:headEnd/>
              <a:tailEnd/>
            </a:ln>
          </p:spPr>
          <p:txBody>
            <a:bodyPr/>
            <a:lstStyle/>
            <a:p>
              <a:endParaRPr lang="en-US"/>
            </a:p>
          </p:txBody>
        </p:sp>
        <p:sp>
          <p:nvSpPr>
            <p:cNvPr id="64" name="Freeform 105"/>
            <p:cNvSpPr>
              <a:spLocks/>
            </p:cNvSpPr>
            <p:nvPr/>
          </p:nvSpPr>
          <p:spPr bwMode="gray">
            <a:xfrm>
              <a:off x="1761" y="1984"/>
              <a:ext cx="209" cy="577"/>
            </a:xfrm>
            <a:custGeom>
              <a:avLst/>
              <a:gdLst/>
              <a:ahLst/>
              <a:cxnLst>
                <a:cxn ang="0">
                  <a:pos x="15" y="0"/>
                </a:cxn>
                <a:cxn ang="0">
                  <a:pos x="0" y="17"/>
                </a:cxn>
                <a:cxn ang="0">
                  <a:pos x="59" y="499"/>
                </a:cxn>
                <a:cxn ang="0">
                  <a:pos x="181" y="486"/>
                </a:cxn>
                <a:cxn ang="0">
                  <a:pos x="164" y="404"/>
                </a:cxn>
                <a:cxn ang="0">
                  <a:pos x="137" y="436"/>
                </a:cxn>
                <a:cxn ang="0">
                  <a:pos x="88" y="393"/>
                </a:cxn>
                <a:cxn ang="0">
                  <a:pos x="79" y="184"/>
                </a:cxn>
                <a:cxn ang="0">
                  <a:pos x="84" y="96"/>
                </a:cxn>
                <a:cxn ang="0">
                  <a:pos x="69" y="68"/>
                </a:cxn>
                <a:cxn ang="0">
                  <a:pos x="64" y="66"/>
                </a:cxn>
                <a:cxn ang="0">
                  <a:pos x="77" y="52"/>
                </a:cxn>
                <a:cxn ang="0">
                  <a:pos x="79" y="47"/>
                </a:cxn>
                <a:cxn ang="0">
                  <a:pos x="15" y="0"/>
                </a:cxn>
              </a:cxnLst>
              <a:rect l="0" t="0" r="r" b="b"/>
              <a:pathLst>
                <a:path w="181" h="499">
                  <a:moveTo>
                    <a:pt x="15" y="0"/>
                  </a:moveTo>
                  <a:cubicBezTo>
                    <a:pt x="0" y="17"/>
                    <a:pt x="0" y="17"/>
                    <a:pt x="0" y="17"/>
                  </a:cubicBezTo>
                  <a:cubicBezTo>
                    <a:pt x="0" y="17"/>
                    <a:pt x="101" y="331"/>
                    <a:pt x="59" y="499"/>
                  </a:cubicBezTo>
                  <a:cubicBezTo>
                    <a:pt x="59" y="499"/>
                    <a:pt x="171" y="495"/>
                    <a:pt x="181" y="486"/>
                  </a:cubicBezTo>
                  <a:cubicBezTo>
                    <a:pt x="181" y="486"/>
                    <a:pt x="170" y="416"/>
                    <a:pt x="164" y="404"/>
                  </a:cubicBezTo>
                  <a:cubicBezTo>
                    <a:pt x="137" y="436"/>
                    <a:pt x="137" y="436"/>
                    <a:pt x="137" y="436"/>
                  </a:cubicBezTo>
                  <a:cubicBezTo>
                    <a:pt x="88" y="393"/>
                    <a:pt x="88" y="393"/>
                    <a:pt x="88" y="393"/>
                  </a:cubicBezTo>
                  <a:cubicBezTo>
                    <a:pt x="88" y="393"/>
                    <a:pt x="73" y="241"/>
                    <a:pt x="79" y="184"/>
                  </a:cubicBezTo>
                  <a:cubicBezTo>
                    <a:pt x="79" y="184"/>
                    <a:pt x="84" y="107"/>
                    <a:pt x="84" y="96"/>
                  </a:cubicBezTo>
                  <a:cubicBezTo>
                    <a:pt x="84" y="96"/>
                    <a:pt x="84" y="65"/>
                    <a:pt x="69" y="68"/>
                  </a:cubicBezTo>
                  <a:cubicBezTo>
                    <a:pt x="64" y="66"/>
                    <a:pt x="64" y="66"/>
                    <a:pt x="64" y="66"/>
                  </a:cubicBezTo>
                  <a:cubicBezTo>
                    <a:pt x="77" y="52"/>
                    <a:pt x="77" y="52"/>
                    <a:pt x="77" y="52"/>
                  </a:cubicBezTo>
                  <a:cubicBezTo>
                    <a:pt x="79" y="47"/>
                    <a:pt x="79" y="47"/>
                    <a:pt x="79" y="47"/>
                  </a:cubicBezTo>
                  <a:cubicBezTo>
                    <a:pt x="79" y="47"/>
                    <a:pt x="24" y="8"/>
                    <a:pt x="15" y="0"/>
                  </a:cubicBezTo>
                  <a:close/>
                </a:path>
              </a:pathLst>
            </a:custGeom>
            <a:solidFill>
              <a:srgbClr val="FFFFFF"/>
            </a:solidFill>
            <a:ln w="9525">
              <a:noFill/>
              <a:round/>
              <a:headEnd/>
              <a:tailEnd/>
            </a:ln>
          </p:spPr>
          <p:txBody>
            <a:bodyPr/>
            <a:lstStyle/>
            <a:p>
              <a:endParaRPr lang="en-US"/>
            </a:p>
          </p:txBody>
        </p:sp>
        <p:sp>
          <p:nvSpPr>
            <p:cNvPr id="65" name="Freeform 106"/>
            <p:cNvSpPr>
              <a:spLocks/>
            </p:cNvSpPr>
            <p:nvPr/>
          </p:nvSpPr>
          <p:spPr bwMode="gray">
            <a:xfrm>
              <a:off x="1879" y="2017"/>
              <a:ext cx="54" cy="305"/>
            </a:xfrm>
            <a:custGeom>
              <a:avLst/>
              <a:gdLst/>
              <a:ahLst/>
              <a:cxnLst>
                <a:cxn ang="0">
                  <a:pos x="3" y="20"/>
                </a:cxn>
                <a:cxn ang="0">
                  <a:pos x="21" y="0"/>
                </a:cxn>
                <a:cxn ang="0">
                  <a:pos x="28" y="10"/>
                </a:cxn>
                <a:cxn ang="0">
                  <a:pos x="42" y="264"/>
                </a:cxn>
                <a:cxn ang="0">
                  <a:pos x="15" y="59"/>
                </a:cxn>
                <a:cxn ang="0">
                  <a:pos x="19" y="49"/>
                </a:cxn>
                <a:cxn ang="0">
                  <a:pos x="3" y="26"/>
                </a:cxn>
                <a:cxn ang="0">
                  <a:pos x="0" y="22"/>
                </a:cxn>
                <a:cxn ang="0">
                  <a:pos x="3" y="20"/>
                </a:cxn>
              </a:cxnLst>
              <a:rect l="0" t="0" r="r" b="b"/>
              <a:pathLst>
                <a:path w="47" h="264">
                  <a:moveTo>
                    <a:pt x="3" y="20"/>
                  </a:moveTo>
                  <a:cubicBezTo>
                    <a:pt x="21" y="0"/>
                    <a:pt x="21" y="0"/>
                    <a:pt x="21" y="0"/>
                  </a:cubicBezTo>
                  <a:cubicBezTo>
                    <a:pt x="28" y="10"/>
                    <a:pt x="28" y="10"/>
                    <a:pt x="28" y="10"/>
                  </a:cubicBezTo>
                  <a:cubicBezTo>
                    <a:pt x="28" y="10"/>
                    <a:pt x="47" y="110"/>
                    <a:pt x="42" y="264"/>
                  </a:cubicBezTo>
                  <a:cubicBezTo>
                    <a:pt x="42" y="264"/>
                    <a:pt x="6" y="64"/>
                    <a:pt x="15" y="59"/>
                  </a:cubicBezTo>
                  <a:cubicBezTo>
                    <a:pt x="19" y="49"/>
                    <a:pt x="19" y="49"/>
                    <a:pt x="19" y="49"/>
                  </a:cubicBezTo>
                  <a:cubicBezTo>
                    <a:pt x="3" y="26"/>
                    <a:pt x="3" y="26"/>
                    <a:pt x="3" y="26"/>
                  </a:cubicBezTo>
                  <a:cubicBezTo>
                    <a:pt x="0" y="22"/>
                    <a:pt x="0" y="22"/>
                    <a:pt x="0" y="22"/>
                  </a:cubicBezTo>
                  <a:lnTo>
                    <a:pt x="3" y="20"/>
                  </a:lnTo>
                  <a:close/>
                </a:path>
              </a:pathLst>
            </a:custGeom>
            <a:solidFill>
              <a:srgbClr val="FFFFFF"/>
            </a:solidFill>
            <a:ln w="9525">
              <a:noFill/>
              <a:round/>
              <a:headEnd/>
              <a:tailEnd/>
            </a:ln>
          </p:spPr>
          <p:txBody>
            <a:bodyPr/>
            <a:lstStyle/>
            <a:p>
              <a:endParaRPr lang="en-US"/>
            </a:p>
          </p:txBody>
        </p:sp>
        <p:sp>
          <p:nvSpPr>
            <p:cNvPr id="66" name="Freeform 107"/>
            <p:cNvSpPr>
              <a:spLocks/>
            </p:cNvSpPr>
            <p:nvPr/>
          </p:nvSpPr>
          <p:spPr bwMode="gray">
            <a:xfrm>
              <a:off x="1836" y="2040"/>
              <a:ext cx="114" cy="448"/>
            </a:xfrm>
            <a:custGeom>
              <a:avLst/>
              <a:gdLst/>
              <a:ahLst/>
              <a:cxnLst>
                <a:cxn ang="0">
                  <a:pos x="80" y="237"/>
                </a:cxn>
                <a:cxn ang="0">
                  <a:pos x="53" y="38"/>
                </a:cxn>
                <a:cxn ang="0">
                  <a:pos x="56" y="28"/>
                </a:cxn>
                <a:cxn ang="0">
                  <a:pos x="41" y="5"/>
                </a:cxn>
                <a:cxn ang="0">
                  <a:pos x="37" y="1"/>
                </a:cxn>
                <a:cxn ang="0">
                  <a:pos x="38" y="1"/>
                </a:cxn>
                <a:cxn ang="0">
                  <a:pos x="37" y="1"/>
                </a:cxn>
                <a:cxn ang="0">
                  <a:pos x="14" y="0"/>
                </a:cxn>
                <a:cxn ang="0">
                  <a:pos x="13" y="3"/>
                </a:cxn>
                <a:cxn ang="0">
                  <a:pos x="0" y="17"/>
                </a:cxn>
                <a:cxn ang="0">
                  <a:pos x="4" y="19"/>
                </a:cxn>
                <a:cxn ang="0">
                  <a:pos x="19" y="47"/>
                </a:cxn>
                <a:cxn ang="0">
                  <a:pos x="15" y="135"/>
                </a:cxn>
                <a:cxn ang="0">
                  <a:pos x="23" y="344"/>
                </a:cxn>
                <a:cxn ang="0">
                  <a:pos x="73" y="388"/>
                </a:cxn>
                <a:cxn ang="0">
                  <a:pos x="99" y="356"/>
                </a:cxn>
                <a:cxn ang="0">
                  <a:pos x="80" y="237"/>
                </a:cxn>
              </a:cxnLst>
              <a:rect l="0" t="0" r="r" b="b"/>
              <a:pathLst>
                <a:path w="99" h="388">
                  <a:moveTo>
                    <a:pt x="80" y="237"/>
                  </a:moveTo>
                  <a:cubicBezTo>
                    <a:pt x="80" y="239"/>
                    <a:pt x="44" y="43"/>
                    <a:pt x="53" y="38"/>
                  </a:cubicBezTo>
                  <a:cubicBezTo>
                    <a:pt x="56" y="28"/>
                    <a:pt x="56" y="28"/>
                    <a:pt x="56" y="28"/>
                  </a:cubicBezTo>
                  <a:cubicBezTo>
                    <a:pt x="41" y="5"/>
                    <a:pt x="41" y="5"/>
                    <a:pt x="41" y="5"/>
                  </a:cubicBezTo>
                  <a:cubicBezTo>
                    <a:pt x="37" y="1"/>
                    <a:pt x="37" y="1"/>
                    <a:pt x="37" y="1"/>
                  </a:cubicBezTo>
                  <a:cubicBezTo>
                    <a:pt x="38" y="1"/>
                    <a:pt x="38" y="1"/>
                    <a:pt x="38" y="1"/>
                  </a:cubicBezTo>
                  <a:cubicBezTo>
                    <a:pt x="38" y="1"/>
                    <a:pt x="37" y="1"/>
                    <a:pt x="37" y="1"/>
                  </a:cubicBezTo>
                  <a:cubicBezTo>
                    <a:pt x="28" y="3"/>
                    <a:pt x="19" y="2"/>
                    <a:pt x="14" y="0"/>
                  </a:cubicBezTo>
                  <a:cubicBezTo>
                    <a:pt x="13" y="3"/>
                    <a:pt x="13" y="3"/>
                    <a:pt x="13" y="3"/>
                  </a:cubicBezTo>
                  <a:cubicBezTo>
                    <a:pt x="0" y="17"/>
                    <a:pt x="0" y="17"/>
                    <a:pt x="0" y="17"/>
                  </a:cubicBezTo>
                  <a:cubicBezTo>
                    <a:pt x="4" y="19"/>
                    <a:pt x="4" y="19"/>
                    <a:pt x="4" y="19"/>
                  </a:cubicBezTo>
                  <a:cubicBezTo>
                    <a:pt x="20" y="16"/>
                    <a:pt x="19" y="47"/>
                    <a:pt x="19" y="47"/>
                  </a:cubicBezTo>
                  <a:cubicBezTo>
                    <a:pt x="19" y="59"/>
                    <a:pt x="15" y="135"/>
                    <a:pt x="15" y="135"/>
                  </a:cubicBezTo>
                  <a:cubicBezTo>
                    <a:pt x="9" y="192"/>
                    <a:pt x="23" y="344"/>
                    <a:pt x="23" y="344"/>
                  </a:cubicBezTo>
                  <a:cubicBezTo>
                    <a:pt x="73" y="388"/>
                    <a:pt x="73" y="388"/>
                    <a:pt x="73" y="388"/>
                  </a:cubicBezTo>
                  <a:cubicBezTo>
                    <a:pt x="99" y="356"/>
                    <a:pt x="99" y="356"/>
                    <a:pt x="99" y="356"/>
                  </a:cubicBezTo>
                  <a:cubicBezTo>
                    <a:pt x="92" y="327"/>
                    <a:pt x="84" y="266"/>
                    <a:pt x="80" y="237"/>
                  </a:cubicBezTo>
                  <a:close/>
                </a:path>
              </a:pathLst>
            </a:custGeom>
            <a:solidFill>
              <a:srgbClr val="9A0000"/>
            </a:solidFill>
            <a:ln w="9525">
              <a:noFill/>
              <a:round/>
              <a:headEnd/>
              <a:tailEnd/>
            </a:ln>
          </p:spPr>
          <p:txBody>
            <a:bodyPr/>
            <a:lstStyle/>
            <a:p>
              <a:endParaRPr lang="en-US"/>
            </a:p>
          </p:txBody>
        </p:sp>
      </p:grpSp>
      <p:grpSp>
        <p:nvGrpSpPr>
          <p:cNvPr id="67" name="Group 72"/>
          <p:cNvGrpSpPr>
            <a:grpSpLocks/>
          </p:cNvGrpSpPr>
          <p:nvPr/>
        </p:nvGrpSpPr>
        <p:grpSpPr bwMode="auto">
          <a:xfrm flipH="1">
            <a:off x="523874" y="3114675"/>
            <a:ext cx="374650" cy="1069975"/>
            <a:chOff x="1536" y="1123"/>
            <a:chExt cx="754" cy="2659"/>
          </a:xfrm>
        </p:grpSpPr>
        <p:sp>
          <p:nvSpPr>
            <p:cNvPr id="68" name="Freeform 73"/>
            <p:cNvSpPr>
              <a:spLocks/>
            </p:cNvSpPr>
            <p:nvPr/>
          </p:nvSpPr>
          <p:spPr bwMode="gray">
            <a:xfrm flipH="1">
              <a:off x="1536" y="1123"/>
              <a:ext cx="754" cy="2659"/>
            </a:xfrm>
            <a:custGeom>
              <a:avLst/>
              <a:gdLst/>
              <a:ahLst/>
              <a:cxnLst>
                <a:cxn ang="0">
                  <a:pos x="45" y="651"/>
                </a:cxn>
                <a:cxn ang="0">
                  <a:pos x="8" y="565"/>
                </a:cxn>
                <a:cxn ang="0">
                  <a:pos x="128" y="341"/>
                </a:cxn>
                <a:cxn ang="0">
                  <a:pos x="254" y="295"/>
                </a:cxn>
                <a:cxn ang="0">
                  <a:pos x="226" y="257"/>
                </a:cxn>
                <a:cxn ang="0">
                  <a:pos x="211" y="201"/>
                </a:cxn>
                <a:cxn ang="0">
                  <a:pos x="210" y="151"/>
                </a:cxn>
                <a:cxn ang="0">
                  <a:pos x="215" y="94"/>
                </a:cxn>
                <a:cxn ang="0">
                  <a:pos x="206" y="56"/>
                </a:cxn>
                <a:cxn ang="0">
                  <a:pos x="362" y="41"/>
                </a:cxn>
                <a:cxn ang="0">
                  <a:pos x="382" y="194"/>
                </a:cxn>
                <a:cxn ang="0">
                  <a:pos x="372" y="230"/>
                </a:cxn>
                <a:cxn ang="0">
                  <a:pos x="384" y="245"/>
                </a:cxn>
                <a:cxn ang="0">
                  <a:pos x="415" y="281"/>
                </a:cxn>
                <a:cxn ang="0">
                  <a:pos x="507" y="319"/>
                </a:cxn>
                <a:cxn ang="0">
                  <a:pos x="523" y="492"/>
                </a:cxn>
                <a:cxn ang="0">
                  <a:pos x="473" y="610"/>
                </a:cxn>
                <a:cxn ang="0">
                  <a:pos x="447" y="710"/>
                </a:cxn>
                <a:cxn ang="0">
                  <a:pos x="465" y="916"/>
                </a:cxn>
                <a:cxn ang="0">
                  <a:pos x="437" y="1017"/>
                </a:cxn>
                <a:cxn ang="0">
                  <a:pos x="460" y="1339"/>
                </a:cxn>
                <a:cxn ang="0">
                  <a:pos x="474" y="1765"/>
                </a:cxn>
                <a:cxn ang="0">
                  <a:pos x="466" y="1803"/>
                </a:cxn>
                <a:cxn ang="0">
                  <a:pos x="468" y="1867"/>
                </a:cxn>
                <a:cxn ang="0">
                  <a:pos x="373" y="1831"/>
                </a:cxn>
                <a:cxn ang="0">
                  <a:pos x="388" y="1778"/>
                </a:cxn>
                <a:cxn ang="0">
                  <a:pos x="344" y="1621"/>
                </a:cxn>
                <a:cxn ang="0">
                  <a:pos x="286" y="1196"/>
                </a:cxn>
                <a:cxn ang="0">
                  <a:pos x="279" y="1344"/>
                </a:cxn>
                <a:cxn ang="0">
                  <a:pos x="286" y="1389"/>
                </a:cxn>
                <a:cxn ang="0">
                  <a:pos x="280" y="1749"/>
                </a:cxn>
                <a:cxn ang="0">
                  <a:pos x="272" y="1772"/>
                </a:cxn>
                <a:cxn ang="0">
                  <a:pos x="192" y="1802"/>
                </a:cxn>
                <a:cxn ang="0">
                  <a:pos x="148" y="1807"/>
                </a:cxn>
                <a:cxn ang="0">
                  <a:pos x="4" y="1795"/>
                </a:cxn>
                <a:cxn ang="0">
                  <a:pos x="55" y="1772"/>
                </a:cxn>
                <a:cxn ang="0">
                  <a:pos x="128" y="1661"/>
                </a:cxn>
                <a:cxn ang="0">
                  <a:pos x="125" y="1621"/>
                </a:cxn>
                <a:cxn ang="0">
                  <a:pos x="118" y="1257"/>
                </a:cxn>
                <a:cxn ang="0">
                  <a:pos x="63" y="996"/>
                </a:cxn>
                <a:cxn ang="0">
                  <a:pos x="96" y="785"/>
                </a:cxn>
                <a:cxn ang="0">
                  <a:pos x="134" y="681"/>
                </a:cxn>
                <a:cxn ang="0">
                  <a:pos x="104" y="680"/>
                </a:cxn>
                <a:cxn ang="0">
                  <a:pos x="95" y="661"/>
                </a:cxn>
              </a:cxnLst>
              <a:rect l="0" t="0" r="r" b="b"/>
              <a:pathLst>
                <a:path w="534" h="1883">
                  <a:moveTo>
                    <a:pt x="103" y="640"/>
                  </a:moveTo>
                  <a:cubicBezTo>
                    <a:pt x="103" y="640"/>
                    <a:pt x="56" y="651"/>
                    <a:pt x="45" y="651"/>
                  </a:cubicBezTo>
                  <a:cubicBezTo>
                    <a:pt x="34" y="651"/>
                    <a:pt x="23" y="642"/>
                    <a:pt x="13" y="613"/>
                  </a:cubicBezTo>
                  <a:cubicBezTo>
                    <a:pt x="3" y="583"/>
                    <a:pt x="0" y="578"/>
                    <a:pt x="8" y="565"/>
                  </a:cubicBezTo>
                  <a:cubicBezTo>
                    <a:pt x="16" y="551"/>
                    <a:pt x="45" y="499"/>
                    <a:pt x="66" y="477"/>
                  </a:cubicBezTo>
                  <a:cubicBezTo>
                    <a:pt x="88" y="455"/>
                    <a:pt x="112" y="368"/>
                    <a:pt x="128" y="341"/>
                  </a:cubicBezTo>
                  <a:cubicBezTo>
                    <a:pt x="144" y="315"/>
                    <a:pt x="156" y="326"/>
                    <a:pt x="178" y="321"/>
                  </a:cubicBezTo>
                  <a:cubicBezTo>
                    <a:pt x="201" y="317"/>
                    <a:pt x="244" y="305"/>
                    <a:pt x="254" y="295"/>
                  </a:cubicBezTo>
                  <a:cubicBezTo>
                    <a:pt x="264" y="285"/>
                    <a:pt x="260" y="265"/>
                    <a:pt x="260" y="265"/>
                  </a:cubicBezTo>
                  <a:cubicBezTo>
                    <a:pt x="260" y="265"/>
                    <a:pt x="234" y="262"/>
                    <a:pt x="226" y="257"/>
                  </a:cubicBezTo>
                  <a:cubicBezTo>
                    <a:pt x="218" y="251"/>
                    <a:pt x="218" y="232"/>
                    <a:pt x="218" y="225"/>
                  </a:cubicBezTo>
                  <a:cubicBezTo>
                    <a:pt x="218" y="219"/>
                    <a:pt x="212" y="212"/>
                    <a:pt x="211" y="201"/>
                  </a:cubicBezTo>
                  <a:cubicBezTo>
                    <a:pt x="210" y="190"/>
                    <a:pt x="203" y="187"/>
                    <a:pt x="208" y="165"/>
                  </a:cubicBezTo>
                  <a:cubicBezTo>
                    <a:pt x="209" y="157"/>
                    <a:pt x="211" y="159"/>
                    <a:pt x="210" y="151"/>
                  </a:cubicBezTo>
                  <a:cubicBezTo>
                    <a:pt x="209" y="143"/>
                    <a:pt x="199" y="137"/>
                    <a:pt x="201" y="131"/>
                  </a:cubicBezTo>
                  <a:cubicBezTo>
                    <a:pt x="203" y="125"/>
                    <a:pt x="206" y="106"/>
                    <a:pt x="215" y="94"/>
                  </a:cubicBezTo>
                  <a:cubicBezTo>
                    <a:pt x="197" y="85"/>
                    <a:pt x="197" y="85"/>
                    <a:pt x="197" y="85"/>
                  </a:cubicBezTo>
                  <a:cubicBezTo>
                    <a:pt x="197" y="85"/>
                    <a:pt x="195" y="72"/>
                    <a:pt x="206" y="56"/>
                  </a:cubicBezTo>
                  <a:cubicBezTo>
                    <a:pt x="218" y="40"/>
                    <a:pt x="259" y="0"/>
                    <a:pt x="315" y="7"/>
                  </a:cubicBezTo>
                  <a:cubicBezTo>
                    <a:pt x="370" y="14"/>
                    <a:pt x="362" y="41"/>
                    <a:pt x="362" y="41"/>
                  </a:cubicBezTo>
                  <a:cubicBezTo>
                    <a:pt x="362" y="41"/>
                    <a:pt x="389" y="38"/>
                    <a:pt x="399" y="64"/>
                  </a:cubicBezTo>
                  <a:cubicBezTo>
                    <a:pt x="408" y="90"/>
                    <a:pt x="387" y="180"/>
                    <a:pt x="382" y="194"/>
                  </a:cubicBezTo>
                  <a:cubicBezTo>
                    <a:pt x="377" y="207"/>
                    <a:pt x="364" y="214"/>
                    <a:pt x="364" y="214"/>
                  </a:cubicBezTo>
                  <a:cubicBezTo>
                    <a:pt x="372" y="230"/>
                    <a:pt x="372" y="230"/>
                    <a:pt x="372" y="230"/>
                  </a:cubicBezTo>
                  <a:cubicBezTo>
                    <a:pt x="375" y="230"/>
                    <a:pt x="375" y="230"/>
                    <a:pt x="375" y="230"/>
                  </a:cubicBezTo>
                  <a:cubicBezTo>
                    <a:pt x="384" y="245"/>
                    <a:pt x="384" y="245"/>
                    <a:pt x="384" y="245"/>
                  </a:cubicBezTo>
                  <a:cubicBezTo>
                    <a:pt x="395" y="242"/>
                    <a:pt x="395" y="242"/>
                    <a:pt x="395" y="242"/>
                  </a:cubicBezTo>
                  <a:cubicBezTo>
                    <a:pt x="395" y="242"/>
                    <a:pt x="410" y="276"/>
                    <a:pt x="415" y="281"/>
                  </a:cubicBezTo>
                  <a:cubicBezTo>
                    <a:pt x="421" y="286"/>
                    <a:pt x="446" y="298"/>
                    <a:pt x="460" y="303"/>
                  </a:cubicBezTo>
                  <a:cubicBezTo>
                    <a:pt x="474" y="308"/>
                    <a:pt x="484" y="314"/>
                    <a:pt x="507" y="319"/>
                  </a:cubicBezTo>
                  <a:cubicBezTo>
                    <a:pt x="529" y="323"/>
                    <a:pt x="534" y="354"/>
                    <a:pt x="534" y="374"/>
                  </a:cubicBezTo>
                  <a:cubicBezTo>
                    <a:pt x="534" y="393"/>
                    <a:pt x="528" y="464"/>
                    <a:pt x="523" y="492"/>
                  </a:cubicBezTo>
                  <a:cubicBezTo>
                    <a:pt x="518" y="521"/>
                    <a:pt x="481" y="586"/>
                    <a:pt x="471" y="595"/>
                  </a:cubicBezTo>
                  <a:cubicBezTo>
                    <a:pt x="471" y="595"/>
                    <a:pt x="475" y="600"/>
                    <a:pt x="473" y="610"/>
                  </a:cubicBezTo>
                  <a:cubicBezTo>
                    <a:pt x="472" y="620"/>
                    <a:pt x="455" y="635"/>
                    <a:pt x="455" y="635"/>
                  </a:cubicBezTo>
                  <a:cubicBezTo>
                    <a:pt x="447" y="710"/>
                    <a:pt x="447" y="710"/>
                    <a:pt x="447" y="710"/>
                  </a:cubicBezTo>
                  <a:cubicBezTo>
                    <a:pt x="447" y="710"/>
                    <a:pt x="452" y="737"/>
                    <a:pt x="459" y="757"/>
                  </a:cubicBezTo>
                  <a:cubicBezTo>
                    <a:pt x="459" y="757"/>
                    <a:pt x="463" y="883"/>
                    <a:pt x="465" y="916"/>
                  </a:cubicBezTo>
                  <a:cubicBezTo>
                    <a:pt x="467" y="949"/>
                    <a:pt x="472" y="1013"/>
                    <a:pt x="472" y="1013"/>
                  </a:cubicBezTo>
                  <a:cubicBezTo>
                    <a:pt x="472" y="1013"/>
                    <a:pt x="439" y="1007"/>
                    <a:pt x="437" y="1017"/>
                  </a:cubicBezTo>
                  <a:cubicBezTo>
                    <a:pt x="437" y="1017"/>
                    <a:pt x="426" y="1220"/>
                    <a:pt x="434" y="1265"/>
                  </a:cubicBezTo>
                  <a:cubicBezTo>
                    <a:pt x="442" y="1309"/>
                    <a:pt x="454" y="1319"/>
                    <a:pt x="460" y="1339"/>
                  </a:cubicBezTo>
                  <a:cubicBezTo>
                    <a:pt x="466" y="1359"/>
                    <a:pt x="471" y="1650"/>
                    <a:pt x="472" y="1693"/>
                  </a:cubicBezTo>
                  <a:cubicBezTo>
                    <a:pt x="474" y="1737"/>
                    <a:pt x="474" y="1765"/>
                    <a:pt x="474" y="1765"/>
                  </a:cubicBezTo>
                  <a:cubicBezTo>
                    <a:pt x="463" y="1773"/>
                    <a:pt x="463" y="1773"/>
                    <a:pt x="463" y="1773"/>
                  </a:cubicBezTo>
                  <a:cubicBezTo>
                    <a:pt x="463" y="1773"/>
                    <a:pt x="462" y="1791"/>
                    <a:pt x="466" y="1803"/>
                  </a:cubicBezTo>
                  <a:cubicBezTo>
                    <a:pt x="471" y="1815"/>
                    <a:pt x="470" y="1833"/>
                    <a:pt x="471" y="1841"/>
                  </a:cubicBezTo>
                  <a:cubicBezTo>
                    <a:pt x="472" y="1849"/>
                    <a:pt x="468" y="1867"/>
                    <a:pt x="468" y="1867"/>
                  </a:cubicBezTo>
                  <a:cubicBezTo>
                    <a:pt x="468" y="1867"/>
                    <a:pt x="419" y="1883"/>
                    <a:pt x="378" y="1871"/>
                  </a:cubicBezTo>
                  <a:cubicBezTo>
                    <a:pt x="378" y="1871"/>
                    <a:pt x="372" y="1849"/>
                    <a:pt x="373" y="1831"/>
                  </a:cubicBezTo>
                  <a:cubicBezTo>
                    <a:pt x="374" y="1813"/>
                    <a:pt x="374" y="1810"/>
                    <a:pt x="380" y="1800"/>
                  </a:cubicBezTo>
                  <a:cubicBezTo>
                    <a:pt x="387" y="1789"/>
                    <a:pt x="388" y="1778"/>
                    <a:pt x="388" y="1778"/>
                  </a:cubicBezTo>
                  <a:cubicBezTo>
                    <a:pt x="361" y="1778"/>
                    <a:pt x="361" y="1778"/>
                    <a:pt x="361" y="1778"/>
                  </a:cubicBezTo>
                  <a:cubicBezTo>
                    <a:pt x="344" y="1621"/>
                    <a:pt x="344" y="1621"/>
                    <a:pt x="344" y="1621"/>
                  </a:cubicBezTo>
                  <a:cubicBezTo>
                    <a:pt x="344" y="1621"/>
                    <a:pt x="322" y="1452"/>
                    <a:pt x="319" y="1424"/>
                  </a:cubicBezTo>
                  <a:cubicBezTo>
                    <a:pt x="316" y="1396"/>
                    <a:pt x="286" y="1208"/>
                    <a:pt x="286" y="1196"/>
                  </a:cubicBezTo>
                  <a:cubicBezTo>
                    <a:pt x="286" y="1184"/>
                    <a:pt x="280" y="1190"/>
                    <a:pt x="279" y="1193"/>
                  </a:cubicBezTo>
                  <a:cubicBezTo>
                    <a:pt x="278" y="1195"/>
                    <a:pt x="289" y="1334"/>
                    <a:pt x="279" y="1344"/>
                  </a:cubicBezTo>
                  <a:cubicBezTo>
                    <a:pt x="269" y="1354"/>
                    <a:pt x="274" y="1357"/>
                    <a:pt x="274" y="1359"/>
                  </a:cubicBezTo>
                  <a:cubicBezTo>
                    <a:pt x="274" y="1362"/>
                    <a:pt x="286" y="1375"/>
                    <a:pt x="286" y="1389"/>
                  </a:cubicBezTo>
                  <a:cubicBezTo>
                    <a:pt x="286" y="1402"/>
                    <a:pt x="274" y="1590"/>
                    <a:pt x="277" y="1627"/>
                  </a:cubicBezTo>
                  <a:cubicBezTo>
                    <a:pt x="280" y="1663"/>
                    <a:pt x="274" y="1737"/>
                    <a:pt x="280" y="1749"/>
                  </a:cubicBezTo>
                  <a:cubicBezTo>
                    <a:pt x="285" y="1760"/>
                    <a:pt x="278" y="1767"/>
                    <a:pt x="278" y="1767"/>
                  </a:cubicBezTo>
                  <a:cubicBezTo>
                    <a:pt x="272" y="1772"/>
                    <a:pt x="272" y="1772"/>
                    <a:pt x="272" y="1772"/>
                  </a:cubicBezTo>
                  <a:cubicBezTo>
                    <a:pt x="274" y="1802"/>
                    <a:pt x="274" y="1802"/>
                    <a:pt x="274" y="1802"/>
                  </a:cubicBezTo>
                  <a:cubicBezTo>
                    <a:pt x="192" y="1802"/>
                    <a:pt x="192" y="1802"/>
                    <a:pt x="192" y="1802"/>
                  </a:cubicBezTo>
                  <a:cubicBezTo>
                    <a:pt x="192" y="1802"/>
                    <a:pt x="192" y="1797"/>
                    <a:pt x="180" y="1795"/>
                  </a:cubicBezTo>
                  <a:cubicBezTo>
                    <a:pt x="167" y="1794"/>
                    <a:pt x="166" y="1803"/>
                    <a:pt x="148" y="1807"/>
                  </a:cubicBezTo>
                  <a:cubicBezTo>
                    <a:pt x="130" y="1810"/>
                    <a:pt x="76" y="1813"/>
                    <a:pt x="50" y="1807"/>
                  </a:cubicBezTo>
                  <a:cubicBezTo>
                    <a:pt x="24" y="1801"/>
                    <a:pt x="4" y="1795"/>
                    <a:pt x="4" y="1795"/>
                  </a:cubicBezTo>
                  <a:cubicBezTo>
                    <a:pt x="4" y="1795"/>
                    <a:pt x="5" y="1789"/>
                    <a:pt x="8" y="1784"/>
                  </a:cubicBezTo>
                  <a:cubicBezTo>
                    <a:pt x="12" y="1779"/>
                    <a:pt x="28" y="1769"/>
                    <a:pt x="55" y="1772"/>
                  </a:cubicBezTo>
                  <a:cubicBezTo>
                    <a:pt x="82" y="1775"/>
                    <a:pt x="122" y="1752"/>
                    <a:pt x="122" y="1742"/>
                  </a:cubicBezTo>
                  <a:cubicBezTo>
                    <a:pt x="122" y="1732"/>
                    <a:pt x="124" y="1671"/>
                    <a:pt x="128" y="1661"/>
                  </a:cubicBezTo>
                  <a:cubicBezTo>
                    <a:pt x="133" y="1651"/>
                    <a:pt x="138" y="1654"/>
                    <a:pt x="138" y="1641"/>
                  </a:cubicBezTo>
                  <a:cubicBezTo>
                    <a:pt x="138" y="1627"/>
                    <a:pt x="125" y="1626"/>
                    <a:pt x="125" y="1621"/>
                  </a:cubicBezTo>
                  <a:cubicBezTo>
                    <a:pt x="125" y="1615"/>
                    <a:pt x="124" y="1443"/>
                    <a:pt x="128" y="1424"/>
                  </a:cubicBezTo>
                  <a:cubicBezTo>
                    <a:pt x="132" y="1405"/>
                    <a:pt x="122" y="1289"/>
                    <a:pt x="118" y="1257"/>
                  </a:cubicBezTo>
                  <a:cubicBezTo>
                    <a:pt x="115" y="1225"/>
                    <a:pt x="99" y="1031"/>
                    <a:pt x="101" y="1013"/>
                  </a:cubicBezTo>
                  <a:cubicBezTo>
                    <a:pt x="63" y="996"/>
                    <a:pt x="63" y="996"/>
                    <a:pt x="63" y="996"/>
                  </a:cubicBezTo>
                  <a:cubicBezTo>
                    <a:pt x="63" y="996"/>
                    <a:pt x="99" y="798"/>
                    <a:pt x="108" y="788"/>
                  </a:cubicBezTo>
                  <a:cubicBezTo>
                    <a:pt x="96" y="785"/>
                    <a:pt x="96" y="785"/>
                    <a:pt x="96" y="785"/>
                  </a:cubicBezTo>
                  <a:cubicBezTo>
                    <a:pt x="96" y="785"/>
                    <a:pt x="105" y="768"/>
                    <a:pt x="120" y="748"/>
                  </a:cubicBezTo>
                  <a:cubicBezTo>
                    <a:pt x="134" y="728"/>
                    <a:pt x="134" y="681"/>
                    <a:pt x="134" y="681"/>
                  </a:cubicBezTo>
                  <a:cubicBezTo>
                    <a:pt x="134" y="681"/>
                    <a:pt x="128" y="677"/>
                    <a:pt x="120" y="680"/>
                  </a:cubicBezTo>
                  <a:cubicBezTo>
                    <a:pt x="112" y="683"/>
                    <a:pt x="110" y="692"/>
                    <a:pt x="104" y="680"/>
                  </a:cubicBezTo>
                  <a:cubicBezTo>
                    <a:pt x="97" y="668"/>
                    <a:pt x="104" y="665"/>
                    <a:pt x="104" y="665"/>
                  </a:cubicBezTo>
                  <a:cubicBezTo>
                    <a:pt x="104" y="665"/>
                    <a:pt x="96" y="668"/>
                    <a:pt x="95" y="661"/>
                  </a:cubicBezTo>
                  <a:cubicBezTo>
                    <a:pt x="94" y="655"/>
                    <a:pt x="103" y="640"/>
                    <a:pt x="103" y="640"/>
                  </a:cubicBezTo>
                  <a:close/>
                </a:path>
              </a:pathLst>
            </a:custGeom>
            <a:solidFill>
              <a:schemeClr val="tx1"/>
            </a:solidFill>
            <a:ln w="9525">
              <a:noFill/>
              <a:round/>
              <a:headEnd/>
              <a:tailEnd/>
            </a:ln>
          </p:spPr>
          <p:txBody>
            <a:bodyPr/>
            <a:lstStyle/>
            <a:p>
              <a:endParaRPr lang="en-US"/>
            </a:p>
          </p:txBody>
        </p:sp>
        <p:grpSp>
          <p:nvGrpSpPr>
            <p:cNvPr id="69" name="Group 74"/>
            <p:cNvGrpSpPr>
              <a:grpSpLocks/>
            </p:cNvGrpSpPr>
            <p:nvPr/>
          </p:nvGrpSpPr>
          <p:grpSpPr bwMode="auto">
            <a:xfrm>
              <a:off x="1741" y="1446"/>
              <a:ext cx="328" cy="616"/>
              <a:chOff x="2117" y="981"/>
              <a:chExt cx="407" cy="765"/>
            </a:xfrm>
          </p:grpSpPr>
          <p:sp>
            <p:nvSpPr>
              <p:cNvPr id="70" name="Freeform 75"/>
              <p:cNvSpPr>
                <a:spLocks/>
              </p:cNvSpPr>
              <p:nvPr/>
            </p:nvSpPr>
            <p:spPr bwMode="gray">
              <a:xfrm>
                <a:off x="2145" y="1447"/>
                <a:ext cx="107" cy="154"/>
              </a:xfrm>
              <a:custGeom>
                <a:avLst/>
                <a:gdLst/>
                <a:ahLst/>
                <a:cxnLst>
                  <a:cxn ang="0">
                    <a:pos x="22" y="88"/>
                  </a:cxn>
                  <a:cxn ang="0">
                    <a:pos x="12" y="32"/>
                  </a:cxn>
                  <a:cxn ang="0">
                    <a:pos x="51" y="4"/>
                  </a:cxn>
                  <a:cxn ang="0">
                    <a:pos x="41" y="49"/>
                  </a:cxn>
                  <a:cxn ang="0">
                    <a:pos x="61" y="68"/>
                  </a:cxn>
                  <a:cxn ang="0">
                    <a:pos x="22" y="88"/>
                  </a:cxn>
                </a:cxnLst>
                <a:rect l="0" t="0" r="r" b="b"/>
                <a:pathLst>
                  <a:path w="61" h="88">
                    <a:moveTo>
                      <a:pt x="22" y="88"/>
                    </a:moveTo>
                    <a:cubicBezTo>
                      <a:pt x="5" y="86"/>
                      <a:pt x="0" y="51"/>
                      <a:pt x="12" y="32"/>
                    </a:cubicBezTo>
                    <a:cubicBezTo>
                      <a:pt x="25" y="14"/>
                      <a:pt x="41" y="0"/>
                      <a:pt x="51" y="4"/>
                    </a:cubicBezTo>
                    <a:cubicBezTo>
                      <a:pt x="51" y="4"/>
                      <a:pt x="34" y="31"/>
                      <a:pt x="41" y="49"/>
                    </a:cubicBezTo>
                    <a:cubicBezTo>
                      <a:pt x="48" y="66"/>
                      <a:pt x="61" y="68"/>
                      <a:pt x="61" y="68"/>
                    </a:cubicBezTo>
                    <a:cubicBezTo>
                      <a:pt x="61" y="68"/>
                      <a:pt x="27" y="88"/>
                      <a:pt x="22" y="88"/>
                    </a:cubicBezTo>
                    <a:close/>
                  </a:path>
                </a:pathLst>
              </a:custGeom>
              <a:solidFill>
                <a:srgbClr val="FFFFFF"/>
              </a:solidFill>
              <a:ln w="9525">
                <a:noFill/>
                <a:round/>
                <a:headEnd/>
                <a:tailEnd/>
              </a:ln>
            </p:spPr>
            <p:txBody>
              <a:bodyPr/>
              <a:lstStyle/>
              <a:p>
                <a:endParaRPr lang="en-US"/>
              </a:p>
            </p:txBody>
          </p:sp>
          <p:sp>
            <p:nvSpPr>
              <p:cNvPr id="71" name="Freeform 76"/>
              <p:cNvSpPr>
                <a:spLocks/>
              </p:cNvSpPr>
              <p:nvPr/>
            </p:nvSpPr>
            <p:spPr bwMode="gray">
              <a:xfrm>
                <a:off x="2117" y="1651"/>
                <a:ext cx="54" cy="95"/>
              </a:xfrm>
              <a:custGeom>
                <a:avLst/>
                <a:gdLst/>
                <a:ahLst/>
                <a:cxnLst>
                  <a:cxn ang="0">
                    <a:pos x="19" y="54"/>
                  </a:cxn>
                  <a:cxn ang="0">
                    <a:pos x="11" y="5"/>
                  </a:cxn>
                  <a:cxn ang="0">
                    <a:pos x="21" y="0"/>
                  </a:cxn>
                  <a:cxn ang="0">
                    <a:pos x="31" y="46"/>
                  </a:cxn>
                  <a:cxn ang="0">
                    <a:pos x="19" y="54"/>
                  </a:cxn>
                </a:cxnLst>
                <a:rect l="0" t="0" r="r" b="b"/>
                <a:pathLst>
                  <a:path w="31" h="54">
                    <a:moveTo>
                      <a:pt x="19" y="54"/>
                    </a:moveTo>
                    <a:cubicBezTo>
                      <a:pt x="19" y="54"/>
                      <a:pt x="0" y="35"/>
                      <a:pt x="11" y="5"/>
                    </a:cubicBezTo>
                    <a:cubicBezTo>
                      <a:pt x="21" y="0"/>
                      <a:pt x="21" y="0"/>
                      <a:pt x="21" y="0"/>
                    </a:cubicBezTo>
                    <a:cubicBezTo>
                      <a:pt x="21" y="0"/>
                      <a:pt x="21" y="37"/>
                      <a:pt x="31" y="46"/>
                    </a:cubicBezTo>
                    <a:lnTo>
                      <a:pt x="19" y="54"/>
                    </a:lnTo>
                    <a:close/>
                  </a:path>
                </a:pathLst>
              </a:custGeom>
              <a:solidFill>
                <a:srgbClr val="FFFFFF"/>
              </a:solidFill>
              <a:ln w="9525">
                <a:noFill/>
                <a:round/>
                <a:headEnd/>
                <a:tailEnd/>
              </a:ln>
            </p:spPr>
            <p:txBody>
              <a:bodyPr/>
              <a:lstStyle/>
              <a:p>
                <a:endParaRPr lang="en-US"/>
              </a:p>
            </p:txBody>
          </p:sp>
          <p:sp>
            <p:nvSpPr>
              <p:cNvPr id="72" name="Freeform 77"/>
              <p:cNvSpPr>
                <a:spLocks/>
              </p:cNvSpPr>
              <p:nvPr/>
            </p:nvSpPr>
            <p:spPr bwMode="gray">
              <a:xfrm>
                <a:off x="2290" y="1047"/>
                <a:ext cx="54" cy="227"/>
              </a:xfrm>
              <a:custGeom>
                <a:avLst/>
                <a:gdLst/>
                <a:ahLst/>
                <a:cxnLst>
                  <a:cxn ang="0">
                    <a:pos x="8" y="29"/>
                  </a:cxn>
                  <a:cxn ang="0">
                    <a:pos x="10" y="0"/>
                  </a:cxn>
                  <a:cxn ang="0">
                    <a:pos x="31" y="30"/>
                  </a:cxn>
                  <a:cxn ang="0">
                    <a:pos x="17" y="66"/>
                  </a:cxn>
                  <a:cxn ang="0">
                    <a:pos x="0" y="130"/>
                  </a:cxn>
                  <a:cxn ang="0">
                    <a:pos x="7" y="64"/>
                  </a:cxn>
                  <a:cxn ang="0">
                    <a:pos x="8" y="29"/>
                  </a:cxn>
                </a:cxnLst>
                <a:rect l="0" t="0" r="r" b="b"/>
                <a:pathLst>
                  <a:path w="31" h="130">
                    <a:moveTo>
                      <a:pt x="8" y="29"/>
                    </a:moveTo>
                    <a:cubicBezTo>
                      <a:pt x="9" y="18"/>
                      <a:pt x="10" y="0"/>
                      <a:pt x="10" y="0"/>
                    </a:cubicBezTo>
                    <a:cubicBezTo>
                      <a:pt x="10" y="0"/>
                      <a:pt x="18" y="29"/>
                      <a:pt x="31" y="30"/>
                    </a:cubicBezTo>
                    <a:cubicBezTo>
                      <a:pt x="31" y="30"/>
                      <a:pt x="12" y="49"/>
                      <a:pt x="17" y="66"/>
                    </a:cubicBezTo>
                    <a:cubicBezTo>
                      <a:pt x="0" y="130"/>
                      <a:pt x="0" y="130"/>
                      <a:pt x="0" y="130"/>
                    </a:cubicBezTo>
                    <a:cubicBezTo>
                      <a:pt x="0" y="130"/>
                      <a:pt x="9" y="82"/>
                      <a:pt x="7" y="64"/>
                    </a:cubicBezTo>
                    <a:cubicBezTo>
                      <a:pt x="6" y="47"/>
                      <a:pt x="8" y="29"/>
                      <a:pt x="8" y="29"/>
                    </a:cubicBezTo>
                    <a:close/>
                  </a:path>
                </a:pathLst>
              </a:custGeom>
              <a:solidFill>
                <a:srgbClr val="FFFFFF"/>
              </a:solidFill>
              <a:ln w="9525">
                <a:noFill/>
                <a:round/>
                <a:headEnd/>
                <a:tailEnd/>
              </a:ln>
            </p:spPr>
            <p:txBody>
              <a:bodyPr/>
              <a:lstStyle/>
              <a:p>
                <a:endParaRPr lang="en-US"/>
              </a:p>
            </p:txBody>
          </p:sp>
          <p:sp>
            <p:nvSpPr>
              <p:cNvPr id="73" name="Freeform 78"/>
              <p:cNvSpPr>
                <a:spLocks/>
              </p:cNvSpPr>
              <p:nvPr/>
            </p:nvSpPr>
            <p:spPr bwMode="gray">
              <a:xfrm>
                <a:off x="2350" y="981"/>
                <a:ext cx="174" cy="267"/>
              </a:xfrm>
              <a:custGeom>
                <a:avLst/>
                <a:gdLst/>
                <a:ahLst/>
                <a:cxnLst>
                  <a:cxn ang="0">
                    <a:pos x="13" y="67"/>
                  </a:cxn>
                  <a:cxn ang="0">
                    <a:pos x="75" y="17"/>
                  </a:cxn>
                  <a:cxn ang="0">
                    <a:pos x="92" y="1"/>
                  </a:cxn>
                  <a:cxn ang="0">
                    <a:pos x="100" y="15"/>
                  </a:cxn>
                  <a:cxn ang="0">
                    <a:pos x="33" y="109"/>
                  </a:cxn>
                  <a:cxn ang="0">
                    <a:pos x="0" y="153"/>
                  </a:cxn>
                  <a:cxn ang="0">
                    <a:pos x="6" y="128"/>
                  </a:cxn>
                  <a:cxn ang="0">
                    <a:pos x="26" y="106"/>
                  </a:cxn>
                  <a:cxn ang="0">
                    <a:pos x="13" y="67"/>
                  </a:cxn>
                </a:cxnLst>
                <a:rect l="0" t="0" r="r" b="b"/>
                <a:pathLst>
                  <a:path w="100" h="153">
                    <a:moveTo>
                      <a:pt x="13" y="67"/>
                    </a:moveTo>
                    <a:cubicBezTo>
                      <a:pt x="13" y="67"/>
                      <a:pt x="62" y="30"/>
                      <a:pt x="75" y="17"/>
                    </a:cubicBezTo>
                    <a:cubicBezTo>
                      <a:pt x="89" y="3"/>
                      <a:pt x="92" y="0"/>
                      <a:pt x="92" y="1"/>
                    </a:cubicBezTo>
                    <a:cubicBezTo>
                      <a:pt x="93" y="1"/>
                      <a:pt x="100" y="15"/>
                      <a:pt x="100" y="15"/>
                    </a:cubicBezTo>
                    <a:cubicBezTo>
                      <a:pt x="100" y="15"/>
                      <a:pt x="38" y="92"/>
                      <a:pt x="33" y="109"/>
                    </a:cubicBezTo>
                    <a:cubicBezTo>
                      <a:pt x="0" y="153"/>
                      <a:pt x="0" y="153"/>
                      <a:pt x="0" y="153"/>
                    </a:cubicBezTo>
                    <a:cubicBezTo>
                      <a:pt x="0" y="153"/>
                      <a:pt x="5" y="137"/>
                      <a:pt x="6" y="128"/>
                    </a:cubicBezTo>
                    <a:cubicBezTo>
                      <a:pt x="8" y="119"/>
                      <a:pt x="26" y="106"/>
                      <a:pt x="26" y="106"/>
                    </a:cubicBezTo>
                    <a:cubicBezTo>
                      <a:pt x="26" y="106"/>
                      <a:pt x="20" y="80"/>
                      <a:pt x="13" y="67"/>
                    </a:cubicBezTo>
                    <a:close/>
                  </a:path>
                </a:pathLst>
              </a:custGeom>
              <a:solidFill>
                <a:srgbClr val="FFFFFF"/>
              </a:solidFill>
              <a:ln w="9525">
                <a:noFill/>
                <a:round/>
                <a:headEnd/>
                <a:tailEnd/>
              </a:ln>
            </p:spPr>
            <p:txBody>
              <a:bodyPr/>
              <a:lstStyle/>
              <a:p>
                <a:endParaRPr lang="en-US"/>
              </a:p>
            </p:txBody>
          </p:sp>
        </p:grpSp>
      </p:grpSp>
      <p:sp>
        <p:nvSpPr>
          <p:cNvPr id="110" name="WordArt 35"/>
          <p:cNvSpPr>
            <a:spLocks noChangeArrowheads="1" noChangeShapeType="1" noTextEdit="1"/>
          </p:cNvSpPr>
          <p:nvPr>
            <p:custDataLst>
              <p:tags r:id="rId1"/>
            </p:custDataLst>
          </p:nvPr>
        </p:nvSpPr>
        <p:spPr bwMode="gray">
          <a:xfrm>
            <a:off x="2511552" y="3218688"/>
            <a:ext cx="4657344" cy="1936623"/>
          </a:xfrm>
          <a:prstGeom prst="rect">
            <a:avLst/>
          </a:prstGeom>
        </p:spPr>
        <p:txBody>
          <a:bodyPr spcFirstLastPara="1" wrap="none" fromWordArt="1">
            <a:prstTxWarp prst="textArchUp">
              <a:avLst>
                <a:gd name="adj" fmla="val 11359556"/>
              </a:avLst>
            </a:prstTxWarp>
          </a:bodyPr>
          <a:lstStyle/>
          <a:p>
            <a:pPr algn="ctr"/>
            <a:r>
              <a:rPr lang="en-US" sz="3600" kern="10" dirty="0" smtClean="0">
                <a:ln w="9525">
                  <a:noFill/>
                  <a:round/>
                  <a:headEnd/>
                  <a:tailEnd/>
                </a:ln>
                <a:effectLst>
                  <a:outerShdw blurRad="38100" dist="25400" dir="2700000" algn="tl">
                    <a:srgbClr val="000000">
                      <a:alpha val="43137"/>
                    </a:srgbClr>
                  </a:outerShdw>
                </a:effectLst>
                <a:latin typeface="+mn-lt"/>
                <a:ea typeface="+mn-lt"/>
                <a:cs typeface="+mn-lt"/>
              </a:rPr>
              <a:t>  ConsoleWorks</a:t>
            </a:r>
            <a:r>
              <a:rPr lang="en-US" sz="3600" kern="10" baseline="30000" dirty="0" smtClean="0">
                <a:ln w="9525">
                  <a:noFill/>
                  <a:round/>
                  <a:headEnd/>
                  <a:tailEnd/>
                </a:ln>
                <a:effectLst>
                  <a:outerShdw blurRad="38100" dist="25400" dir="2700000" algn="tl">
                    <a:srgbClr val="000000">
                      <a:alpha val="43137"/>
                    </a:srgbClr>
                  </a:outerShdw>
                </a:effectLst>
                <a:latin typeface="+mn-lt"/>
                <a:ea typeface="+mn-lt"/>
                <a:cs typeface="+mn-lt"/>
              </a:rPr>
              <a:t>®</a:t>
            </a:r>
            <a:r>
              <a:rPr lang="en-US" sz="3600" kern="10" dirty="0" smtClean="0">
                <a:ln w="9525">
                  <a:noFill/>
                  <a:round/>
                  <a:headEnd/>
                  <a:tailEnd/>
                </a:ln>
                <a:effectLst>
                  <a:outerShdw blurRad="38100" dist="25400" dir="2700000" algn="tl">
                    <a:srgbClr val="000000">
                      <a:alpha val="43137"/>
                    </a:srgbClr>
                  </a:outerShdw>
                </a:effectLst>
                <a:latin typeface="+mn-lt"/>
                <a:ea typeface="+mn-lt"/>
                <a:cs typeface="+mn-lt"/>
              </a:rPr>
              <a:t> Virtualization Foundation</a:t>
            </a:r>
            <a:endParaRPr lang="en-US" sz="3600" kern="10" dirty="0">
              <a:ln w="9525">
                <a:noFill/>
                <a:round/>
                <a:headEnd/>
                <a:tailEnd/>
              </a:ln>
              <a:effectLst>
                <a:outerShdw blurRad="38100" dist="25400" dir="2700000" algn="tl">
                  <a:srgbClr val="000000">
                    <a:alpha val="43137"/>
                  </a:srgbClr>
                </a:outerShdw>
              </a:effectLst>
              <a:latin typeface="+mn-lt"/>
              <a:ea typeface="+mn-lt"/>
              <a:cs typeface="+mn-lt"/>
            </a:endParaRPr>
          </a:p>
        </p:txBody>
      </p:sp>
      <p:sp>
        <p:nvSpPr>
          <p:cNvPr id="114" name="Rectangle 7"/>
          <p:cNvSpPr>
            <a:spLocks noChangeArrowheads="1"/>
          </p:cNvSpPr>
          <p:nvPr/>
        </p:nvSpPr>
        <p:spPr bwMode="gray">
          <a:xfrm>
            <a:off x="209549" y="992188"/>
            <a:ext cx="8801101" cy="122237"/>
          </a:xfrm>
          <a:prstGeom prst="rect">
            <a:avLst/>
          </a:prstGeom>
          <a:gradFill rotWithShape="1">
            <a:gsLst>
              <a:gs pos="0">
                <a:srgbClr val="9F9F9F">
                  <a:gamma/>
                  <a:shade val="46275"/>
                  <a:invGamma/>
                </a:srgbClr>
              </a:gs>
              <a:gs pos="50000">
                <a:srgbClr val="9F9F9F"/>
              </a:gs>
              <a:gs pos="100000">
                <a:srgbClr val="9F9F9F">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endParaRPr lang="en-GB" sz="1600" b="1" dirty="0">
              <a:solidFill>
                <a:schemeClr val="bg1"/>
              </a:solidFill>
            </a:endParaRPr>
          </a:p>
        </p:txBody>
      </p:sp>
      <p:sp>
        <p:nvSpPr>
          <p:cNvPr id="115" name="Rectangle 3"/>
          <p:cNvSpPr>
            <a:spLocks noChangeArrowheads="1"/>
          </p:cNvSpPr>
          <p:nvPr/>
        </p:nvSpPr>
        <p:spPr bwMode="gray">
          <a:xfrm>
            <a:off x="228599" y="1123950"/>
            <a:ext cx="8772526" cy="114300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45720" tIns="45720" rIns="45720" bIns="45720"/>
          <a:lstStyle/>
          <a:p>
            <a:pPr marL="190500" indent="-190500">
              <a:lnSpc>
                <a:spcPct val="90000"/>
              </a:lnSpc>
              <a:spcAft>
                <a:spcPct val="20000"/>
              </a:spcAft>
              <a:buClr>
                <a:srgbClr val="292929"/>
              </a:buClr>
              <a:buFont typeface="Wingdings" pitchFamily="2" charset="2"/>
              <a:buChar char="§"/>
            </a:pPr>
            <a:r>
              <a:rPr lang="en-GB" sz="1600" dirty="0" smtClean="0"/>
              <a:t>Know where every Application and VM is... (when, where, who, why)</a:t>
            </a:r>
            <a:endParaRPr lang="en-GB" sz="1600" dirty="0"/>
          </a:p>
          <a:p>
            <a:pPr marL="190500" indent="-190500">
              <a:lnSpc>
                <a:spcPct val="90000"/>
              </a:lnSpc>
              <a:spcAft>
                <a:spcPct val="20000"/>
              </a:spcAft>
              <a:buClr>
                <a:srgbClr val="292929"/>
              </a:buClr>
              <a:buFont typeface="Wingdings" pitchFamily="2" charset="2"/>
              <a:buChar char="§"/>
            </a:pPr>
            <a:r>
              <a:rPr lang="en-GB" sz="1600" dirty="0" smtClean="0"/>
              <a:t>Secure Applications, VMs and host hardware with integrated role-based access and control</a:t>
            </a:r>
          </a:p>
          <a:p>
            <a:pPr marL="190500" indent="-190500">
              <a:lnSpc>
                <a:spcPct val="90000"/>
              </a:lnSpc>
              <a:spcAft>
                <a:spcPct val="20000"/>
              </a:spcAft>
              <a:buClr>
                <a:srgbClr val="292929"/>
              </a:buClr>
              <a:buFont typeface="Wingdings" pitchFamily="2" charset="2"/>
              <a:buChar char="§"/>
            </a:pPr>
            <a:r>
              <a:rPr lang="en-GB" sz="1600" dirty="0" smtClean="0"/>
              <a:t>Detect, alert and enforce policy on VM movement (regardless of physical location)</a:t>
            </a:r>
          </a:p>
          <a:p>
            <a:pPr marL="190500" indent="-190500">
              <a:lnSpc>
                <a:spcPct val="90000"/>
              </a:lnSpc>
              <a:spcAft>
                <a:spcPct val="20000"/>
              </a:spcAft>
              <a:buClr>
                <a:srgbClr val="292929"/>
              </a:buClr>
              <a:buFont typeface="Wingdings" pitchFamily="2" charset="2"/>
              <a:buChar char="§"/>
            </a:pPr>
            <a:r>
              <a:rPr lang="en-GB" sz="1600" dirty="0" smtClean="0"/>
              <a:t>Manage, log, correlate and report on Applications, VMs and host hardware - </a:t>
            </a:r>
            <a:r>
              <a:rPr lang="en-GB" sz="1600" u="sng" dirty="0" smtClean="0"/>
              <a:t>combined</a:t>
            </a:r>
            <a:endParaRPr lang="en-GB" sz="1600" u="sng" dirty="0"/>
          </a:p>
        </p:txBody>
      </p:sp>
    </p:spTree>
  </p:cSld>
  <p:clrMapOvr>
    <a:masterClrMapping/>
  </p:clrMapOvr>
  <p:transition spd="slow" advClick="0">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Technology</a:t>
            </a:r>
            <a:endParaRPr lang="de-DE" dirty="0"/>
          </a:p>
        </p:txBody>
      </p:sp>
      <p:sp>
        <p:nvSpPr>
          <p:cNvPr id="3" name="Untertitel 2"/>
          <p:cNvSpPr>
            <a:spLocks noGrp="1"/>
          </p:cNvSpPr>
          <p:nvPr>
            <p:ph type="subTitle" idx="1"/>
          </p:nvPr>
        </p:nvSpPr>
        <p:spPr/>
        <p:txBody>
          <a:bodyPr/>
          <a:lstStyle/>
          <a:p>
            <a:endParaRPr lang="de-DE"/>
          </a:p>
        </p:txBody>
      </p:sp>
    </p:spTree>
    <p:extLst>
      <p:ext uri="{BB962C8B-B14F-4D97-AF65-F5344CB8AC3E}">
        <p14:creationId xmlns:p14="http://schemas.microsoft.com/office/powerpoint/2010/main" xmlns="" val="806712764"/>
      </p:ext>
    </p:extLst>
  </p:cSld>
  <p:clrMapOvr>
    <a:masterClrMapping/>
  </p:clrMapOvr>
  <p:transition spd="slow" advClick="0">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r>
              <a:rPr lang="de-DE" dirty="0" smtClean="0"/>
              <a:t>NOTE </a:t>
            </a:r>
            <a:r>
              <a:rPr lang="de-DE" dirty="0" err="1" smtClean="0"/>
              <a:t>NOTE</a:t>
            </a:r>
            <a:r>
              <a:rPr lang="de-DE" dirty="0" smtClean="0"/>
              <a:t> </a:t>
            </a:r>
            <a:r>
              <a:rPr lang="de-DE" dirty="0" err="1" smtClean="0"/>
              <a:t>NOTE</a:t>
            </a:r>
            <a:r>
              <a:rPr lang="de-DE" dirty="0" smtClean="0"/>
              <a:t> </a:t>
            </a:r>
            <a:r>
              <a:rPr lang="de-DE" dirty="0" err="1" smtClean="0"/>
              <a:t>NOTE</a:t>
            </a:r>
            <a:endParaRPr lang="de-DE" dirty="0" smtClean="0"/>
          </a:p>
          <a:p>
            <a:endParaRPr lang="de-DE" dirty="0"/>
          </a:p>
          <a:p>
            <a:r>
              <a:rPr lang="de-DE" dirty="0" err="1" smtClean="0"/>
              <a:t>Use</a:t>
            </a:r>
            <a:r>
              <a:rPr lang="de-DE" dirty="0" smtClean="0"/>
              <a:t> „</a:t>
            </a:r>
            <a:r>
              <a:rPr lang="de-DE" dirty="0" err="1" smtClean="0"/>
              <a:t>asset</a:t>
            </a:r>
            <a:r>
              <a:rPr lang="de-DE" dirty="0" smtClean="0"/>
              <a:t>“ </a:t>
            </a:r>
            <a:r>
              <a:rPr lang="de-DE" dirty="0" err="1" smtClean="0"/>
              <a:t>instead</a:t>
            </a:r>
            <a:r>
              <a:rPr lang="de-DE" dirty="0" smtClean="0"/>
              <a:t> </a:t>
            </a:r>
            <a:r>
              <a:rPr lang="de-DE" dirty="0" err="1" smtClean="0"/>
              <a:t>of</a:t>
            </a:r>
            <a:r>
              <a:rPr lang="de-DE" dirty="0" smtClean="0"/>
              <a:t> </a:t>
            </a:r>
            <a:r>
              <a:rPr lang="de-DE" dirty="0" err="1" smtClean="0"/>
              <a:t>console</a:t>
            </a:r>
            <a:r>
              <a:rPr lang="de-DE" dirty="0" smtClean="0"/>
              <a:t> </a:t>
            </a:r>
            <a:r>
              <a:rPr lang="de-DE" dirty="0" err="1" smtClean="0"/>
              <a:t>where</a:t>
            </a:r>
            <a:r>
              <a:rPr lang="de-DE" dirty="0" smtClean="0"/>
              <a:t> </a:t>
            </a:r>
            <a:r>
              <a:rPr lang="de-DE" dirty="0" err="1" smtClean="0"/>
              <a:t>ever</a:t>
            </a:r>
            <a:r>
              <a:rPr lang="de-DE" dirty="0" smtClean="0"/>
              <a:t> </a:t>
            </a:r>
            <a:r>
              <a:rPr lang="de-DE" dirty="0" err="1" smtClean="0"/>
              <a:t>it</a:t>
            </a:r>
            <a:r>
              <a:rPr lang="de-DE" dirty="0" smtClean="0"/>
              <a:t> </a:t>
            </a:r>
            <a:r>
              <a:rPr lang="de-DE" dirty="0" err="1" smtClean="0"/>
              <a:t>makes</a:t>
            </a:r>
            <a:r>
              <a:rPr lang="de-DE" dirty="0" smtClean="0"/>
              <a:t> sense </a:t>
            </a:r>
            <a:r>
              <a:rPr lang="de-DE" dirty="0" err="1" smtClean="0"/>
              <a:t>to</a:t>
            </a:r>
            <a:r>
              <a:rPr lang="de-DE" dirty="0" smtClean="0"/>
              <a:t> </a:t>
            </a:r>
            <a:r>
              <a:rPr lang="de-DE" dirty="0" err="1" smtClean="0"/>
              <a:t>show</a:t>
            </a:r>
            <a:r>
              <a:rPr lang="de-DE" dirty="0" smtClean="0"/>
              <a:t> </a:t>
            </a:r>
            <a:r>
              <a:rPr lang="de-DE" dirty="0" err="1" smtClean="0"/>
              <a:t>the</a:t>
            </a:r>
            <a:r>
              <a:rPr lang="de-DE" dirty="0" smtClean="0"/>
              <a:t> </a:t>
            </a:r>
            <a:r>
              <a:rPr lang="de-DE" dirty="0" err="1" smtClean="0"/>
              <a:t>fact</a:t>
            </a:r>
            <a:r>
              <a:rPr lang="de-DE" dirty="0" smtClean="0"/>
              <a:t> </a:t>
            </a:r>
            <a:r>
              <a:rPr lang="de-DE" dirty="0" err="1" smtClean="0"/>
              <a:t>that</a:t>
            </a:r>
            <a:r>
              <a:rPr lang="de-DE" dirty="0" smtClean="0"/>
              <a:t> </a:t>
            </a:r>
            <a:r>
              <a:rPr lang="de-DE" dirty="0" err="1" smtClean="0"/>
              <a:t>we</a:t>
            </a:r>
            <a:r>
              <a:rPr lang="de-DE" dirty="0" smtClean="0"/>
              <a:t> </a:t>
            </a:r>
            <a:r>
              <a:rPr lang="de-DE" dirty="0" err="1" smtClean="0"/>
              <a:t>connect</a:t>
            </a:r>
            <a:r>
              <a:rPr lang="de-DE" dirty="0" smtClean="0"/>
              <a:t> </a:t>
            </a:r>
            <a:r>
              <a:rPr lang="de-DE" dirty="0" err="1" smtClean="0"/>
              <a:t>to</a:t>
            </a:r>
            <a:r>
              <a:rPr lang="de-DE" dirty="0" smtClean="0"/>
              <a:t> all </a:t>
            </a:r>
            <a:r>
              <a:rPr lang="de-DE" dirty="0" err="1" smtClean="0"/>
              <a:t>kinds</a:t>
            </a:r>
            <a:r>
              <a:rPr lang="de-DE" dirty="0" smtClean="0"/>
              <a:t> </a:t>
            </a:r>
            <a:r>
              <a:rPr lang="de-DE" dirty="0" err="1" smtClean="0"/>
              <a:t>of</a:t>
            </a:r>
            <a:r>
              <a:rPr lang="de-DE" dirty="0" smtClean="0"/>
              <a:t> </a:t>
            </a:r>
            <a:r>
              <a:rPr lang="de-DE" dirty="0" err="1" smtClean="0"/>
              <a:t>assetts</a:t>
            </a:r>
            <a:r>
              <a:rPr lang="de-DE" dirty="0" smtClean="0"/>
              <a:t>!</a:t>
            </a:r>
          </a:p>
          <a:p>
            <a:r>
              <a:rPr lang="de-DE" dirty="0" err="1" smtClean="0"/>
              <a:t>And</a:t>
            </a:r>
            <a:r>
              <a:rPr lang="de-DE" dirty="0" smtClean="0"/>
              <a:t> </a:t>
            </a:r>
            <a:r>
              <a:rPr lang="de-DE" dirty="0" err="1" smtClean="0"/>
              <a:t>to</a:t>
            </a:r>
            <a:r>
              <a:rPr lang="de-DE" dirty="0" smtClean="0"/>
              <a:t> </a:t>
            </a:r>
            <a:r>
              <a:rPr lang="de-DE" dirty="0" err="1" smtClean="0"/>
              <a:t>get</a:t>
            </a:r>
            <a:r>
              <a:rPr lang="de-DE" dirty="0" smtClean="0"/>
              <a:t> </a:t>
            </a:r>
            <a:r>
              <a:rPr lang="de-DE" dirty="0" err="1" smtClean="0"/>
              <a:t>away</a:t>
            </a:r>
            <a:r>
              <a:rPr lang="de-DE" dirty="0" smtClean="0"/>
              <a:t> </a:t>
            </a:r>
            <a:r>
              <a:rPr lang="de-DE" dirty="0" err="1" smtClean="0"/>
              <a:t>with</a:t>
            </a:r>
            <a:r>
              <a:rPr lang="de-DE" dirty="0" smtClean="0"/>
              <a:t> </a:t>
            </a:r>
            <a:r>
              <a:rPr lang="de-DE" dirty="0" err="1" smtClean="0"/>
              <a:t>the</a:t>
            </a:r>
            <a:r>
              <a:rPr lang="de-DE" dirty="0" smtClean="0"/>
              <a:t> </a:t>
            </a:r>
            <a:r>
              <a:rPr lang="de-DE" dirty="0" err="1" smtClean="0"/>
              <a:t>old</a:t>
            </a:r>
            <a:r>
              <a:rPr lang="de-DE" dirty="0" smtClean="0"/>
              <a:t> CONSOLE </a:t>
            </a:r>
            <a:r>
              <a:rPr lang="de-DE" dirty="0" err="1" smtClean="0"/>
              <a:t>works</a:t>
            </a:r>
            <a:r>
              <a:rPr lang="de-DE" dirty="0" smtClean="0"/>
              <a:t> </a:t>
            </a:r>
            <a:r>
              <a:rPr lang="de-DE" dirty="0" err="1" smtClean="0"/>
              <a:t>image</a:t>
            </a:r>
            <a:r>
              <a:rPr lang="de-DE" dirty="0" smtClean="0"/>
              <a:t> </a:t>
            </a:r>
            <a:r>
              <a:rPr lang="de-DE" dirty="0" err="1" smtClean="0"/>
              <a:t>of</a:t>
            </a:r>
            <a:r>
              <a:rPr lang="de-DE" dirty="0" smtClean="0"/>
              <a:t> </a:t>
            </a:r>
            <a:r>
              <a:rPr lang="de-DE" dirty="0" err="1" smtClean="0"/>
              <a:t>being</a:t>
            </a:r>
            <a:r>
              <a:rPr lang="de-DE" dirty="0" smtClean="0"/>
              <a:t> a </a:t>
            </a:r>
            <a:r>
              <a:rPr lang="de-DE" dirty="0" err="1" smtClean="0"/>
              <a:t>console</a:t>
            </a:r>
            <a:r>
              <a:rPr lang="de-DE" dirty="0" smtClean="0"/>
              <a:t> </a:t>
            </a:r>
            <a:r>
              <a:rPr lang="de-DE" dirty="0" err="1" smtClean="0"/>
              <a:t>concentrator</a:t>
            </a:r>
            <a:endParaRPr lang="de-DE" dirty="0"/>
          </a:p>
        </p:txBody>
      </p:sp>
      <p:sp>
        <p:nvSpPr>
          <p:cNvPr id="4" name="Fußzeilenplatzhalter 3"/>
          <p:cNvSpPr>
            <a:spLocks noGrp="1"/>
          </p:cNvSpPr>
          <p:nvPr>
            <p:ph type="ftr" sz="quarter" idx="10"/>
          </p:nvPr>
        </p:nvSpPr>
        <p:spPr/>
        <p:txBody>
          <a:bodyPr/>
          <a:lstStyle/>
          <a:p>
            <a:pPr>
              <a:defRPr/>
            </a:pPr>
            <a:r>
              <a:rPr lang="en-US" smtClean="0"/>
              <a:t>TDi Technologies (www.tditechnologies.com)		         Your Business is Built on IT</a:t>
            </a:r>
            <a:endParaRPr lang="de-DE"/>
          </a:p>
        </p:txBody>
      </p:sp>
    </p:spTree>
    <p:extLst>
      <p:ext uri="{BB962C8B-B14F-4D97-AF65-F5344CB8AC3E}">
        <p14:creationId xmlns:p14="http://schemas.microsoft.com/office/powerpoint/2010/main" xmlns="" val="2363730128"/>
      </p:ext>
    </p:extLst>
  </p:cSld>
  <p:clrMapOvr>
    <a:masterClrMapping/>
  </p:clrMapOvr>
  <p:transition spd="slow" advClick="0">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ln/>
        </p:spPr>
        <p:txBody>
          <a:bodyPr rIns="132080"/>
          <a:lstStyle/>
          <a:p>
            <a:r>
              <a:rPr lang="en-US" sz="2800" dirty="0"/>
              <a:t>Protecting the IT Infrastructure</a:t>
            </a:r>
          </a:p>
        </p:txBody>
      </p:sp>
      <p:pic>
        <p:nvPicPr>
          <p:cNvPr id="5122" name="Picture 2"/>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2033588"/>
            <a:ext cx="2481263" cy="2705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a:tailEnd/>
              </a14:hiddenLine>
            </a:ext>
          </a:extLst>
        </p:spPr>
      </p:pic>
      <p:pic>
        <p:nvPicPr>
          <p:cNvPr id="5123" name="Picture 3"/>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114800" y="2643188"/>
            <a:ext cx="1371600" cy="1028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a:tailEnd/>
              </a14:hiddenLine>
            </a:ext>
          </a:extLst>
        </p:spPr>
      </p:pic>
      <p:pic>
        <p:nvPicPr>
          <p:cNvPr id="5124" name="Picture 4"/>
          <p:cNvPicPr>
            <a:picLocks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524500" y="2490788"/>
            <a:ext cx="1028700" cy="1028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a:tailEnd/>
              </a14:hiddenLine>
            </a:ext>
          </a:extLst>
        </p:spPr>
      </p:pic>
      <p:sp>
        <p:nvSpPr>
          <p:cNvPr id="5125" name="Line 5"/>
          <p:cNvSpPr>
            <a:spLocks noChangeShapeType="1"/>
          </p:cNvSpPr>
          <p:nvPr/>
        </p:nvSpPr>
        <p:spPr bwMode="auto">
          <a:xfrm>
            <a:off x="2743200" y="2643188"/>
            <a:ext cx="1524000" cy="76200"/>
          </a:xfrm>
          <a:prstGeom prst="line">
            <a:avLst/>
          </a:prstGeom>
          <a:noFill/>
          <a:ln w="38100" cap="flat">
            <a:solidFill>
              <a:srgbClr val="B80000"/>
            </a:solidFill>
            <a:prstDash val="solid"/>
            <a:round/>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de-DE"/>
          </a:p>
        </p:txBody>
      </p:sp>
      <p:sp>
        <p:nvSpPr>
          <p:cNvPr id="5126" name="Line 6"/>
          <p:cNvSpPr>
            <a:spLocks noChangeShapeType="1"/>
          </p:cNvSpPr>
          <p:nvPr/>
        </p:nvSpPr>
        <p:spPr bwMode="auto">
          <a:xfrm rot="10800000" flipH="1">
            <a:off x="2743200" y="3100388"/>
            <a:ext cx="1371600" cy="1587"/>
          </a:xfrm>
          <a:prstGeom prst="line">
            <a:avLst/>
          </a:prstGeom>
          <a:noFill/>
          <a:ln w="38100" cap="flat">
            <a:solidFill>
              <a:srgbClr val="B80000"/>
            </a:solidFill>
            <a:prstDash val="solid"/>
            <a:round/>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de-DE"/>
          </a:p>
        </p:txBody>
      </p:sp>
      <p:sp>
        <p:nvSpPr>
          <p:cNvPr id="5127" name="Line 7"/>
          <p:cNvSpPr>
            <a:spLocks noChangeShapeType="1"/>
          </p:cNvSpPr>
          <p:nvPr/>
        </p:nvSpPr>
        <p:spPr bwMode="auto">
          <a:xfrm rot="10800000" flipH="1">
            <a:off x="2743200" y="3481388"/>
            <a:ext cx="1371600" cy="457200"/>
          </a:xfrm>
          <a:prstGeom prst="line">
            <a:avLst/>
          </a:prstGeom>
          <a:noFill/>
          <a:ln w="38100" cap="flat">
            <a:solidFill>
              <a:schemeClr val="tx1"/>
            </a:solidFill>
            <a:prstDash val="solid"/>
            <a:round/>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de-DE"/>
          </a:p>
        </p:txBody>
      </p:sp>
      <p:sp>
        <p:nvSpPr>
          <p:cNvPr id="5128" name="Rectangle 8"/>
          <p:cNvSpPr>
            <a:spLocks/>
          </p:cNvSpPr>
          <p:nvPr/>
        </p:nvSpPr>
        <p:spPr bwMode="auto">
          <a:xfrm rot="239999">
            <a:off x="2894013" y="2378075"/>
            <a:ext cx="10334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40639" bIns="0">
            <a:spAutoFit/>
          </a:bodyPr>
          <a:lstStyle/>
          <a:p>
            <a:pPr marL="39688"/>
            <a:r>
              <a:rPr lang="en-US" sz="1400">
                <a:solidFill>
                  <a:schemeClr val="tx1"/>
                </a:solidFill>
                <a:cs typeface="Arial" charset="0"/>
              </a:rPr>
              <a:t>Disk Errors</a:t>
            </a:r>
          </a:p>
        </p:txBody>
      </p:sp>
      <p:sp>
        <p:nvSpPr>
          <p:cNvPr id="5129" name="Rectangle 9"/>
          <p:cNvSpPr>
            <a:spLocks/>
          </p:cNvSpPr>
          <p:nvPr/>
        </p:nvSpPr>
        <p:spPr bwMode="auto">
          <a:xfrm>
            <a:off x="2667000" y="2770188"/>
            <a:ext cx="1557338"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40639" bIns="0">
            <a:spAutoFit/>
          </a:bodyPr>
          <a:lstStyle/>
          <a:p>
            <a:pPr marL="39688"/>
            <a:r>
              <a:rPr lang="en-US" sz="1400">
                <a:solidFill>
                  <a:schemeClr val="tx1"/>
                </a:solidFill>
                <a:cs typeface="Arial" charset="0"/>
              </a:rPr>
              <a:t>Application Errors</a:t>
            </a:r>
          </a:p>
        </p:txBody>
      </p:sp>
      <p:sp>
        <p:nvSpPr>
          <p:cNvPr id="5130" name="Rectangle 10"/>
          <p:cNvSpPr>
            <a:spLocks/>
          </p:cNvSpPr>
          <p:nvPr/>
        </p:nvSpPr>
        <p:spPr bwMode="auto">
          <a:xfrm rot="-1019999">
            <a:off x="2590800" y="3486150"/>
            <a:ext cx="1054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40639" bIns="0">
            <a:spAutoFit/>
          </a:bodyPr>
          <a:lstStyle/>
          <a:p>
            <a:pPr marL="39688"/>
            <a:r>
              <a:rPr lang="en-US" sz="1400">
                <a:solidFill>
                  <a:schemeClr val="tx1"/>
                </a:solidFill>
                <a:cs typeface="Arial" charset="0"/>
              </a:rPr>
              <a:t>System OK</a:t>
            </a:r>
          </a:p>
        </p:txBody>
      </p:sp>
      <p:sp>
        <p:nvSpPr>
          <p:cNvPr id="5131" name="Line 11"/>
          <p:cNvSpPr>
            <a:spLocks noChangeShapeType="1"/>
          </p:cNvSpPr>
          <p:nvPr/>
        </p:nvSpPr>
        <p:spPr bwMode="auto">
          <a:xfrm rot="10800000" flipH="1">
            <a:off x="2743200" y="3557588"/>
            <a:ext cx="1828800" cy="1066800"/>
          </a:xfrm>
          <a:prstGeom prst="line">
            <a:avLst/>
          </a:prstGeom>
          <a:noFill/>
          <a:ln w="38100" cap="flat">
            <a:solidFill>
              <a:schemeClr val="tx1"/>
            </a:solidFill>
            <a:prstDash val="solid"/>
            <a:round/>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de-DE"/>
          </a:p>
        </p:txBody>
      </p:sp>
      <p:sp>
        <p:nvSpPr>
          <p:cNvPr id="5132" name="Rectangle 12"/>
          <p:cNvSpPr>
            <a:spLocks/>
          </p:cNvSpPr>
          <p:nvPr/>
        </p:nvSpPr>
        <p:spPr bwMode="auto">
          <a:xfrm rot="-1680000">
            <a:off x="2819400" y="3873500"/>
            <a:ext cx="12223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40639" bIns="0">
            <a:spAutoFit/>
          </a:bodyPr>
          <a:lstStyle/>
          <a:p>
            <a:pPr marL="39688"/>
            <a:r>
              <a:rPr lang="en-US" sz="1400">
                <a:solidFill>
                  <a:schemeClr val="tx1"/>
                </a:solidFill>
                <a:cs typeface="Arial" charset="0"/>
              </a:rPr>
              <a:t>Door Opened</a:t>
            </a:r>
          </a:p>
        </p:txBody>
      </p:sp>
      <p:sp>
        <p:nvSpPr>
          <p:cNvPr id="5133" name="Line 13"/>
          <p:cNvSpPr>
            <a:spLocks noChangeShapeType="1"/>
          </p:cNvSpPr>
          <p:nvPr/>
        </p:nvSpPr>
        <p:spPr bwMode="auto">
          <a:xfrm>
            <a:off x="5334000" y="3024188"/>
            <a:ext cx="228600" cy="1587"/>
          </a:xfrm>
          <a:prstGeom prst="line">
            <a:avLst/>
          </a:prstGeom>
          <a:noFill/>
          <a:ln w="38100" cap="flat">
            <a:solidFill>
              <a:srgbClr val="B80000"/>
            </a:solidFill>
            <a:prstDash val="solid"/>
            <a:round/>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de-DE"/>
          </a:p>
        </p:txBody>
      </p:sp>
      <p:sp>
        <p:nvSpPr>
          <p:cNvPr id="5134" name="Rectangle 14"/>
          <p:cNvSpPr>
            <a:spLocks/>
          </p:cNvSpPr>
          <p:nvPr/>
        </p:nvSpPr>
        <p:spPr bwMode="auto">
          <a:xfrm>
            <a:off x="5299075" y="1905000"/>
            <a:ext cx="1473200" cy="546100"/>
          </a:xfrm>
          <a:prstGeom prst="rect">
            <a:avLst/>
          </a:prstGeom>
          <a:solidFill>
            <a:srgbClr val="B2B2B2"/>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sz="1600">
                <a:solidFill>
                  <a:schemeClr val="tx1"/>
                </a:solidFill>
                <a:cs typeface="Arial" charset="0"/>
              </a:rPr>
              <a:t>ConsoleWorks</a:t>
            </a:r>
          </a:p>
          <a:p>
            <a:pPr marL="39688" algn="ctr"/>
            <a:r>
              <a:rPr lang="en-US" sz="1600">
                <a:solidFill>
                  <a:schemeClr val="tx1"/>
                </a:solidFill>
                <a:cs typeface="Arial" charset="0"/>
              </a:rPr>
              <a:t>Server</a:t>
            </a:r>
          </a:p>
        </p:txBody>
      </p:sp>
      <p:sp>
        <p:nvSpPr>
          <p:cNvPr id="5135" name="Line 15"/>
          <p:cNvSpPr>
            <a:spLocks noChangeShapeType="1"/>
          </p:cNvSpPr>
          <p:nvPr/>
        </p:nvSpPr>
        <p:spPr bwMode="auto">
          <a:xfrm>
            <a:off x="6324600" y="2743200"/>
            <a:ext cx="1295400" cy="1588"/>
          </a:xfrm>
          <a:prstGeom prst="line">
            <a:avLst/>
          </a:prstGeom>
          <a:noFill/>
          <a:ln w="38100" cap="flat">
            <a:solidFill>
              <a:srgbClr val="B80000"/>
            </a:solidFill>
            <a:prstDash val="solid"/>
            <a:round/>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de-DE"/>
          </a:p>
        </p:txBody>
      </p:sp>
      <p:sp>
        <p:nvSpPr>
          <p:cNvPr id="5136" name="Rectangle 16"/>
          <p:cNvSpPr>
            <a:spLocks/>
          </p:cNvSpPr>
          <p:nvPr/>
        </p:nvSpPr>
        <p:spPr bwMode="auto">
          <a:xfrm>
            <a:off x="6246813" y="2743200"/>
            <a:ext cx="1222375" cy="27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40639" bIns="0">
            <a:spAutoFit/>
          </a:bodyPr>
          <a:lstStyle/>
          <a:p>
            <a:pPr marL="39688"/>
            <a:r>
              <a:rPr lang="en-US" sz="1200">
                <a:solidFill>
                  <a:srgbClr val="B80000"/>
                </a:solidFill>
                <a:latin typeface="Arial Bold" charset="0"/>
                <a:ea typeface="Arial Bold" charset="0"/>
                <a:cs typeface="Arial Bold" charset="0"/>
                <a:sym typeface="Arial Bold" charset="0"/>
              </a:rPr>
              <a:t>Critical Event?</a:t>
            </a:r>
          </a:p>
        </p:txBody>
      </p:sp>
      <p:pic>
        <p:nvPicPr>
          <p:cNvPr id="5137" name="Picture 17"/>
          <p:cNvPicPr>
            <a:picLocks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696200" y="2185988"/>
            <a:ext cx="1101725"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a:tailEnd/>
              </a14:hiddenLine>
            </a:ext>
          </a:extLst>
        </p:spPr>
      </p:pic>
      <p:sp>
        <p:nvSpPr>
          <p:cNvPr id="5138" name="Line 18"/>
          <p:cNvSpPr>
            <a:spLocks noChangeShapeType="1"/>
          </p:cNvSpPr>
          <p:nvPr/>
        </p:nvSpPr>
        <p:spPr bwMode="auto">
          <a:xfrm flipH="1">
            <a:off x="6324600" y="3276600"/>
            <a:ext cx="1447800" cy="1588"/>
          </a:xfrm>
          <a:prstGeom prst="line">
            <a:avLst/>
          </a:prstGeom>
          <a:noFill/>
          <a:ln w="57150" cap="flat">
            <a:solidFill>
              <a:srgbClr val="33CC33"/>
            </a:solidFill>
            <a:prstDash val="solid"/>
            <a:round/>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de-DE"/>
          </a:p>
        </p:txBody>
      </p:sp>
      <p:sp>
        <p:nvSpPr>
          <p:cNvPr id="5139" name="Line 19"/>
          <p:cNvSpPr>
            <a:spLocks noChangeShapeType="1"/>
          </p:cNvSpPr>
          <p:nvPr/>
        </p:nvSpPr>
        <p:spPr bwMode="auto">
          <a:xfrm flipH="1">
            <a:off x="5257800" y="3276600"/>
            <a:ext cx="304800" cy="1588"/>
          </a:xfrm>
          <a:prstGeom prst="line">
            <a:avLst/>
          </a:prstGeom>
          <a:noFill/>
          <a:ln w="57150" cap="flat">
            <a:solidFill>
              <a:srgbClr val="33CC33"/>
            </a:solidFill>
            <a:prstDash val="solid"/>
            <a:round/>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de-DE"/>
          </a:p>
        </p:txBody>
      </p:sp>
      <p:sp>
        <p:nvSpPr>
          <p:cNvPr id="5140" name="Line 20"/>
          <p:cNvSpPr>
            <a:spLocks noChangeShapeType="1"/>
          </p:cNvSpPr>
          <p:nvPr/>
        </p:nvSpPr>
        <p:spPr bwMode="auto">
          <a:xfrm flipH="1">
            <a:off x="2743200" y="3276600"/>
            <a:ext cx="1524000" cy="1588"/>
          </a:xfrm>
          <a:prstGeom prst="line">
            <a:avLst/>
          </a:prstGeom>
          <a:noFill/>
          <a:ln w="57150" cap="flat">
            <a:solidFill>
              <a:srgbClr val="33CC33"/>
            </a:solidFill>
            <a:prstDash val="solid"/>
            <a:round/>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de-DE"/>
          </a:p>
        </p:txBody>
      </p:sp>
      <p:grpSp>
        <p:nvGrpSpPr>
          <p:cNvPr id="5141" name="Group 21"/>
          <p:cNvGrpSpPr>
            <a:grpSpLocks/>
          </p:cNvGrpSpPr>
          <p:nvPr/>
        </p:nvGrpSpPr>
        <p:grpSpPr bwMode="auto">
          <a:xfrm>
            <a:off x="5638800" y="4038600"/>
            <a:ext cx="533400" cy="685800"/>
            <a:chOff x="0" y="0"/>
            <a:chExt cx="336" cy="432"/>
          </a:xfrm>
        </p:grpSpPr>
        <p:sp>
          <p:nvSpPr>
            <p:cNvPr id="5142" name="AutoShape 22"/>
            <p:cNvSpPr>
              <a:spLocks/>
            </p:cNvSpPr>
            <p:nvPr/>
          </p:nvSpPr>
          <p:spPr bwMode="auto">
            <a:xfrm>
              <a:off x="0" y="0"/>
              <a:ext cx="336" cy="432"/>
            </a:xfrm>
            <a:custGeom>
              <a:avLst/>
              <a:gdLst/>
              <a:ahLst/>
              <a:cxnLst/>
              <a:rect l="0" t="0" r="r" b="b"/>
              <a:pathLst>
                <a:path w="21600" h="21600">
                  <a:moveTo>
                    <a:pt x="10800" y="0"/>
                  </a:moveTo>
                  <a:cubicBezTo>
                    <a:pt x="4835" y="0"/>
                    <a:pt x="0" y="1518"/>
                    <a:pt x="0" y="3391"/>
                  </a:cubicBezTo>
                  <a:lnTo>
                    <a:pt x="0" y="18209"/>
                  </a:lnTo>
                  <a:cubicBezTo>
                    <a:pt x="0" y="20082"/>
                    <a:pt x="4835" y="21600"/>
                    <a:pt x="10800" y="21600"/>
                  </a:cubicBezTo>
                  <a:cubicBezTo>
                    <a:pt x="16765" y="21600"/>
                    <a:pt x="21600" y="20082"/>
                    <a:pt x="21600" y="18209"/>
                  </a:cubicBezTo>
                  <a:lnTo>
                    <a:pt x="21600" y="3391"/>
                  </a:lnTo>
                  <a:cubicBezTo>
                    <a:pt x="21600" y="1518"/>
                    <a:pt x="16765" y="0"/>
                    <a:pt x="10800" y="0"/>
                  </a:cubicBezTo>
                  <a:close/>
                  <a:moveTo>
                    <a:pt x="10800" y="0"/>
                  </a:moveTo>
                </a:path>
              </a:pathLst>
            </a:custGeom>
            <a:solidFill>
              <a:srgbClr val="808080"/>
            </a:solidFill>
            <a:ln w="9525" cap="flat">
              <a:solidFill>
                <a:schemeClr val="tx1"/>
              </a:solidFill>
              <a:prstDash val="solid"/>
              <a:round/>
              <a:headEnd type="none" w="med" len="med"/>
              <a:tailEnd type="none" w="med" len="med"/>
            </a:ln>
          </p:spPr>
          <p:txBody>
            <a:bodyPr lIns="0" tIns="0" rIns="0" bIns="0"/>
            <a:lstStyle/>
            <a:p>
              <a:endParaRPr lang="de-DE"/>
            </a:p>
          </p:txBody>
        </p:sp>
        <p:sp>
          <p:nvSpPr>
            <p:cNvPr id="5143" name="AutoShape 23"/>
            <p:cNvSpPr>
              <a:spLocks/>
            </p:cNvSpPr>
            <p:nvPr/>
          </p:nvSpPr>
          <p:spPr bwMode="auto">
            <a:xfrm>
              <a:off x="0" y="67"/>
              <a:ext cx="336" cy="68"/>
            </a:xfrm>
            <a:custGeom>
              <a:avLst/>
              <a:gdLst/>
              <a:ahLst/>
              <a:cxnLst/>
              <a:rect l="0" t="0" r="r" b="b"/>
              <a:pathLst>
                <a:path w="21600" h="21600">
                  <a:moveTo>
                    <a:pt x="0" y="0"/>
                  </a:moveTo>
                  <a:cubicBezTo>
                    <a:pt x="0" y="11929"/>
                    <a:pt x="4835" y="21600"/>
                    <a:pt x="10800" y="21600"/>
                  </a:cubicBezTo>
                  <a:cubicBezTo>
                    <a:pt x="16765" y="21600"/>
                    <a:pt x="21600" y="11929"/>
                    <a:pt x="21600" y="0"/>
                  </a:cubicBezTo>
                </a:path>
              </a:pathLst>
            </a:custGeom>
            <a:noFill/>
            <a:ln w="9525" cap="flat">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de-DE"/>
            </a:p>
          </p:txBody>
        </p:sp>
      </p:grpSp>
      <p:sp>
        <p:nvSpPr>
          <p:cNvPr id="5144" name="Line 24"/>
          <p:cNvSpPr>
            <a:spLocks noChangeShapeType="1"/>
          </p:cNvSpPr>
          <p:nvPr/>
        </p:nvSpPr>
        <p:spPr bwMode="auto">
          <a:xfrm>
            <a:off x="5867400" y="3505200"/>
            <a:ext cx="1588" cy="457200"/>
          </a:xfrm>
          <a:prstGeom prst="line">
            <a:avLst/>
          </a:prstGeom>
          <a:noFill/>
          <a:ln w="38100" cap="flat">
            <a:solidFill>
              <a:srgbClr val="33CC33"/>
            </a:solidFill>
            <a:prstDash val="solid"/>
            <a:round/>
            <a:headEnd type="triangle" w="med" len="me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de-DE"/>
          </a:p>
        </p:txBody>
      </p:sp>
      <p:sp>
        <p:nvSpPr>
          <p:cNvPr id="5145" name="Rectangle 25"/>
          <p:cNvSpPr>
            <a:spLocks/>
          </p:cNvSpPr>
          <p:nvPr/>
        </p:nvSpPr>
        <p:spPr bwMode="auto">
          <a:xfrm>
            <a:off x="5200650" y="4748213"/>
            <a:ext cx="1568450" cy="54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sz="1600">
                <a:solidFill>
                  <a:schemeClr val="tx1"/>
                </a:solidFill>
                <a:cs typeface="Arial" charset="0"/>
              </a:rPr>
              <a:t>Secure Storage</a:t>
            </a:r>
          </a:p>
          <a:p>
            <a:pPr marL="39688" algn="ctr"/>
            <a:r>
              <a:rPr lang="en-US" sz="1600">
                <a:solidFill>
                  <a:schemeClr val="tx1"/>
                </a:solidFill>
                <a:cs typeface="Arial" charset="0"/>
              </a:rPr>
              <a:t>Of All Events</a:t>
            </a:r>
          </a:p>
        </p:txBody>
      </p:sp>
      <p:sp>
        <p:nvSpPr>
          <p:cNvPr id="5146" name="Rectangle 26"/>
          <p:cNvSpPr>
            <a:spLocks/>
          </p:cNvSpPr>
          <p:nvPr/>
        </p:nvSpPr>
        <p:spPr bwMode="auto">
          <a:xfrm>
            <a:off x="6381750" y="3405188"/>
            <a:ext cx="1373188" cy="77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sz="1600">
                <a:solidFill>
                  <a:srgbClr val="33CC33"/>
                </a:solidFill>
                <a:latin typeface="Arial Bold" charset="0"/>
                <a:ea typeface="Arial Bold" charset="0"/>
                <a:cs typeface="Arial Bold" charset="0"/>
                <a:sym typeface="Arial Bold" charset="0"/>
              </a:rPr>
              <a:t>Secure</a:t>
            </a:r>
          </a:p>
          <a:p>
            <a:pPr marL="39688" algn="ctr"/>
            <a:r>
              <a:rPr lang="en-US" sz="1600">
                <a:solidFill>
                  <a:srgbClr val="33CC33"/>
                </a:solidFill>
                <a:latin typeface="Arial Bold" charset="0"/>
                <a:ea typeface="Arial Bold" charset="0"/>
                <a:cs typeface="Arial Bold" charset="0"/>
                <a:sym typeface="Arial Bold" charset="0"/>
              </a:rPr>
              <a:t>Remediation</a:t>
            </a:r>
          </a:p>
          <a:p>
            <a:pPr marL="39688" algn="ctr"/>
            <a:r>
              <a:rPr lang="en-US" sz="1600">
                <a:solidFill>
                  <a:srgbClr val="33CC33"/>
                </a:solidFill>
                <a:latin typeface="Arial Bold" charset="0"/>
                <a:ea typeface="Arial Bold" charset="0"/>
                <a:cs typeface="Arial Bold" charset="0"/>
                <a:sym typeface="Arial Bold" charset="0"/>
              </a:rPr>
              <a:t>Path</a:t>
            </a:r>
          </a:p>
        </p:txBody>
      </p:sp>
      <p:grpSp>
        <p:nvGrpSpPr>
          <p:cNvPr id="5147" name="Group 27"/>
          <p:cNvGrpSpPr>
            <a:grpSpLocks/>
          </p:cNvGrpSpPr>
          <p:nvPr/>
        </p:nvGrpSpPr>
        <p:grpSpPr bwMode="auto">
          <a:xfrm>
            <a:off x="304800" y="1295400"/>
            <a:ext cx="7315200" cy="533400"/>
            <a:chOff x="0" y="0"/>
            <a:chExt cx="4608" cy="336"/>
          </a:xfrm>
        </p:grpSpPr>
        <p:sp>
          <p:nvSpPr>
            <p:cNvPr id="5148" name="AutoShape 28"/>
            <p:cNvSpPr>
              <a:spLocks/>
            </p:cNvSpPr>
            <p:nvPr/>
          </p:nvSpPr>
          <p:spPr bwMode="auto">
            <a:xfrm>
              <a:off x="0" y="0"/>
              <a:ext cx="4608" cy="336"/>
            </a:xfrm>
            <a:prstGeom prst="rightArrow">
              <a:avLst>
                <a:gd name="adj1" fmla="val 50000"/>
                <a:gd name="adj2" fmla="val 147365"/>
              </a:avLst>
            </a:prstGeom>
            <a:solidFill>
              <a:srgbClr val="B80000"/>
            </a:solidFill>
            <a:ln w="9525" cap="flat">
              <a:solidFill>
                <a:schemeClr val="tx1"/>
              </a:solidFill>
              <a:prstDash val="solid"/>
              <a:round/>
              <a:headEnd type="none" w="med" len="med"/>
              <a:tailEnd type="none" w="med" len="med"/>
            </a:ln>
          </p:spPr>
          <p:txBody>
            <a:bodyPr lIns="0" tIns="0" rIns="0" bIns="0"/>
            <a:lstStyle/>
            <a:p>
              <a:endParaRPr lang="de-DE"/>
            </a:p>
          </p:txBody>
        </p:sp>
        <p:sp>
          <p:nvSpPr>
            <p:cNvPr id="5149" name="Rectangle 29"/>
            <p:cNvSpPr>
              <a:spLocks/>
            </p:cNvSpPr>
            <p:nvPr/>
          </p:nvSpPr>
          <p:spPr bwMode="auto">
            <a:xfrm>
              <a:off x="1279" y="64"/>
              <a:ext cx="1802" cy="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38100" tIns="38100" rIns="86529" bIns="38100" anchor="ctr">
              <a:spAutoFit/>
            </a:bodyPr>
            <a:lstStyle/>
            <a:p>
              <a:pPr marL="14288" algn="ctr"/>
              <a:r>
                <a:rPr lang="en-US">
                  <a:solidFill>
                    <a:srgbClr val="FFFFFF"/>
                  </a:solidFill>
                  <a:cs typeface="Arial" charset="0"/>
                </a:rPr>
                <a:t>Critical System Event Data</a:t>
              </a:r>
            </a:p>
          </p:txBody>
        </p:sp>
      </p:grpSp>
      <p:grpSp>
        <p:nvGrpSpPr>
          <p:cNvPr id="5150" name="Group 30"/>
          <p:cNvGrpSpPr>
            <a:grpSpLocks/>
          </p:cNvGrpSpPr>
          <p:nvPr/>
        </p:nvGrpSpPr>
        <p:grpSpPr bwMode="auto">
          <a:xfrm flipH="1">
            <a:off x="2209800" y="5486400"/>
            <a:ext cx="6553200" cy="533400"/>
            <a:chOff x="0" y="0"/>
            <a:chExt cx="4128" cy="336"/>
          </a:xfrm>
        </p:grpSpPr>
        <p:sp>
          <p:nvSpPr>
            <p:cNvPr id="5151" name="AutoShape 31"/>
            <p:cNvSpPr>
              <a:spLocks/>
            </p:cNvSpPr>
            <p:nvPr/>
          </p:nvSpPr>
          <p:spPr bwMode="auto">
            <a:xfrm>
              <a:off x="0" y="0"/>
              <a:ext cx="4128" cy="336"/>
            </a:xfrm>
            <a:prstGeom prst="rightArrow">
              <a:avLst>
                <a:gd name="adj1" fmla="val 50602"/>
                <a:gd name="adj2" fmla="val 142594"/>
              </a:avLst>
            </a:prstGeom>
            <a:solidFill>
              <a:schemeClr val="accent1"/>
            </a:solidFill>
            <a:ln w="9525" cap="flat">
              <a:solidFill>
                <a:schemeClr val="tx1"/>
              </a:solidFill>
              <a:prstDash val="solid"/>
              <a:round/>
              <a:headEnd type="none" w="med" len="med"/>
              <a:tailEnd type="none" w="med" len="med"/>
            </a:ln>
          </p:spPr>
          <p:txBody>
            <a:bodyPr lIns="0" tIns="0" rIns="0" bIns="0"/>
            <a:lstStyle/>
            <a:p>
              <a:endParaRPr lang="de-DE"/>
            </a:p>
          </p:txBody>
        </p:sp>
        <p:sp>
          <p:nvSpPr>
            <p:cNvPr id="5152" name="Rectangle 32"/>
            <p:cNvSpPr>
              <a:spLocks/>
            </p:cNvSpPr>
            <p:nvPr/>
          </p:nvSpPr>
          <p:spPr bwMode="auto">
            <a:xfrm flipH="1">
              <a:off x="1079" y="64"/>
              <a:ext cx="1727" cy="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38100" tIns="38100" bIns="38100" anchor="ctr">
              <a:spAutoFit/>
            </a:bodyPr>
            <a:lstStyle/>
            <a:p>
              <a:pPr marL="9525" algn="ctr"/>
              <a:r>
                <a:rPr lang="en-US">
                  <a:solidFill>
                    <a:schemeClr val="tx1"/>
                  </a:solidFill>
                  <a:cs typeface="Arial" charset="0"/>
                </a:rPr>
                <a:t>Secure Remediation Path</a:t>
              </a:r>
            </a:p>
          </p:txBody>
        </p:sp>
      </p:grpSp>
      <p:sp>
        <p:nvSpPr>
          <p:cNvPr id="5153" name="Line 33"/>
          <p:cNvSpPr>
            <a:spLocks noChangeShapeType="1"/>
          </p:cNvSpPr>
          <p:nvPr/>
        </p:nvSpPr>
        <p:spPr bwMode="auto">
          <a:xfrm>
            <a:off x="6019800" y="3529013"/>
            <a:ext cx="1588" cy="457200"/>
          </a:xfrm>
          <a:prstGeom prst="line">
            <a:avLst/>
          </a:prstGeom>
          <a:noFill/>
          <a:ln w="38100" cap="flat">
            <a:solidFill>
              <a:srgbClr val="B80000"/>
            </a:solidFill>
            <a:prstDash val="solid"/>
            <a:round/>
            <a:headEnd type="triangle" w="med" len="me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de-DE"/>
          </a:p>
        </p:txBody>
      </p:sp>
    </p:spTree>
    <p:extLst>
      <p:ext uri="{BB962C8B-B14F-4D97-AF65-F5344CB8AC3E}">
        <p14:creationId xmlns:p14="http://schemas.microsoft.com/office/powerpoint/2010/main" xmlns="" val="3907569561"/>
      </p:ext>
    </p:extLst>
  </p:cSld>
  <p:clrMapOvr>
    <a:masterClrMapping/>
  </p:clrMapOvr>
  <p:transition spd="slow" advClick="0" advTm="5000">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ln/>
          <a:extLst>
            <a:ext uri="{91240B29-F687-4F45-9708-019B960494DF}">
              <a14:hiddenLine xmlns:a14="http://schemas.microsoft.com/office/drawing/2010/main" xmlns="" w="9525">
                <a:solidFill>
                  <a:schemeClr val="tx1"/>
                </a:solidFill>
                <a:miter lim="800000"/>
                <a:headEnd/>
                <a:tailEnd/>
              </a14:hiddenLine>
            </a:ext>
          </a:extLst>
        </p:spPr>
        <p:txBody>
          <a:bodyPr rIns="132080"/>
          <a:lstStyle/>
          <a:p>
            <a:r>
              <a:rPr lang="en-US" sz="2800" dirty="0">
                <a:solidFill>
                  <a:srgbClr val="FFFFFF"/>
                </a:solidFill>
              </a:rPr>
              <a:t>Protecting the IT Infrastructure</a:t>
            </a:r>
            <a:endParaRPr lang="en-US" dirty="0"/>
          </a:p>
        </p:txBody>
      </p:sp>
      <p:pic>
        <p:nvPicPr>
          <p:cNvPr id="6146" name="Picture 2"/>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2033588"/>
            <a:ext cx="2481263" cy="2705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a:tailEnd/>
              </a14:hiddenLine>
            </a:ext>
          </a:extLst>
        </p:spPr>
      </p:pic>
      <p:pic>
        <p:nvPicPr>
          <p:cNvPr id="6147" name="Picture 3"/>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14800" y="2643188"/>
            <a:ext cx="1371600" cy="1028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a:tailEnd/>
              </a14:hiddenLine>
            </a:ext>
          </a:extLst>
        </p:spPr>
      </p:pic>
      <p:pic>
        <p:nvPicPr>
          <p:cNvPr id="6148" name="Picture 4"/>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24500" y="2490788"/>
            <a:ext cx="1028700" cy="1028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a:tailEnd/>
              </a14:hiddenLine>
            </a:ext>
          </a:extLst>
        </p:spPr>
      </p:pic>
      <p:sp>
        <p:nvSpPr>
          <p:cNvPr id="6149" name="Line 5"/>
          <p:cNvSpPr>
            <a:spLocks noChangeShapeType="1"/>
          </p:cNvSpPr>
          <p:nvPr/>
        </p:nvSpPr>
        <p:spPr bwMode="auto">
          <a:xfrm>
            <a:off x="2743200" y="2643188"/>
            <a:ext cx="1524000" cy="76200"/>
          </a:xfrm>
          <a:prstGeom prst="line">
            <a:avLst/>
          </a:prstGeom>
          <a:noFill/>
          <a:ln w="38100" cap="flat">
            <a:solidFill>
              <a:srgbClr val="B80000"/>
            </a:solidFill>
            <a:prstDash val="solid"/>
            <a:round/>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de-DE"/>
          </a:p>
        </p:txBody>
      </p:sp>
      <p:sp>
        <p:nvSpPr>
          <p:cNvPr id="6150" name="Line 6"/>
          <p:cNvSpPr>
            <a:spLocks noChangeShapeType="1"/>
          </p:cNvSpPr>
          <p:nvPr/>
        </p:nvSpPr>
        <p:spPr bwMode="auto">
          <a:xfrm rot="10800000" flipH="1">
            <a:off x="2743200" y="3100388"/>
            <a:ext cx="1371600" cy="1587"/>
          </a:xfrm>
          <a:prstGeom prst="line">
            <a:avLst/>
          </a:prstGeom>
          <a:noFill/>
          <a:ln w="38100" cap="flat">
            <a:solidFill>
              <a:srgbClr val="B80000"/>
            </a:solidFill>
            <a:prstDash val="solid"/>
            <a:round/>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de-DE"/>
          </a:p>
        </p:txBody>
      </p:sp>
      <p:sp>
        <p:nvSpPr>
          <p:cNvPr id="6151" name="Line 7"/>
          <p:cNvSpPr>
            <a:spLocks noChangeShapeType="1"/>
          </p:cNvSpPr>
          <p:nvPr/>
        </p:nvSpPr>
        <p:spPr bwMode="auto">
          <a:xfrm rot="10800000" flipH="1">
            <a:off x="2743200" y="3481388"/>
            <a:ext cx="1371600" cy="457200"/>
          </a:xfrm>
          <a:prstGeom prst="line">
            <a:avLst/>
          </a:prstGeom>
          <a:noFill/>
          <a:ln w="38100" cap="flat">
            <a:solidFill>
              <a:schemeClr val="tx1"/>
            </a:solidFill>
            <a:prstDash val="solid"/>
            <a:round/>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de-DE"/>
          </a:p>
        </p:txBody>
      </p:sp>
      <p:sp>
        <p:nvSpPr>
          <p:cNvPr id="6152" name="Rectangle 8"/>
          <p:cNvSpPr>
            <a:spLocks/>
          </p:cNvSpPr>
          <p:nvPr/>
        </p:nvSpPr>
        <p:spPr bwMode="auto">
          <a:xfrm rot="239999">
            <a:off x="2892425" y="2382838"/>
            <a:ext cx="11588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40639" bIns="0">
            <a:spAutoFit/>
          </a:bodyPr>
          <a:lstStyle/>
          <a:p>
            <a:pPr marL="39688"/>
            <a:r>
              <a:rPr lang="en-US" sz="1400">
                <a:solidFill>
                  <a:schemeClr val="tx1"/>
                </a:solidFill>
                <a:cs typeface="Arial" charset="0"/>
              </a:rPr>
              <a:t>SNMP Traps</a:t>
            </a:r>
          </a:p>
        </p:txBody>
      </p:sp>
      <p:sp>
        <p:nvSpPr>
          <p:cNvPr id="6153" name="Rectangle 9"/>
          <p:cNvSpPr>
            <a:spLocks/>
          </p:cNvSpPr>
          <p:nvPr/>
        </p:nvSpPr>
        <p:spPr bwMode="auto">
          <a:xfrm>
            <a:off x="2819400" y="2819400"/>
            <a:ext cx="8953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40639" bIns="0">
            <a:spAutoFit/>
          </a:bodyPr>
          <a:lstStyle/>
          <a:p>
            <a:pPr marL="39688"/>
            <a:r>
              <a:rPr lang="en-US" sz="1400">
                <a:solidFill>
                  <a:schemeClr val="tx1"/>
                </a:solidFill>
                <a:latin typeface="Arial Bold" charset="0"/>
                <a:ea typeface="Arial Bold" charset="0"/>
                <a:cs typeface="Arial Bold" charset="0"/>
                <a:sym typeface="Arial Bold" charset="0"/>
              </a:rPr>
              <a:t>SYSLOG</a:t>
            </a:r>
          </a:p>
        </p:txBody>
      </p:sp>
      <p:sp>
        <p:nvSpPr>
          <p:cNvPr id="6154" name="Rectangle 10"/>
          <p:cNvSpPr>
            <a:spLocks/>
          </p:cNvSpPr>
          <p:nvPr/>
        </p:nvSpPr>
        <p:spPr bwMode="auto">
          <a:xfrm rot="-1019999">
            <a:off x="2581275" y="3422650"/>
            <a:ext cx="14700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40639" bIns="0">
            <a:spAutoFit/>
          </a:bodyPr>
          <a:lstStyle/>
          <a:p>
            <a:pPr marL="39688"/>
            <a:r>
              <a:rPr lang="en-US" sz="1400">
                <a:solidFill>
                  <a:schemeClr val="tx1"/>
                </a:solidFill>
                <a:cs typeface="Arial" charset="0"/>
              </a:rPr>
              <a:t>Windows Events</a:t>
            </a:r>
          </a:p>
        </p:txBody>
      </p:sp>
      <p:sp>
        <p:nvSpPr>
          <p:cNvPr id="6155" name="Line 11"/>
          <p:cNvSpPr>
            <a:spLocks noChangeShapeType="1"/>
          </p:cNvSpPr>
          <p:nvPr/>
        </p:nvSpPr>
        <p:spPr bwMode="auto">
          <a:xfrm rot="10800000" flipH="1">
            <a:off x="2743200" y="3557588"/>
            <a:ext cx="1828800" cy="1066800"/>
          </a:xfrm>
          <a:prstGeom prst="line">
            <a:avLst/>
          </a:prstGeom>
          <a:noFill/>
          <a:ln w="38100" cap="flat">
            <a:solidFill>
              <a:schemeClr val="tx1"/>
            </a:solidFill>
            <a:prstDash val="solid"/>
            <a:round/>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de-DE"/>
          </a:p>
        </p:txBody>
      </p:sp>
      <p:sp>
        <p:nvSpPr>
          <p:cNvPr id="6156" name="Rectangle 12"/>
          <p:cNvSpPr>
            <a:spLocks/>
          </p:cNvSpPr>
          <p:nvPr/>
        </p:nvSpPr>
        <p:spPr bwMode="auto">
          <a:xfrm rot="-1680000">
            <a:off x="2841625" y="3959225"/>
            <a:ext cx="85566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40639" bIns="0">
            <a:spAutoFit/>
          </a:bodyPr>
          <a:lstStyle/>
          <a:p>
            <a:pPr marL="39688"/>
            <a:r>
              <a:rPr lang="en-US" sz="1400">
                <a:solidFill>
                  <a:schemeClr val="tx1"/>
                </a:solidFill>
                <a:cs typeface="Arial" charset="0"/>
              </a:rPr>
              <a:t>SSH/PKI</a:t>
            </a:r>
          </a:p>
        </p:txBody>
      </p:sp>
      <p:sp>
        <p:nvSpPr>
          <p:cNvPr id="6157" name="Line 13"/>
          <p:cNvSpPr>
            <a:spLocks noChangeShapeType="1"/>
          </p:cNvSpPr>
          <p:nvPr/>
        </p:nvSpPr>
        <p:spPr bwMode="auto">
          <a:xfrm>
            <a:off x="5334000" y="3024188"/>
            <a:ext cx="228600" cy="1587"/>
          </a:xfrm>
          <a:prstGeom prst="line">
            <a:avLst/>
          </a:prstGeom>
          <a:noFill/>
          <a:ln w="38100" cap="flat">
            <a:solidFill>
              <a:srgbClr val="B80000"/>
            </a:solidFill>
            <a:prstDash val="solid"/>
            <a:round/>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de-DE"/>
          </a:p>
        </p:txBody>
      </p:sp>
      <p:sp>
        <p:nvSpPr>
          <p:cNvPr id="6158" name="Rectangle 14"/>
          <p:cNvSpPr>
            <a:spLocks/>
          </p:cNvSpPr>
          <p:nvPr/>
        </p:nvSpPr>
        <p:spPr bwMode="auto">
          <a:xfrm>
            <a:off x="5299075" y="1905000"/>
            <a:ext cx="1473200" cy="546100"/>
          </a:xfrm>
          <a:prstGeom prst="rect">
            <a:avLst/>
          </a:prstGeom>
          <a:solidFill>
            <a:srgbClr val="B2B2B2"/>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sz="1600">
                <a:solidFill>
                  <a:schemeClr val="tx1"/>
                </a:solidFill>
                <a:cs typeface="Arial" charset="0"/>
              </a:rPr>
              <a:t>ConsoleWorks</a:t>
            </a:r>
          </a:p>
          <a:p>
            <a:pPr marL="39688" algn="ctr"/>
            <a:r>
              <a:rPr lang="en-US" sz="1600">
                <a:solidFill>
                  <a:schemeClr val="tx1"/>
                </a:solidFill>
                <a:cs typeface="Arial" charset="0"/>
              </a:rPr>
              <a:t>Server</a:t>
            </a:r>
          </a:p>
        </p:txBody>
      </p:sp>
      <p:sp>
        <p:nvSpPr>
          <p:cNvPr id="6159" name="Line 15"/>
          <p:cNvSpPr>
            <a:spLocks noChangeShapeType="1"/>
          </p:cNvSpPr>
          <p:nvPr/>
        </p:nvSpPr>
        <p:spPr bwMode="auto">
          <a:xfrm>
            <a:off x="6324600" y="2743200"/>
            <a:ext cx="1295400" cy="1588"/>
          </a:xfrm>
          <a:prstGeom prst="line">
            <a:avLst/>
          </a:prstGeom>
          <a:noFill/>
          <a:ln w="38100" cap="flat">
            <a:solidFill>
              <a:srgbClr val="B80000"/>
            </a:solidFill>
            <a:prstDash val="solid"/>
            <a:round/>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de-DE"/>
          </a:p>
        </p:txBody>
      </p:sp>
      <p:sp>
        <p:nvSpPr>
          <p:cNvPr id="6160" name="Rectangle 16"/>
          <p:cNvSpPr>
            <a:spLocks/>
          </p:cNvSpPr>
          <p:nvPr/>
        </p:nvSpPr>
        <p:spPr bwMode="auto">
          <a:xfrm>
            <a:off x="6246813" y="2743200"/>
            <a:ext cx="1222375" cy="27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40639" bIns="0">
            <a:spAutoFit/>
          </a:bodyPr>
          <a:lstStyle/>
          <a:p>
            <a:pPr marL="39688"/>
            <a:r>
              <a:rPr lang="en-US" sz="1200">
                <a:solidFill>
                  <a:srgbClr val="B80000"/>
                </a:solidFill>
                <a:latin typeface="Arial Bold" charset="0"/>
                <a:ea typeface="Arial Bold" charset="0"/>
                <a:cs typeface="Arial Bold" charset="0"/>
                <a:sym typeface="Arial Bold" charset="0"/>
              </a:rPr>
              <a:t>Critical Event?</a:t>
            </a:r>
          </a:p>
        </p:txBody>
      </p:sp>
      <p:pic>
        <p:nvPicPr>
          <p:cNvPr id="6161" name="Picture 17"/>
          <p:cNvPicPr>
            <a:picLocks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696200" y="2185988"/>
            <a:ext cx="1101725"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a:tailEnd/>
              </a14:hiddenLine>
            </a:ext>
          </a:extLst>
        </p:spPr>
      </p:pic>
      <p:sp>
        <p:nvSpPr>
          <p:cNvPr id="6162" name="Line 18"/>
          <p:cNvSpPr>
            <a:spLocks noChangeShapeType="1"/>
          </p:cNvSpPr>
          <p:nvPr/>
        </p:nvSpPr>
        <p:spPr bwMode="auto">
          <a:xfrm flipH="1">
            <a:off x="6324600" y="3276600"/>
            <a:ext cx="1447800" cy="1588"/>
          </a:xfrm>
          <a:prstGeom prst="line">
            <a:avLst/>
          </a:prstGeom>
          <a:noFill/>
          <a:ln w="57150" cap="flat">
            <a:solidFill>
              <a:srgbClr val="33CC33"/>
            </a:solidFill>
            <a:prstDash val="solid"/>
            <a:round/>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de-DE"/>
          </a:p>
        </p:txBody>
      </p:sp>
      <p:sp>
        <p:nvSpPr>
          <p:cNvPr id="6163" name="Line 19"/>
          <p:cNvSpPr>
            <a:spLocks noChangeShapeType="1"/>
          </p:cNvSpPr>
          <p:nvPr/>
        </p:nvSpPr>
        <p:spPr bwMode="auto">
          <a:xfrm flipH="1">
            <a:off x="5257800" y="3276600"/>
            <a:ext cx="304800" cy="1588"/>
          </a:xfrm>
          <a:prstGeom prst="line">
            <a:avLst/>
          </a:prstGeom>
          <a:noFill/>
          <a:ln w="57150" cap="flat">
            <a:solidFill>
              <a:srgbClr val="33CC33"/>
            </a:solidFill>
            <a:prstDash val="solid"/>
            <a:round/>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de-DE"/>
          </a:p>
        </p:txBody>
      </p:sp>
      <p:sp>
        <p:nvSpPr>
          <p:cNvPr id="6164" name="Line 20"/>
          <p:cNvSpPr>
            <a:spLocks noChangeShapeType="1"/>
          </p:cNvSpPr>
          <p:nvPr/>
        </p:nvSpPr>
        <p:spPr bwMode="auto">
          <a:xfrm flipH="1">
            <a:off x="2743200" y="3276600"/>
            <a:ext cx="1524000" cy="1588"/>
          </a:xfrm>
          <a:prstGeom prst="line">
            <a:avLst/>
          </a:prstGeom>
          <a:noFill/>
          <a:ln w="57150" cap="flat">
            <a:solidFill>
              <a:srgbClr val="33CC33"/>
            </a:solidFill>
            <a:prstDash val="solid"/>
            <a:round/>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de-DE"/>
          </a:p>
        </p:txBody>
      </p:sp>
      <p:grpSp>
        <p:nvGrpSpPr>
          <p:cNvPr id="6165" name="Group 21"/>
          <p:cNvGrpSpPr>
            <a:grpSpLocks/>
          </p:cNvGrpSpPr>
          <p:nvPr/>
        </p:nvGrpSpPr>
        <p:grpSpPr bwMode="auto">
          <a:xfrm>
            <a:off x="5638800" y="4038600"/>
            <a:ext cx="533400" cy="685800"/>
            <a:chOff x="0" y="0"/>
            <a:chExt cx="336" cy="432"/>
          </a:xfrm>
        </p:grpSpPr>
        <p:sp>
          <p:nvSpPr>
            <p:cNvPr id="6166" name="AutoShape 22"/>
            <p:cNvSpPr>
              <a:spLocks/>
            </p:cNvSpPr>
            <p:nvPr/>
          </p:nvSpPr>
          <p:spPr bwMode="auto">
            <a:xfrm>
              <a:off x="0" y="0"/>
              <a:ext cx="336" cy="432"/>
            </a:xfrm>
            <a:custGeom>
              <a:avLst/>
              <a:gdLst/>
              <a:ahLst/>
              <a:cxnLst/>
              <a:rect l="0" t="0" r="r" b="b"/>
              <a:pathLst>
                <a:path w="21600" h="21600">
                  <a:moveTo>
                    <a:pt x="10800" y="0"/>
                  </a:moveTo>
                  <a:cubicBezTo>
                    <a:pt x="4835" y="0"/>
                    <a:pt x="0" y="1518"/>
                    <a:pt x="0" y="3391"/>
                  </a:cubicBezTo>
                  <a:lnTo>
                    <a:pt x="0" y="18209"/>
                  </a:lnTo>
                  <a:cubicBezTo>
                    <a:pt x="0" y="20082"/>
                    <a:pt x="4835" y="21600"/>
                    <a:pt x="10800" y="21600"/>
                  </a:cubicBezTo>
                  <a:cubicBezTo>
                    <a:pt x="16765" y="21600"/>
                    <a:pt x="21600" y="20082"/>
                    <a:pt x="21600" y="18209"/>
                  </a:cubicBezTo>
                  <a:lnTo>
                    <a:pt x="21600" y="3391"/>
                  </a:lnTo>
                  <a:cubicBezTo>
                    <a:pt x="21600" y="1518"/>
                    <a:pt x="16765" y="0"/>
                    <a:pt x="10800" y="0"/>
                  </a:cubicBezTo>
                  <a:close/>
                  <a:moveTo>
                    <a:pt x="10800" y="0"/>
                  </a:moveTo>
                </a:path>
              </a:pathLst>
            </a:custGeom>
            <a:solidFill>
              <a:srgbClr val="808080"/>
            </a:solidFill>
            <a:ln w="9525" cap="flat">
              <a:solidFill>
                <a:schemeClr val="tx1"/>
              </a:solidFill>
              <a:prstDash val="solid"/>
              <a:round/>
              <a:headEnd type="none" w="med" len="med"/>
              <a:tailEnd type="none" w="med" len="med"/>
            </a:ln>
          </p:spPr>
          <p:txBody>
            <a:bodyPr lIns="0" tIns="0" rIns="0" bIns="0"/>
            <a:lstStyle/>
            <a:p>
              <a:endParaRPr lang="de-DE"/>
            </a:p>
          </p:txBody>
        </p:sp>
        <p:sp>
          <p:nvSpPr>
            <p:cNvPr id="6167" name="AutoShape 23"/>
            <p:cNvSpPr>
              <a:spLocks/>
            </p:cNvSpPr>
            <p:nvPr/>
          </p:nvSpPr>
          <p:spPr bwMode="auto">
            <a:xfrm>
              <a:off x="0" y="67"/>
              <a:ext cx="336" cy="68"/>
            </a:xfrm>
            <a:custGeom>
              <a:avLst/>
              <a:gdLst/>
              <a:ahLst/>
              <a:cxnLst/>
              <a:rect l="0" t="0" r="r" b="b"/>
              <a:pathLst>
                <a:path w="21600" h="21600">
                  <a:moveTo>
                    <a:pt x="0" y="0"/>
                  </a:moveTo>
                  <a:cubicBezTo>
                    <a:pt x="0" y="11929"/>
                    <a:pt x="4835" y="21600"/>
                    <a:pt x="10800" y="21600"/>
                  </a:cubicBezTo>
                  <a:cubicBezTo>
                    <a:pt x="16765" y="21600"/>
                    <a:pt x="21600" y="11929"/>
                    <a:pt x="21600" y="0"/>
                  </a:cubicBezTo>
                </a:path>
              </a:pathLst>
            </a:custGeom>
            <a:noFill/>
            <a:ln w="9525" cap="flat">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de-DE"/>
            </a:p>
          </p:txBody>
        </p:sp>
      </p:grpSp>
      <p:sp>
        <p:nvSpPr>
          <p:cNvPr id="6168" name="Line 24"/>
          <p:cNvSpPr>
            <a:spLocks noChangeShapeType="1"/>
          </p:cNvSpPr>
          <p:nvPr/>
        </p:nvSpPr>
        <p:spPr bwMode="auto">
          <a:xfrm>
            <a:off x="5867400" y="3505200"/>
            <a:ext cx="1588" cy="457200"/>
          </a:xfrm>
          <a:prstGeom prst="line">
            <a:avLst/>
          </a:prstGeom>
          <a:noFill/>
          <a:ln w="38100" cap="flat">
            <a:solidFill>
              <a:srgbClr val="33CC33"/>
            </a:solidFill>
            <a:prstDash val="solid"/>
            <a:round/>
            <a:headEnd type="triangle" w="med" len="me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de-DE"/>
          </a:p>
        </p:txBody>
      </p:sp>
      <p:sp>
        <p:nvSpPr>
          <p:cNvPr id="6169" name="Rectangle 25"/>
          <p:cNvSpPr>
            <a:spLocks/>
          </p:cNvSpPr>
          <p:nvPr/>
        </p:nvSpPr>
        <p:spPr bwMode="auto">
          <a:xfrm>
            <a:off x="5200650" y="4748213"/>
            <a:ext cx="1568450" cy="54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sz="1600">
                <a:solidFill>
                  <a:schemeClr val="tx1"/>
                </a:solidFill>
                <a:cs typeface="Arial" charset="0"/>
              </a:rPr>
              <a:t>Secure Storage</a:t>
            </a:r>
          </a:p>
          <a:p>
            <a:pPr marL="39688" algn="ctr"/>
            <a:r>
              <a:rPr lang="en-US" sz="1600">
                <a:solidFill>
                  <a:schemeClr val="tx1"/>
                </a:solidFill>
                <a:cs typeface="Arial" charset="0"/>
              </a:rPr>
              <a:t>Of All Events</a:t>
            </a:r>
          </a:p>
        </p:txBody>
      </p:sp>
      <p:sp>
        <p:nvSpPr>
          <p:cNvPr id="6170" name="Rectangle 26"/>
          <p:cNvSpPr>
            <a:spLocks/>
          </p:cNvSpPr>
          <p:nvPr/>
        </p:nvSpPr>
        <p:spPr bwMode="auto">
          <a:xfrm>
            <a:off x="6381750" y="3405188"/>
            <a:ext cx="1373188" cy="77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sz="1600">
                <a:solidFill>
                  <a:srgbClr val="33CC33"/>
                </a:solidFill>
                <a:latin typeface="Arial Bold" charset="0"/>
                <a:ea typeface="Arial Bold" charset="0"/>
                <a:cs typeface="Arial Bold" charset="0"/>
                <a:sym typeface="Arial Bold" charset="0"/>
              </a:rPr>
              <a:t>Secure</a:t>
            </a:r>
          </a:p>
          <a:p>
            <a:pPr marL="39688" algn="ctr"/>
            <a:r>
              <a:rPr lang="en-US" sz="1600">
                <a:solidFill>
                  <a:srgbClr val="33CC33"/>
                </a:solidFill>
                <a:latin typeface="Arial Bold" charset="0"/>
                <a:ea typeface="Arial Bold" charset="0"/>
                <a:cs typeface="Arial Bold" charset="0"/>
                <a:sym typeface="Arial Bold" charset="0"/>
              </a:rPr>
              <a:t>Remediation</a:t>
            </a:r>
          </a:p>
          <a:p>
            <a:pPr marL="39688" algn="ctr"/>
            <a:r>
              <a:rPr lang="en-US" sz="1600">
                <a:solidFill>
                  <a:srgbClr val="33CC33"/>
                </a:solidFill>
                <a:latin typeface="Arial Bold" charset="0"/>
                <a:ea typeface="Arial Bold" charset="0"/>
                <a:cs typeface="Arial Bold" charset="0"/>
                <a:sym typeface="Arial Bold" charset="0"/>
              </a:rPr>
              <a:t>Path</a:t>
            </a:r>
          </a:p>
        </p:txBody>
      </p:sp>
      <p:grpSp>
        <p:nvGrpSpPr>
          <p:cNvPr id="6171" name="Group 27"/>
          <p:cNvGrpSpPr>
            <a:grpSpLocks/>
          </p:cNvGrpSpPr>
          <p:nvPr/>
        </p:nvGrpSpPr>
        <p:grpSpPr bwMode="auto">
          <a:xfrm>
            <a:off x="304800" y="1295400"/>
            <a:ext cx="7315200" cy="533400"/>
            <a:chOff x="0" y="0"/>
            <a:chExt cx="4608" cy="336"/>
          </a:xfrm>
        </p:grpSpPr>
        <p:sp>
          <p:nvSpPr>
            <p:cNvPr id="6172" name="AutoShape 28"/>
            <p:cNvSpPr>
              <a:spLocks/>
            </p:cNvSpPr>
            <p:nvPr/>
          </p:nvSpPr>
          <p:spPr bwMode="auto">
            <a:xfrm>
              <a:off x="0" y="0"/>
              <a:ext cx="4608" cy="336"/>
            </a:xfrm>
            <a:prstGeom prst="rightArrow">
              <a:avLst>
                <a:gd name="adj1" fmla="val 50000"/>
                <a:gd name="adj2" fmla="val 147365"/>
              </a:avLst>
            </a:prstGeom>
            <a:solidFill>
              <a:srgbClr val="B80000"/>
            </a:solidFill>
            <a:ln w="9525" cap="flat">
              <a:solidFill>
                <a:schemeClr val="tx1"/>
              </a:solidFill>
              <a:prstDash val="solid"/>
              <a:round/>
              <a:headEnd type="none" w="med" len="med"/>
              <a:tailEnd type="none" w="med" len="med"/>
            </a:ln>
          </p:spPr>
          <p:txBody>
            <a:bodyPr lIns="0" tIns="0" rIns="0" bIns="0"/>
            <a:lstStyle/>
            <a:p>
              <a:endParaRPr lang="de-DE"/>
            </a:p>
          </p:txBody>
        </p:sp>
        <p:sp>
          <p:nvSpPr>
            <p:cNvPr id="6173" name="Rectangle 29"/>
            <p:cNvSpPr>
              <a:spLocks/>
            </p:cNvSpPr>
            <p:nvPr/>
          </p:nvSpPr>
          <p:spPr bwMode="auto">
            <a:xfrm>
              <a:off x="1279" y="64"/>
              <a:ext cx="1802" cy="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38100" tIns="38100" rIns="86529" bIns="38100" anchor="ctr">
              <a:spAutoFit/>
            </a:bodyPr>
            <a:lstStyle/>
            <a:p>
              <a:pPr marL="14288" algn="ctr"/>
              <a:r>
                <a:rPr lang="en-US">
                  <a:solidFill>
                    <a:srgbClr val="FFFFFF"/>
                  </a:solidFill>
                  <a:cs typeface="Arial" charset="0"/>
                </a:rPr>
                <a:t>Critical System Event Data</a:t>
              </a:r>
            </a:p>
          </p:txBody>
        </p:sp>
      </p:grpSp>
      <p:grpSp>
        <p:nvGrpSpPr>
          <p:cNvPr id="6174" name="Group 30"/>
          <p:cNvGrpSpPr>
            <a:grpSpLocks/>
          </p:cNvGrpSpPr>
          <p:nvPr/>
        </p:nvGrpSpPr>
        <p:grpSpPr bwMode="auto">
          <a:xfrm flipH="1">
            <a:off x="2209800" y="5486400"/>
            <a:ext cx="6553200" cy="533400"/>
            <a:chOff x="0" y="0"/>
            <a:chExt cx="4128" cy="336"/>
          </a:xfrm>
        </p:grpSpPr>
        <p:sp>
          <p:nvSpPr>
            <p:cNvPr id="6175" name="AutoShape 31"/>
            <p:cNvSpPr>
              <a:spLocks/>
            </p:cNvSpPr>
            <p:nvPr/>
          </p:nvSpPr>
          <p:spPr bwMode="auto">
            <a:xfrm>
              <a:off x="0" y="0"/>
              <a:ext cx="4128" cy="336"/>
            </a:xfrm>
            <a:prstGeom prst="rightArrow">
              <a:avLst>
                <a:gd name="adj1" fmla="val 50602"/>
                <a:gd name="adj2" fmla="val 142594"/>
              </a:avLst>
            </a:prstGeom>
            <a:solidFill>
              <a:schemeClr val="accent1"/>
            </a:solidFill>
            <a:ln w="9525" cap="flat">
              <a:solidFill>
                <a:schemeClr val="tx1"/>
              </a:solidFill>
              <a:prstDash val="solid"/>
              <a:round/>
              <a:headEnd type="none" w="med" len="med"/>
              <a:tailEnd type="none" w="med" len="med"/>
            </a:ln>
          </p:spPr>
          <p:txBody>
            <a:bodyPr lIns="0" tIns="0" rIns="0" bIns="0"/>
            <a:lstStyle/>
            <a:p>
              <a:endParaRPr lang="de-DE"/>
            </a:p>
          </p:txBody>
        </p:sp>
        <p:sp>
          <p:nvSpPr>
            <p:cNvPr id="6176" name="Rectangle 32"/>
            <p:cNvSpPr>
              <a:spLocks/>
            </p:cNvSpPr>
            <p:nvPr/>
          </p:nvSpPr>
          <p:spPr bwMode="auto">
            <a:xfrm flipH="1">
              <a:off x="1079" y="64"/>
              <a:ext cx="1727" cy="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38100" tIns="38100" bIns="38100" anchor="ctr">
              <a:spAutoFit/>
            </a:bodyPr>
            <a:lstStyle/>
            <a:p>
              <a:pPr marL="9525" algn="ctr"/>
              <a:r>
                <a:rPr lang="en-US">
                  <a:solidFill>
                    <a:schemeClr val="tx1"/>
                  </a:solidFill>
                  <a:cs typeface="Arial" charset="0"/>
                </a:rPr>
                <a:t>Secure Remediation Path</a:t>
              </a:r>
            </a:p>
          </p:txBody>
        </p:sp>
      </p:grpSp>
      <p:sp>
        <p:nvSpPr>
          <p:cNvPr id="6177" name="Line 33"/>
          <p:cNvSpPr>
            <a:spLocks noChangeShapeType="1"/>
          </p:cNvSpPr>
          <p:nvPr/>
        </p:nvSpPr>
        <p:spPr bwMode="auto">
          <a:xfrm>
            <a:off x="6019800" y="3529013"/>
            <a:ext cx="1588" cy="457200"/>
          </a:xfrm>
          <a:prstGeom prst="line">
            <a:avLst/>
          </a:prstGeom>
          <a:noFill/>
          <a:ln w="38100" cap="flat">
            <a:solidFill>
              <a:srgbClr val="B80000"/>
            </a:solidFill>
            <a:prstDash val="solid"/>
            <a:round/>
            <a:headEnd type="triangle" w="med" len="me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de-DE"/>
          </a:p>
        </p:txBody>
      </p:sp>
      <p:sp>
        <p:nvSpPr>
          <p:cNvPr id="6178" name="Line 34"/>
          <p:cNvSpPr>
            <a:spLocks noChangeShapeType="1"/>
          </p:cNvSpPr>
          <p:nvPr/>
        </p:nvSpPr>
        <p:spPr bwMode="auto">
          <a:xfrm>
            <a:off x="2819400" y="2057400"/>
            <a:ext cx="1600200" cy="304800"/>
          </a:xfrm>
          <a:prstGeom prst="line">
            <a:avLst/>
          </a:prstGeom>
          <a:noFill/>
          <a:ln w="38100" cap="flat">
            <a:solidFill>
              <a:schemeClr val="tx1"/>
            </a:solidFill>
            <a:prstDash val="solid"/>
            <a:round/>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de-DE"/>
          </a:p>
        </p:txBody>
      </p:sp>
      <p:sp>
        <p:nvSpPr>
          <p:cNvPr id="6179" name="Rectangle 35"/>
          <p:cNvSpPr>
            <a:spLocks/>
          </p:cNvSpPr>
          <p:nvPr/>
        </p:nvSpPr>
        <p:spPr bwMode="auto">
          <a:xfrm rot="599999">
            <a:off x="2895600" y="1903413"/>
            <a:ext cx="1544638"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40639" bIns="0">
            <a:spAutoFit/>
          </a:bodyPr>
          <a:lstStyle/>
          <a:p>
            <a:pPr marL="39688"/>
            <a:r>
              <a:rPr lang="en-US" sz="1400">
                <a:solidFill>
                  <a:schemeClr val="tx1"/>
                </a:solidFill>
                <a:cs typeface="Arial" charset="0"/>
              </a:rPr>
              <a:t>Serial or TELNET</a:t>
            </a:r>
          </a:p>
        </p:txBody>
      </p:sp>
    </p:spTree>
    <p:extLst>
      <p:ext uri="{BB962C8B-B14F-4D97-AF65-F5344CB8AC3E}">
        <p14:creationId xmlns:p14="http://schemas.microsoft.com/office/powerpoint/2010/main" xmlns="" val="2321345088"/>
      </p:ext>
    </p:extLst>
  </p:cSld>
  <p:clrMapOvr>
    <a:masterClrMapping/>
  </p:clrMapOvr>
  <p:transition spd="slow"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Agenda</a:t>
            </a:r>
            <a:endParaRPr lang="de-DE" sz="2800" dirty="0"/>
          </a:p>
        </p:txBody>
      </p:sp>
      <p:sp>
        <p:nvSpPr>
          <p:cNvPr id="3" name="Inhaltsplatzhalter 2"/>
          <p:cNvSpPr>
            <a:spLocks noGrp="1"/>
          </p:cNvSpPr>
          <p:nvPr>
            <p:ph idx="1"/>
          </p:nvPr>
        </p:nvSpPr>
        <p:spPr/>
        <p:txBody>
          <a:bodyPr/>
          <a:lstStyle/>
          <a:p>
            <a:r>
              <a:rPr lang="de-DE" dirty="0" err="1" smtClean="0"/>
              <a:t>Introductions</a:t>
            </a:r>
            <a:endParaRPr lang="de-DE" dirty="0" smtClean="0"/>
          </a:p>
          <a:p>
            <a:r>
              <a:rPr lang="de-DE" dirty="0" err="1" smtClean="0"/>
              <a:t>Terminology</a:t>
            </a:r>
            <a:endParaRPr lang="de-DE" dirty="0" smtClean="0"/>
          </a:p>
          <a:p>
            <a:r>
              <a:rPr lang="de-DE" dirty="0" smtClean="0"/>
              <a:t>IT </a:t>
            </a:r>
            <a:r>
              <a:rPr lang="de-DE" sz="1800" dirty="0" smtClean="0"/>
              <a:t>Foundation Management Suite</a:t>
            </a:r>
          </a:p>
          <a:p>
            <a:pPr lvl="1"/>
            <a:r>
              <a:rPr lang="de-DE" sz="1800" dirty="0" smtClean="0"/>
              <a:t>Defense Foundation</a:t>
            </a:r>
          </a:p>
          <a:p>
            <a:pPr lvl="1"/>
            <a:r>
              <a:rPr lang="en-US" sz="1800" dirty="0" smtClean="0">
                <a:solidFill>
                  <a:srgbClr val="000000"/>
                </a:solidFill>
                <a:latin typeface="Trebuchet MS" pitchFamily="34" charset="0"/>
              </a:rPr>
              <a:t>IT </a:t>
            </a:r>
            <a:r>
              <a:rPr lang="en-US" sz="1800" dirty="0">
                <a:solidFill>
                  <a:srgbClr val="000000"/>
                </a:solidFill>
                <a:latin typeface="Trebuchet MS" pitchFamily="34" charset="0"/>
              </a:rPr>
              <a:t>Operations </a:t>
            </a:r>
            <a:r>
              <a:rPr lang="en-US" sz="1800" dirty="0" smtClean="0">
                <a:solidFill>
                  <a:srgbClr val="000000"/>
                </a:solidFill>
                <a:latin typeface="Trebuchet MS" pitchFamily="34" charset="0"/>
              </a:rPr>
              <a:t>Foundation</a:t>
            </a:r>
          </a:p>
          <a:p>
            <a:pPr lvl="1"/>
            <a:r>
              <a:rPr lang="de-DE" sz="1800" dirty="0" smtClean="0"/>
              <a:t>IT Services Foundation</a:t>
            </a:r>
          </a:p>
          <a:p>
            <a:pPr lvl="1"/>
            <a:r>
              <a:rPr lang="de-DE" sz="1800" dirty="0" smtClean="0"/>
              <a:t>Compliance Foundation</a:t>
            </a:r>
            <a:endParaRPr lang="de-DE" dirty="0"/>
          </a:p>
          <a:p>
            <a:pPr lvl="1"/>
            <a:r>
              <a:rPr lang="de-DE" sz="1800" dirty="0" err="1" smtClean="0"/>
              <a:t>Virtualization</a:t>
            </a:r>
            <a:endParaRPr lang="de-DE" sz="1800" dirty="0" smtClean="0"/>
          </a:p>
          <a:p>
            <a:r>
              <a:rPr lang="de-DE" dirty="0" smtClean="0"/>
              <a:t>Technology</a:t>
            </a:r>
          </a:p>
          <a:p>
            <a:r>
              <a:rPr lang="de-DE" dirty="0" smtClean="0"/>
              <a:t>References</a:t>
            </a:r>
          </a:p>
          <a:p>
            <a:r>
              <a:rPr lang="de-DE" dirty="0" smtClean="0"/>
              <a:t>Questions</a:t>
            </a:r>
          </a:p>
          <a:p>
            <a:pPr marL="0" indent="0">
              <a:buNone/>
            </a:pPr>
            <a:endParaRPr lang="de-DE" dirty="0"/>
          </a:p>
        </p:txBody>
      </p:sp>
      <p:sp>
        <p:nvSpPr>
          <p:cNvPr id="4" name="Fußzeilenplatzhalter 3"/>
          <p:cNvSpPr>
            <a:spLocks noGrp="1"/>
          </p:cNvSpPr>
          <p:nvPr>
            <p:ph type="ftr" sz="quarter" idx="10"/>
          </p:nvPr>
        </p:nvSpPr>
        <p:spPr/>
        <p:txBody>
          <a:bodyPr/>
          <a:lstStyle/>
          <a:p>
            <a:pPr>
              <a:defRPr/>
            </a:pPr>
            <a:r>
              <a:rPr lang="en-US" smtClean="0"/>
              <a:t>TDi Technologies (www.tditechnologies.com)		         Your Business is Built on IT</a:t>
            </a:r>
            <a:endParaRPr lang="de-DE"/>
          </a:p>
        </p:txBody>
      </p:sp>
    </p:spTree>
    <p:extLst>
      <p:ext uri="{BB962C8B-B14F-4D97-AF65-F5344CB8AC3E}">
        <p14:creationId xmlns:p14="http://schemas.microsoft.com/office/powerpoint/2010/main" xmlns="" val="1148396025"/>
      </p:ext>
    </p:extLst>
  </p:cSld>
  <p:clrMapOvr>
    <a:masterClrMapping/>
  </p:clrMapOvr>
  <p:transition spd="slow" advClick="0">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err="1" smtClean="0"/>
              <a:t>Theory</a:t>
            </a:r>
            <a:r>
              <a:rPr lang="de-DE" sz="2800" dirty="0" smtClean="0"/>
              <a:t> </a:t>
            </a:r>
            <a:r>
              <a:rPr lang="de-DE" sz="2800" dirty="0" err="1" smtClean="0"/>
              <a:t>of</a:t>
            </a:r>
            <a:r>
              <a:rPr lang="de-DE" sz="2800" dirty="0" smtClean="0"/>
              <a:t> </a:t>
            </a:r>
            <a:r>
              <a:rPr lang="de-DE" sz="2800" dirty="0" err="1" smtClean="0"/>
              <a:t>operation</a:t>
            </a:r>
            <a:endParaRPr lang="de-DE" sz="2800" dirty="0"/>
          </a:p>
        </p:txBody>
      </p:sp>
      <p:sp>
        <p:nvSpPr>
          <p:cNvPr id="3" name="Inhaltsplatzhalter 2"/>
          <p:cNvSpPr>
            <a:spLocks noGrp="1"/>
          </p:cNvSpPr>
          <p:nvPr>
            <p:ph idx="1"/>
          </p:nvPr>
        </p:nvSpPr>
        <p:spPr/>
        <p:txBody>
          <a:bodyPr/>
          <a:lstStyle/>
          <a:p>
            <a:r>
              <a:rPr lang="de-DE" b="1" dirty="0" err="1" smtClean="0"/>
              <a:t>Maintains</a:t>
            </a:r>
            <a:r>
              <a:rPr lang="de-DE" b="1" dirty="0" smtClean="0"/>
              <a:t> </a:t>
            </a:r>
            <a:r>
              <a:rPr lang="de-DE" dirty="0" smtClean="0"/>
              <a:t>a</a:t>
            </a:r>
            <a:r>
              <a:rPr lang="de-DE" b="1" dirty="0" smtClean="0"/>
              <a:t> </a:t>
            </a:r>
            <a:r>
              <a:rPr lang="de-DE" dirty="0" smtClean="0"/>
              <a:t>persistent </a:t>
            </a:r>
            <a:r>
              <a:rPr lang="de-DE" dirty="0" err="1"/>
              <a:t>connection</a:t>
            </a:r>
            <a:r>
              <a:rPr lang="de-DE" dirty="0"/>
              <a:t> </a:t>
            </a:r>
            <a:r>
              <a:rPr lang="de-DE" dirty="0" err="1"/>
              <a:t>to</a:t>
            </a:r>
            <a:r>
              <a:rPr lang="de-DE" dirty="0"/>
              <a:t> an </a:t>
            </a:r>
            <a:r>
              <a:rPr lang="de-DE" dirty="0" err="1"/>
              <a:t>asset’s</a:t>
            </a:r>
            <a:r>
              <a:rPr lang="de-DE" dirty="0"/>
              <a:t> </a:t>
            </a:r>
            <a:r>
              <a:rPr lang="de-DE" dirty="0" err="1"/>
              <a:t>communication</a:t>
            </a:r>
            <a:r>
              <a:rPr lang="de-DE" dirty="0"/>
              <a:t> </a:t>
            </a:r>
            <a:r>
              <a:rPr lang="de-DE" dirty="0" err="1" smtClean="0"/>
              <a:t>port</a:t>
            </a:r>
            <a:endParaRPr lang="en-US" dirty="0"/>
          </a:p>
          <a:p>
            <a:r>
              <a:rPr lang="en-US" b="1" dirty="0" smtClean="0"/>
              <a:t>Manages</a:t>
            </a:r>
            <a:r>
              <a:rPr lang="en-US" dirty="0" smtClean="0"/>
              <a:t> </a:t>
            </a:r>
            <a:r>
              <a:rPr lang="en-US" dirty="0"/>
              <a:t>any information source that sends text data out its console </a:t>
            </a:r>
            <a:r>
              <a:rPr lang="en-US" dirty="0" smtClean="0"/>
              <a:t>port and </a:t>
            </a:r>
            <a:r>
              <a:rPr lang="en-US" dirty="0"/>
              <a:t>allows connections through </a:t>
            </a:r>
            <a:r>
              <a:rPr lang="en-US" dirty="0" smtClean="0"/>
              <a:t>it</a:t>
            </a:r>
            <a:endParaRPr lang="en-US" dirty="0"/>
          </a:p>
          <a:p>
            <a:r>
              <a:rPr lang="en-US" b="1" dirty="0" smtClean="0"/>
              <a:t>Monitors</a:t>
            </a:r>
            <a:r>
              <a:rPr lang="en-US" dirty="0" smtClean="0"/>
              <a:t> </a:t>
            </a:r>
            <a:r>
              <a:rPr lang="en-US" dirty="0"/>
              <a:t>any information source that sends text data using Syslog </a:t>
            </a:r>
            <a:r>
              <a:rPr lang="en-US" dirty="0" smtClean="0"/>
              <a:t>or </a:t>
            </a:r>
            <a:r>
              <a:rPr lang="de-DE" dirty="0" smtClean="0"/>
              <a:t>SNMP </a:t>
            </a:r>
            <a:r>
              <a:rPr lang="de-DE" dirty="0"/>
              <a:t>traps</a:t>
            </a:r>
          </a:p>
          <a:p>
            <a:r>
              <a:rPr lang="en-US" b="1" dirty="0" smtClean="0"/>
              <a:t>Scans</a:t>
            </a:r>
            <a:r>
              <a:rPr lang="en-US" dirty="0" smtClean="0"/>
              <a:t> </a:t>
            </a:r>
            <a:r>
              <a:rPr lang="en-US" dirty="0"/>
              <a:t>incoming unsolicited text and compares it to the knowledge </a:t>
            </a:r>
            <a:r>
              <a:rPr lang="en-US" dirty="0" smtClean="0"/>
              <a:t>base, declaring </a:t>
            </a:r>
            <a:r>
              <a:rPr lang="en-US" dirty="0"/>
              <a:t>e</a:t>
            </a:r>
            <a:r>
              <a:rPr lang="en-US" dirty="0" smtClean="0"/>
              <a:t>vents </a:t>
            </a:r>
            <a:r>
              <a:rPr lang="en-US" dirty="0"/>
              <a:t>when a match is made</a:t>
            </a:r>
          </a:p>
          <a:p>
            <a:r>
              <a:rPr lang="en-US" b="1" dirty="0" smtClean="0"/>
              <a:t>Logs</a:t>
            </a:r>
            <a:r>
              <a:rPr lang="en-US" dirty="0" smtClean="0"/>
              <a:t> </a:t>
            </a:r>
            <a:r>
              <a:rPr lang="en-US" dirty="0"/>
              <a:t>all communication to and from the asset</a:t>
            </a:r>
            <a:endParaRPr lang="de-DE" dirty="0"/>
          </a:p>
        </p:txBody>
      </p:sp>
      <p:sp>
        <p:nvSpPr>
          <p:cNvPr id="4" name="Fußzeilenplatzhalter 3"/>
          <p:cNvSpPr>
            <a:spLocks noGrp="1"/>
          </p:cNvSpPr>
          <p:nvPr>
            <p:ph type="ftr" sz="quarter" idx="10"/>
          </p:nvPr>
        </p:nvSpPr>
        <p:spPr/>
        <p:txBody>
          <a:bodyPr/>
          <a:lstStyle/>
          <a:p>
            <a:pPr>
              <a:defRPr/>
            </a:pPr>
            <a:r>
              <a:rPr lang="en-US" smtClean="0"/>
              <a:t>TDi Technologies (www.tditechnologies.com)		         Your Business is Built on IT</a:t>
            </a:r>
            <a:endParaRPr lang="de-DE"/>
          </a:p>
        </p:txBody>
      </p:sp>
    </p:spTree>
    <p:extLst>
      <p:ext uri="{BB962C8B-B14F-4D97-AF65-F5344CB8AC3E}">
        <p14:creationId xmlns:p14="http://schemas.microsoft.com/office/powerpoint/2010/main" xmlns="" val="2181876673"/>
      </p:ext>
    </p:extLst>
  </p:cSld>
  <p:clrMapOvr>
    <a:masterClrMapping/>
  </p:clrMapOvr>
  <p:transition spd="slow" advClick="0">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sz="2800" dirty="0" smtClean="0"/>
              <a:t>Overview</a:t>
            </a:r>
            <a:endParaRPr lang="en-US" sz="2800" dirty="0"/>
          </a:p>
        </p:txBody>
      </p:sp>
      <p:pic>
        <p:nvPicPr>
          <p:cNvPr id="5122"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6612" y="1054359"/>
            <a:ext cx="8612155" cy="54304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5478315"/>
      </p:ext>
    </p:extLst>
  </p:cSld>
  <p:clrMapOvr>
    <a:masterClrMapping/>
  </p:clrMapOvr>
  <p:transition spd="slow" advClick="0">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311285" y="194552"/>
            <a:ext cx="8832715" cy="643647"/>
          </a:xfrm>
          <a:ln/>
        </p:spPr>
        <p:txBody>
          <a:bodyPr rIns="132080"/>
          <a:lstStyle/>
          <a:p>
            <a:r>
              <a:rPr lang="en-US" sz="2800" dirty="0"/>
              <a:t>IT Infrastructure Technology Stack</a:t>
            </a:r>
          </a:p>
        </p:txBody>
      </p:sp>
      <p:grpSp>
        <p:nvGrpSpPr>
          <p:cNvPr id="10242" name="Group 2"/>
          <p:cNvGrpSpPr>
            <a:grpSpLocks/>
          </p:cNvGrpSpPr>
          <p:nvPr/>
        </p:nvGrpSpPr>
        <p:grpSpPr bwMode="auto">
          <a:xfrm>
            <a:off x="4198938" y="4695825"/>
            <a:ext cx="2235200" cy="1409700"/>
            <a:chOff x="0" y="0"/>
            <a:chExt cx="1408" cy="888"/>
          </a:xfrm>
        </p:grpSpPr>
        <p:pic>
          <p:nvPicPr>
            <p:cNvPr id="10243" name="Picture 3"/>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0"/>
              <a:ext cx="1398" cy="888"/>
            </a:xfrm>
            <a:prstGeom prst="rect">
              <a:avLst/>
            </a:prstGeom>
            <a:noFill/>
            <a:ln>
              <a:noFill/>
            </a:ln>
            <a:effectLst>
              <a:outerShdw blurRad="63500" dist="38099" dir="2700000" algn="ctr" rotWithShape="0">
                <a:schemeClr val="bg2">
                  <a:alpha val="75000"/>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a:tailEnd/>
                </a14:hiddenLine>
              </a:ext>
            </a:extLst>
          </p:spPr>
        </p:pic>
        <p:sp>
          <p:nvSpPr>
            <p:cNvPr id="10244" name="Rectangle 4"/>
            <p:cNvSpPr>
              <a:spLocks/>
            </p:cNvSpPr>
            <p:nvPr/>
          </p:nvSpPr>
          <p:spPr bwMode="auto">
            <a:xfrm>
              <a:off x="0" y="292"/>
              <a:ext cx="1408" cy="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40639" bIns="0"/>
            <a:lstStyle/>
            <a:p>
              <a:pPr marL="39688" algn="ctr"/>
              <a:r>
                <a:rPr lang="en-US" sz="3200" dirty="0">
                  <a:solidFill>
                    <a:srgbClr val="8D1F1F"/>
                  </a:solidFill>
                  <a:latin typeface="Trebuchet MS Bold" charset="0"/>
                  <a:ea typeface="Trebuchet MS Bold" charset="0"/>
                  <a:cs typeface="Trebuchet MS Bold" charset="0"/>
                  <a:sym typeface="Trebuchet MS Bold" charset="0"/>
                </a:rPr>
                <a:t>B M C</a:t>
              </a:r>
            </a:p>
            <a:p>
              <a:pPr marL="39688" algn="ctr"/>
              <a:r>
                <a:rPr lang="en-US" sz="1600" dirty="0">
                  <a:solidFill>
                    <a:srgbClr val="8D1F1F"/>
                  </a:solidFill>
                  <a:latin typeface="Trebuchet MS Bold" charset="0"/>
                  <a:ea typeface="Trebuchet MS Bold" charset="0"/>
                  <a:cs typeface="Trebuchet MS Bold" charset="0"/>
                  <a:sym typeface="Trebuchet MS Bold" charset="0"/>
                </a:rPr>
                <a:t>Console Access</a:t>
              </a:r>
            </a:p>
          </p:txBody>
        </p:sp>
      </p:grpSp>
      <p:sp>
        <p:nvSpPr>
          <p:cNvPr id="10245" name="Rectangle 5"/>
          <p:cNvSpPr>
            <a:spLocks/>
          </p:cNvSpPr>
          <p:nvPr/>
        </p:nvSpPr>
        <p:spPr bwMode="auto">
          <a:xfrm>
            <a:off x="1065213" y="4827588"/>
            <a:ext cx="3149600" cy="1168400"/>
          </a:xfrm>
          <a:prstGeom prst="rect">
            <a:avLst/>
          </a:prstGeom>
          <a:gradFill rotWithShape="0">
            <a:gsLst>
              <a:gs pos="0">
                <a:srgbClr val="B2B2B2">
                  <a:alpha val="21001"/>
                </a:srgbClr>
              </a:gs>
              <a:gs pos="100000">
                <a:srgbClr val="475E00">
                  <a:alpha val="20000"/>
                </a:srgbClr>
              </a:gs>
            </a:gsLst>
            <a:lin ang="5400000" scaled="1"/>
          </a:gradFill>
          <a:ln w="38100" cap="flat">
            <a:solidFill>
              <a:schemeClr val="tx1"/>
            </a:solidFill>
            <a:prstDash val="solid"/>
            <a:miter lim="800000"/>
            <a:headEnd type="none" w="med" len="med"/>
            <a:tailEnd type="none" w="med" len="med"/>
          </a:ln>
        </p:spPr>
        <p:txBody>
          <a:bodyPr lIns="0" tIns="0" rIns="40639" bIns="0" anchor="ctr"/>
          <a:lstStyle/>
          <a:p>
            <a:pPr marL="39688" algn="ctr"/>
            <a:endParaRPr lang="en-US" sz="1400" dirty="0">
              <a:solidFill>
                <a:schemeClr val="tx1"/>
              </a:solidFill>
              <a:latin typeface="Trebuchet MS Bold" charset="0"/>
              <a:ea typeface="Lucida Grande" charset="0"/>
              <a:cs typeface="Lucida Grande" charset="0"/>
              <a:sym typeface="Trebuchet MS Bold" charset="0"/>
            </a:endParaRPr>
          </a:p>
          <a:p>
            <a:pPr marL="39688" algn="ctr"/>
            <a:endParaRPr lang="en-US" sz="1400" dirty="0">
              <a:solidFill>
                <a:schemeClr val="tx1"/>
              </a:solidFill>
              <a:latin typeface="Trebuchet MS Bold" charset="0"/>
              <a:ea typeface="Lucida Grande" charset="0"/>
              <a:cs typeface="Lucida Grande" charset="0"/>
              <a:sym typeface="Trebuchet MS Bold" charset="0"/>
            </a:endParaRPr>
          </a:p>
          <a:p>
            <a:pPr marL="39688" algn="ctr"/>
            <a:r>
              <a:rPr lang="en-US" sz="1400" dirty="0">
                <a:solidFill>
                  <a:schemeClr val="tx1"/>
                </a:solidFill>
                <a:latin typeface="Trebuchet MS Bold" charset="0"/>
                <a:ea typeface="Lucida Grande" charset="0"/>
                <a:cs typeface="Lucida Grande" charset="0"/>
                <a:sym typeface="Trebuchet MS Bold" charset="0"/>
              </a:rPr>
              <a:t>DRIVERS</a:t>
            </a:r>
          </a:p>
          <a:p>
            <a:pPr marL="39688" algn="ctr"/>
            <a:r>
              <a:rPr lang="en-US" sz="1400" dirty="0">
                <a:solidFill>
                  <a:schemeClr val="tx1"/>
                </a:solidFill>
                <a:latin typeface="Trebuchet MS Bold" charset="0"/>
                <a:ea typeface="Lucida Grande" charset="0"/>
                <a:cs typeface="Lucida Grande" charset="0"/>
                <a:sym typeface="Trebuchet MS Bold" charset="0"/>
              </a:rPr>
              <a:t>BIOS</a:t>
            </a:r>
          </a:p>
          <a:p>
            <a:pPr marL="39688" algn="ctr"/>
            <a:r>
              <a:rPr lang="en-US" sz="1400" dirty="0">
                <a:solidFill>
                  <a:schemeClr val="tx1"/>
                </a:solidFill>
                <a:latin typeface="Trebuchet MS Bold" charset="0"/>
                <a:ea typeface="Lucida Grande" charset="0"/>
                <a:cs typeface="Lucida Grande" charset="0"/>
                <a:sym typeface="Trebuchet MS Bold" charset="0"/>
              </a:rPr>
              <a:t>FIRMWARE</a:t>
            </a:r>
          </a:p>
        </p:txBody>
      </p:sp>
      <p:sp>
        <p:nvSpPr>
          <p:cNvPr id="10246" name="Rectangle 6"/>
          <p:cNvSpPr>
            <a:spLocks/>
          </p:cNvSpPr>
          <p:nvPr/>
        </p:nvSpPr>
        <p:spPr bwMode="auto">
          <a:xfrm>
            <a:off x="1069975" y="4365625"/>
            <a:ext cx="5359400" cy="355600"/>
          </a:xfrm>
          <a:prstGeom prst="rect">
            <a:avLst/>
          </a:prstGeom>
          <a:solidFill>
            <a:srgbClr val="FF0000">
              <a:alpha val="20784"/>
            </a:srgbClr>
          </a:solidFill>
          <a:ln w="38100" cap="flat">
            <a:solidFill>
              <a:schemeClr val="tx1"/>
            </a:solidFill>
            <a:prstDash val="solid"/>
            <a:miter lim="800000"/>
            <a:headEnd type="none" w="med" len="med"/>
            <a:tailEnd type="none" w="med" len="med"/>
          </a:ln>
        </p:spPr>
        <p:txBody>
          <a:bodyPr lIns="0" tIns="0" rIns="40639" bIns="0" anchor="ctr"/>
          <a:lstStyle/>
          <a:p>
            <a:pPr marL="39688" algn="ctr"/>
            <a:r>
              <a:rPr lang="en-US" sz="1400">
                <a:solidFill>
                  <a:schemeClr val="tx1"/>
                </a:solidFill>
                <a:latin typeface="Trebuchet MS Bold" charset="0"/>
                <a:ea typeface="Trebuchet MS Bold" charset="0"/>
                <a:cs typeface="Trebuchet MS Bold" charset="0"/>
                <a:sym typeface="Trebuchet MS Bold" charset="0"/>
              </a:rPr>
              <a:t>OPERATING SYSTEM</a:t>
            </a:r>
          </a:p>
        </p:txBody>
      </p:sp>
      <p:sp>
        <p:nvSpPr>
          <p:cNvPr id="10247" name="Rectangle 7"/>
          <p:cNvSpPr>
            <a:spLocks/>
          </p:cNvSpPr>
          <p:nvPr/>
        </p:nvSpPr>
        <p:spPr bwMode="auto">
          <a:xfrm>
            <a:off x="1069975" y="3679825"/>
            <a:ext cx="5359400" cy="355600"/>
          </a:xfrm>
          <a:prstGeom prst="rect">
            <a:avLst/>
          </a:prstGeom>
          <a:solidFill>
            <a:srgbClr val="C0C0C0"/>
          </a:solidFill>
          <a:ln w="38100" cap="flat">
            <a:solidFill>
              <a:schemeClr val="tx1"/>
            </a:solidFill>
            <a:prstDash val="solid"/>
            <a:miter lim="800000"/>
            <a:headEnd type="none" w="med" len="med"/>
            <a:tailEnd type="none" w="med" len="med"/>
          </a:ln>
        </p:spPr>
        <p:txBody>
          <a:bodyPr lIns="0" tIns="0" rIns="40639" bIns="0" anchor="ctr"/>
          <a:lstStyle/>
          <a:p>
            <a:pPr marL="39688" algn="ctr"/>
            <a:r>
              <a:rPr lang="en-US" sz="1400">
                <a:solidFill>
                  <a:schemeClr val="tx1"/>
                </a:solidFill>
                <a:latin typeface="Trebuchet MS Bold" charset="0"/>
                <a:ea typeface="Trebuchet MS Bold" charset="0"/>
                <a:cs typeface="Trebuchet MS Bold" charset="0"/>
                <a:sym typeface="Trebuchet MS Bold" charset="0"/>
              </a:rPr>
              <a:t>NETWORK (SNMP, SYSLOG, TELNET, SSH)</a:t>
            </a:r>
          </a:p>
        </p:txBody>
      </p:sp>
      <p:sp>
        <p:nvSpPr>
          <p:cNvPr id="10248" name="Rectangle 8"/>
          <p:cNvSpPr>
            <a:spLocks/>
          </p:cNvSpPr>
          <p:nvPr/>
        </p:nvSpPr>
        <p:spPr bwMode="auto">
          <a:xfrm>
            <a:off x="1069975" y="4022725"/>
            <a:ext cx="5359400" cy="355600"/>
          </a:xfrm>
          <a:prstGeom prst="rect">
            <a:avLst/>
          </a:prstGeom>
          <a:solidFill>
            <a:srgbClr val="FF0000">
              <a:alpha val="20784"/>
            </a:srgbClr>
          </a:solidFill>
          <a:ln w="38100" cap="flat">
            <a:solidFill>
              <a:schemeClr val="tx1"/>
            </a:solidFill>
            <a:prstDash val="solid"/>
            <a:miter lim="800000"/>
            <a:headEnd type="none" w="med" len="med"/>
            <a:tailEnd type="none" w="med" len="med"/>
          </a:ln>
        </p:spPr>
        <p:txBody>
          <a:bodyPr lIns="0" tIns="0" rIns="40639" bIns="0" anchor="ctr"/>
          <a:lstStyle/>
          <a:p>
            <a:pPr marL="39688" algn="ctr"/>
            <a:r>
              <a:rPr lang="en-US" sz="1400">
                <a:solidFill>
                  <a:schemeClr val="tx1"/>
                </a:solidFill>
                <a:latin typeface="Trebuchet MS Bold" charset="0"/>
                <a:ea typeface="Trebuchet MS Bold" charset="0"/>
                <a:cs typeface="Trebuchet MS Bold" charset="0"/>
                <a:sym typeface="Trebuchet MS Bold" charset="0"/>
              </a:rPr>
              <a:t>LOCAL STORAGE &amp; ENVIRONMENT ESTABLISHED</a:t>
            </a:r>
          </a:p>
        </p:txBody>
      </p:sp>
      <p:grpSp>
        <p:nvGrpSpPr>
          <p:cNvPr id="10249" name="Group 9"/>
          <p:cNvGrpSpPr>
            <a:grpSpLocks/>
          </p:cNvGrpSpPr>
          <p:nvPr/>
        </p:nvGrpSpPr>
        <p:grpSpPr bwMode="auto">
          <a:xfrm>
            <a:off x="1069975" y="2308225"/>
            <a:ext cx="5359400" cy="1384300"/>
            <a:chOff x="0" y="0"/>
            <a:chExt cx="3376" cy="872"/>
          </a:xfrm>
        </p:grpSpPr>
        <p:sp>
          <p:nvSpPr>
            <p:cNvPr id="10250" name="Rectangle 10"/>
            <p:cNvSpPr>
              <a:spLocks/>
            </p:cNvSpPr>
            <p:nvPr/>
          </p:nvSpPr>
          <p:spPr bwMode="auto">
            <a:xfrm>
              <a:off x="0" y="648"/>
              <a:ext cx="3376" cy="224"/>
            </a:xfrm>
            <a:prstGeom prst="rect">
              <a:avLst/>
            </a:prstGeom>
            <a:solidFill>
              <a:srgbClr val="FFFF00">
                <a:alpha val="31764"/>
              </a:srgbClr>
            </a:solidFill>
            <a:ln w="38100" cap="flat">
              <a:solidFill>
                <a:schemeClr val="tx1"/>
              </a:solidFill>
              <a:prstDash val="solid"/>
              <a:miter lim="800000"/>
              <a:headEnd type="none" w="med" len="med"/>
              <a:tailEnd type="none" w="med" len="med"/>
            </a:ln>
          </p:spPr>
          <p:txBody>
            <a:bodyPr lIns="0" tIns="0" rIns="40639" bIns="0" anchor="ctr"/>
            <a:lstStyle/>
            <a:p>
              <a:pPr marL="39688" algn="ctr"/>
              <a:r>
                <a:rPr lang="en-US" sz="1400">
                  <a:solidFill>
                    <a:schemeClr val="tx1"/>
                  </a:solidFill>
                  <a:latin typeface="Trebuchet MS Bold" charset="0"/>
                  <a:ea typeface="Trebuchet MS Bold" charset="0"/>
                  <a:cs typeface="Trebuchet MS Bold" charset="0"/>
                  <a:sym typeface="Trebuchet MS Bold" charset="0"/>
                </a:rPr>
                <a:t>DATABASE SOLUTIONS</a:t>
              </a:r>
            </a:p>
          </p:txBody>
        </p:sp>
        <p:sp>
          <p:nvSpPr>
            <p:cNvPr id="10251" name="Rectangle 11"/>
            <p:cNvSpPr>
              <a:spLocks/>
            </p:cNvSpPr>
            <p:nvPr/>
          </p:nvSpPr>
          <p:spPr bwMode="auto">
            <a:xfrm>
              <a:off x="0" y="432"/>
              <a:ext cx="3376" cy="224"/>
            </a:xfrm>
            <a:prstGeom prst="rect">
              <a:avLst/>
            </a:prstGeom>
            <a:solidFill>
              <a:srgbClr val="FFFF00">
                <a:alpha val="31764"/>
              </a:srgbClr>
            </a:solidFill>
            <a:ln w="38100" cap="flat">
              <a:solidFill>
                <a:schemeClr val="tx1"/>
              </a:solidFill>
              <a:prstDash val="solid"/>
              <a:miter lim="800000"/>
              <a:headEnd type="none" w="med" len="med"/>
              <a:tailEnd type="none" w="med" len="med"/>
            </a:ln>
          </p:spPr>
          <p:txBody>
            <a:bodyPr lIns="0" tIns="0" rIns="40639" bIns="0" anchor="ctr"/>
            <a:lstStyle/>
            <a:p>
              <a:pPr marL="39688" algn="ctr"/>
              <a:r>
                <a:rPr lang="en-US" sz="1400">
                  <a:solidFill>
                    <a:schemeClr val="tx1"/>
                  </a:solidFill>
                  <a:latin typeface="Trebuchet MS Bold" charset="0"/>
                  <a:ea typeface="Trebuchet MS Bold" charset="0"/>
                  <a:cs typeface="Trebuchet MS Bold" charset="0"/>
                  <a:sym typeface="Trebuchet MS Bold" charset="0"/>
                </a:rPr>
                <a:t>PERFORMANCE MONITORING SOLUTIONS</a:t>
              </a:r>
            </a:p>
          </p:txBody>
        </p:sp>
        <p:sp>
          <p:nvSpPr>
            <p:cNvPr id="10252" name="Rectangle 12"/>
            <p:cNvSpPr>
              <a:spLocks/>
            </p:cNvSpPr>
            <p:nvPr/>
          </p:nvSpPr>
          <p:spPr bwMode="auto">
            <a:xfrm>
              <a:off x="0" y="216"/>
              <a:ext cx="3376" cy="224"/>
            </a:xfrm>
            <a:prstGeom prst="rect">
              <a:avLst/>
            </a:prstGeom>
            <a:solidFill>
              <a:srgbClr val="FFFF00">
                <a:alpha val="31764"/>
              </a:srgbClr>
            </a:solidFill>
            <a:ln w="38100" cap="flat">
              <a:solidFill>
                <a:schemeClr val="tx1"/>
              </a:solidFill>
              <a:prstDash val="solid"/>
              <a:miter lim="800000"/>
              <a:headEnd type="none" w="med" len="med"/>
              <a:tailEnd type="none" w="med" len="med"/>
            </a:ln>
          </p:spPr>
          <p:txBody>
            <a:bodyPr lIns="0" tIns="0" rIns="40639" bIns="0" anchor="ctr"/>
            <a:lstStyle/>
            <a:p>
              <a:pPr marL="39688" algn="ctr"/>
              <a:r>
                <a:rPr lang="en-US" sz="1400">
                  <a:solidFill>
                    <a:schemeClr val="tx1"/>
                  </a:solidFill>
                  <a:latin typeface="Trebuchet MS Bold" charset="0"/>
                  <a:ea typeface="Trebuchet MS Bold" charset="0"/>
                  <a:cs typeface="Trebuchet MS Bold" charset="0"/>
                  <a:sym typeface="Trebuchet MS Bold" charset="0"/>
                </a:rPr>
                <a:t>SECURITY MONITORING SOLUTIONS</a:t>
              </a:r>
            </a:p>
          </p:txBody>
        </p:sp>
        <p:sp>
          <p:nvSpPr>
            <p:cNvPr id="10253" name="Rectangle 13"/>
            <p:cNvSpPr>
              <a:spLocks/>
            </p:cNvSpPr>
            <p:nvPr/>
          </p:nvSpPr>
          <p:spPr bwMode="auto">
            <a:xfrm>
              <a:off x="0" y="0"/>
              <a:ext cx="3376" cy="224"/>
            </a:xfrm>
            <a:prstGeom prst="rect">
              <a:avLst/>
            </a:prstGeom>
            <a:solidFill>
              <a:srgbClr val="FFFF00">
                <a:alpha val="31764"/>
              </a:srgbClr>
            </a:solidFill>
            <a:ln w="38100" cap="flat">
              <a:solidFill>
                <a:schemeClr val="tx1"/>
              </a:solidFill>
              <a:prstDash val="solid"/>
              <a:miter lim="800000"/>
              <a:headEnd type="none" w="med" len="med"/>
              <a:tailEnd type="none" w="med" len="med"/>
            </a:ln>
          </p:spPr>
          <p:txBody>
            <a:bodyPr lIns="0" tIns="0" rIns="40639" bIns="0" anchor="ctr"/>
            <a:lstStyle/>
            <a:p>
              <a:pPr marL="39688" algn="ctr"/>
              <a:r>
                <a:rPr lang="en-US" sz="1400">
                  <a:solidFill>
                    <a:schemeClr val="tx1"/>
                  </a:solidFill>
                  <a:latin typeface="Trebuchet MS Bold" charset="0"/>
                  <a:ea typeface="Trebuchet MS Bold" charset="0"/>
                  <a:cs typeface="Trebuchet MS Bold" charset="0"/>
                  <a:sym typeface="Trebuchet MS Bold" charset="0"/>
                </a:rPr>
                <a:t>TRADITIONAL LOG MANAGEMENT SOLUTIONS</a:t>
              </a:r>
            </a:p>
          </p:txBody>
        </p:sp>
      </p:grpSp>
      <p:sp>
        <p:nvSpPr>
          <p:cNvPr id="10254" name="Rectangle 14"/>
          <p:cNvSpPr>
            <a:spLocks/>
          </p:cNvSpPr>
          <p:nvPr/>
        </p:nvSpPr>
        <p:spPr bwMode="auto">
          <a:xfrm>
            <a:off x="1069975" y="1628775"/>
            <a:ext cx="5359400" cy="558800"/>
          </a:xfrm>
          <a:prstGeom prst="rect">
            <a:avLst/>
          </a:prstGeom>
          <a:solidFill>
            <a:srgbClr val="0099CC">
              <a:alpha val="31764"/>
            </a:srgbClr>
          </a:solidFill>
          <a:ln w="38100" cap="flat">
            <a:solidFill>
              <a:schemeClr val="tx1"/>
            </a:solidFill>
            <a:prstDash val="solid"/>
            <a:miter lim="800000"/>
            <a:headEnd type="none" w="med" len="med"/>
            <a:tailEnd type="none" w="med" len="med"/>
          </a:ln>
        </p:spPr>
        <p:txBody>
          <a:bodyPr lIns="0" tIns="0" rIns="40639" bIns="0" anchor="ctr"/>
          <a:lstStyle/>
          <a:p>
            <a:pPr marL="39688" algn="ctr"/>
            <a:r>
              <a:rPr lang="en-US" sz="1400">
                <a:solidFill>
                  <a:schemeClr val="tx1"/>
                </a:solidFill>
                <a:latin typeface="Trebuchet MS Bold" charset="0"/>
                <a:ea typeface="Trebuchet MS Bold" charset="0"/>
                <a:cs typeface="Trebuchet MS Bold" charset="0"/>
                <a:sym typeface="Trebuchet MS Bold" charset="0"/>
              </a:rPr>
              <a:t>END USER APPLICATIONS</a:t>
            </a:r>
          </a:p>
          <a:p>
            <a:pPr marL="39688" algn="ctr"/>
            <a:r>
              <a:rPr lang="en-US" sz="1400">
                <a:solidFill>
                  <a:schemeClr val="tx1"/>
                </a:solidFill>
                <a:latin typeface="Trebuchet MS Bold" charset="0"/>
                <a:ea typeface="Trebuchet MS Bold" charset="0"/>
                <a:cs typeface="Trebuchet MS Bold" charset="0"/>
                <a:sym typeface="Trebuchet MS Bold" charset="0"/>
              </a:rPr>
              <a:t>PRODUCTION / WEB APPLICATIONS</a:t>
            </a:r>
          </a:p>
        </p:txBody>
      </p:sp>
      <p:grpSp>
        <p:nvGrpSpPr>
          <p:cNvPr id="10255" name="Group 15"/>
          <p:cNvGrpSpPr>
            <a:grpSpLocks/>
          </p:cNvGrpSpPr>
          <p:nvPr/>
        </p:nvGrpSpPr>
        <p:grpSpPr bwMode="auto">
          <a:xfrm>
            <a:off x="6418263" y="1973263"/>
            <a:ext cx="1908244" cy="1719263"/>
            <a:chOff x="0" y="297"/>
            <a:chExt cx="1201" cy="1083"/>
          </a:xfrm>
        </p:grpSpPr>
        <p:sp>
          <p:nvSpPr>
            <p:cNvPr id="10257" name="Line 17"/>
            <p:cNvSpPr>
              <a:spLocks noChangeShapeType="1"/>
            </p:cNvSpPr>
            <p:nvPr/>
          </p:nvSpPr>
          <p:spPr bwMode="auto">
            <a:xfrm>
              <a:off x="0" y="1376"/>
              <a:ext cx="1201" cy="4"/>
            </a:xfrm>
            <a:prstGeom prst="line">
              <a:avLst/>
            </a:prstGeom>
            <a:noFill/>
            <a:ln w="76200" cap="flat">
              <a:solidFill>
                <a:srgbClr val="44BA69"/>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de-DE"/>
            </a:p>
          </p:txBody>
        </p:sp>
        <p:sp>
          <p:nvSpPr>
            <p:cNvPr id="10258" name="Rectangle 18"/>
            <p:cNvSpPr>
              <a:spLocks/>
            </p:cNvSpPr>
            <p:nvPr/>
          </p:nvSpPr>
          <p:spPr bwMode="auto">
            <a:xfrm>
              <a:off x="201" y="297"/>
              <a:ext cx="950" cy="7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40639" bIns="0">
              <a:spAutoFit/>
            </a:bodyPr>
            <a:lstStyle/>
            <a:p>
              <a:pPr marL="39688" algn="ctr"/>
              <a:endParaRPr lang="en-US" sz="1200">
                <a:solidFill>
                  <a:schemeClr val="tx1"/>
                </a:solidFill>
                <a:latin typeface="Trebuchet MS Bold" charset="0"/>
                <a:ea typeface="Lucida Grande" charset="0"/>
                <a:cs typeface="Lucida Grande" charset="0"/>
                <a:sym typeface="Trebuchet MS Bold" charset="0"/>
              </a:endParaRPr>
            </a:p>
            <a:p>
              <a:pPr marL="39688" algn="ctr"/>
              <a:r>
                <a:rPr lang="en-US" sz="1200">
                  <a:solidFill>
                    <a:schemeClr val="tx1"/>
                  </a:solidFill>
                  <a:latin typeface="Trebuchet MS Bold" charset="0"/>
                  <a:ea typeface="Lucida Grande" charset="0"/>
                  <a:cs typeface="Lucida Grande" charset="0"/>
                  <a:sym typeface="Trebuchet MS Bold" charset="0"/>
                </a:rPr>
                <a:t>ABOVE GREEN LINE</a:t>
              </a:r>
            </a:p>
            <a:p>
              <a:pPr marL="39688" algn="ctr"/>
              <a:r>
                <a:rPr lang="en-US" sz="1200">
                  <a:solidFill>
                    <a:schemeClr val="tx1"/>
                  </a:solidFill>
                  <a:latin typeface="Trebuchet MS Bold" charset="0"/>
                  <a:ea typeface="Lucida Grande" charset="0"/>
                  <a:cs typeface="Lucida Grande" charset="0"/>
                  <a:sym typeface="Trebuchet MS Bold" charset="0"/>
                </a:rPr>
                <a:t>REQUIRE </a:t>
              </a:r>
            </a:p>
            <a:p>
              <a:pPr marL="39688" algn="ctr"/>
              <a:r>
                <a:rPr lang="en-US" sz="1200">
                  <a:solidFill>
                    <a:schemeClr val="tx1"/>
                  </a:solidFill>
                  <a:latin typeface="Trebuchet MS Bold" charset="0"/>
                  <a:ea typeface="Lucida Grande" charset="0"/>
                  <a:cs typeface="Lucida Grande" charset="0"/>
                  <a:sym typeface="Trebuchet MS Bold" charset="0"/>
                </a:rPr>
                <a:t>NETWORK</a:t>
              </a:r>
            </a:p>
            <a:p>
              <a:pPr marL="39688" algn="ctr"/>
              <a:r>
                <a:rPr lang="en-US" sz="1200">
                  <a:solidFill>
                    <a:schemeClr val="tx1"/>
                  </a:solidFill>
                  <a:latin typeface="Trebuchet MS Bold" charset="0"/>
                  <a:ea typeface="Lucida Grande" charset="0"/>
                  <a:cs typeface="Lucida Grande" charset="0"/>
                  <a:sym typeface="Trebuchet MS Bold" charset="0"/>
                </a:rPr>
                <a:t>ACCESS &amp; SYSLOG</a:t>
              </a:r>
            </a:p>
            <a:p>
              <a:pPr marL="39688" algn="ctr"/>
              <a:r>
                <a:rPr lang="en-US" sz="1200">
                  <a:solidFill>
                    <a:schemeClr val="tx1"/>
                  </a:solidFill>
                  <a:latin typeface="Trebuchet MS Bold" charset="0"/>
                  <a:ea typeface="Lucida Grande" charset="0"/>
                  <a:cs typeface="Lucida Grande" charset="0"/>
                  <a:sym typeface="Trebuchet MS Bold" charset="0"/>
                </a:rPr>
                <a:t>SNMP FUNCTIONS</a:t>
              </a:r>
            </a:p>
          </p:txBody>
        </p:sp>
      </p:grpSp>
      <p:grpSp>
        <p:nvGrpSpPr>
          <p:cNvPr id="10259" name="Group 19"/>
          <p:cNvGrpSpPr>
            <a:grpSpLocks/>
          </p:cNvGrpSpPr>
          <p:nvPr/>
        </p:nvGrpSpPr>
        <p:grpSpPr bwMode="auto">
          <a:xfrm>
            <a:off x="6473824" y="5181600"/>
            <a:ext cx="2036764" cy="1019176"/>
            <a:chOff x="-3" y="0"/>
            <a:chExt cx="1283" cy="642"/>
          </a:xfrm>
        </p:grpSpPr>
        <p:sp>
          <p:nvSpPr>
            <p:cNvPr id="10260" name="Line 20"/>
            <p:cNvSpPr>
              <a:spLocks noChangeShapeType="1"/>
            </p:cNvSpPr>
            <p:nvPr/>
          </p:nvSpPr>
          <p:spPr bwMode="auto">
            <a:xfrm>
              <a:off x="0" y="0"/>
              <a:ext cx="1164" cy="1"/>
            </a:xfrm>
            <a:prstGeom prst="line">
              <a:avLst/>
            </a:prstGeom>
            <a:noFill/>
            <a:ln w="76200" cap="flat">
              <a:solidFill>
                <a:srgbClr val="FF0000"/>
              </a:solidFill>
              <a:prstDash val="solid"/>
              <a:round/>
              <a:headEnd type="triangl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de-DE"/>
            </a:p>
          </p:txBody>
        </p:sp>
        <p:sp>
          <p:nvSpPr>
            <p:cNvPr id="10261" name="Rectangle 21"/>
            <p:cNvSpPr>
              <a:spLocks/>
            </p:cNvSpPr>
            <p:nvPr/>
          </p:nvSpPr>
          <p:spPr bwMode="auto">
            <a:xfrm>
              <a:off x="-3" y="60"/>
              <a:ext cx="1283" cy="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sz="1200" b="1" dirty="0">
                  <a:solidFill>
                    <a:srgbClr val="FF0000"/>
                  </a:solidFill>
                  <a:latin typeface="Lucida Grande" charset="0"/>
                  <a:ea typeface="Lucida Grande" charset="0"/>
                  <a:cs typeface="Lucida Grande" charset="0"/>
                  <a:sym typeface="Lucida Grande" charset="0"/>
                </a:rPr>
                <a:t>Outside In Model</a:t>
              </a:r>
            </a:p>
            <a:p>
              <a:pPr marL="39688" algn="ctr"/>
              <a:r>
                <a:rPr lang="en-US" sz="1200" dirty="0">
                  <a:solidFill>
                    <a:schemeClr val="tx1"/>
                  </a:solidFill>
                  <a:latin typeface="Trebuchet MS Bold" charset="0"/>
                  <a:ea typeface="Trebuchet MS Bold" charset="0"/>
                  <a:cs typeface="Trebuchet MS Bold" charset="0"/>
                  <a:sym typeface="Trebuchet MS Bold" charset="0"/>
                </a:rPr>
                <a:t>BARE </a:t>
              </a:r>
              <a:r>
                <a:rPr lang="en-US" sz="1200" dirty="0" smtClean="0">
                  <a:solidFill>
                    <a:schemeClr val="tx1"/>
                  </a:solidFill>
                  <a:latin typeface="Trebuchet MS Bold" charset="0"/>
                  <a:ea typeface="Trebuchet MS Bold" charset="0"/>
                  <a:cs typeface="Trebuchet MS Bold" charset="0"/>
                  <a:sym typeface="Trebuchet MS Bold" charset="0"/>
                </a:rPr>
                <a:t>METALACCESS</a:t>
              </a:r>
            </a:p>
            <a:p>
              <a:pPr marL="39688" algn="ctr"/>
              <a:endParaRPr lang="en-US" sz="1200" dirty="0">
                <a:latin typeface="Trebuchet MS Bold" charset="0"/>
                <a:ea typeface="Trebuchet MS Bold" charset="0"/>
                <a:cs typeface="Trebuchet MS Bold" charset="0"/>
                <a:sym typeface="Trebuchet MS Bold" charset="0"/>
              </a:endParaRPr>
            </a:p>
            <a:p>
              <a:pPr marL="39688" algn="ctr"/>
              <a:r>
                <a:rPr lang="en-US" sz="1200" dirty="0" smtClean="0">
                  <a:solidFill>
                    <a:schemeClr val="tx1"/>
                  </a:solidFill>
                  <a:latin typeface="Trebuchet MS Bold" charset="0"/>
                  <a:ea typeface="Trebuchet MS Bold" charset="0"/>
                  <a:cs typeface="Trebuchet MS Bold" charset="0"/>
                  <a:sym typeface="Trebuchet MS Bold" charset="0"/>
                </a:rPr>
                <a:t>Mgmt from point of power on</a:t>
              </a:r>
            </a:p>
            <a:p>
              <a:pPr marL="39688" algn="ctr"/>
              <a:r>
                <a:rPr lang="en-US" sz="1200" dirty="0" smtClean="0">
                  <a:latin typeface="Trebuchet MS Bold" charset="0"/>
                  <a:ea typeface="Trebuchet MS Bold" charset="0"/>
                  <a:cs typeface="Trebuchet MS Bold" charset="0"/>
                  <a:sym typeface="Trebuchet MS Bold" charset="0"/>
                </a:rPr>
                <a:t>Nothing else on</a:t>
              </a:r>
              <a:endParaRPr lang="en-US" sz="1200" dirty="0">
                <a:solidFill>
                  <a:schemeClr val="tx1"/>
                </a:solidFill>
                <a:latin typeface="Trebuchet MS Bold" charset="0"/>
                <a:ea typeface="Trebuchet MS Bold" charset="0"/>
                <a:cs typeface="Trebuchet MS Bold" charset="0"/>
                <a:sym typeface="Trebuchet MS Bold" charset="0"/>
              </a:endParaRPr>
            </a:p>
          </p:txBody>
        </p:sp>
      </p:grpSp>
    </p:spTree>
    <p:extLst>
      <p:ext uri="{BB962C8B-B14F-4D97-AF65-F5344CB8AC3E}">
        <p14:creationId xmlns:p14="http://schemas.microsoft.com/office/powerpoint/2010/main" xmlns="" val="418665329"/>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err="1"/>
              <a:t>ConsoleWorks</a:t>
            </a:r>
            <a:r>
              <a:rPr lang="de-DE" sz="2800" dirty="0"/>
              <a:t>® Foundation Management Server </a:t>
            </a:r>
          </a:p>
        </p:txBody>
      </p:sp>
      <p:sp>
        <p:nvSpPr>
          <p:cNvPr id="3" name="Inhaltsplatzhalter 2"/>
          <p:cNvSpPr>
            <a:spLocks noGrp="1"/>
          </p:cNvSpPr>
          <p:nvPr>
            <p:ph idx="1"/>
          </p:nvPr>
        </p:nvSpPr>
        <p:spPr>
          <a:xfrm>
            <a:off x="275820" y="1119424"/>
            <a:ext cx="8524875" cy="4313238"/>
          </a:xfrm>
        </p:spPr>
        <p:txBody>
          <a:bodyPr/>
          <a:lstStyle/>
          <a:p>
            <a:r>
              <a:rPr lang="en-US" dirty="0"/>
              <a:t>P</a:t>
            </a:r>
            <a:r>
              <a:rPr lang="en-US" dirty="0" smtClean="0"/>
              <a:t>rovides </a:t>
            </a:r>
            <a:r>
              <a:rPr lang="en-US" dirty="0"/>
              <a:t>information flow processing, business rule execution, pattern-matching execution, role-based </a:t>
            </a:r>
            <a:r>
              <a:rPr lang="en-US" dirty="0" smtClean="0"/>
              <a:t>security</a:t>
            </a:r>
            <a:r>
              <a:rPr lang="en-US" dirty="0"/>
              <a:t>, and log file generation for all </a:t>
            </a:r>
            <a:r>
              <a:rPr lang="en-US" dirty="0" smtClean="0"/>
              <a:t>modules</a:t>
            </a:r>
          </a:p>
          <a:p>
            <a:r>
              <a:rPr lang="en-US" dirty="0"/>
              <a:t>H</a:t>
            </a:r>
            <a:r>
              <a:rPr lang="en-US" dirty="0" smtClean="0"/>
              <a:t>andles </a:t>
            </a:r>
            <a:r>
              <a:rPr lang="en-US" dirty="0"/>
              <a:t>all input and </a:t>
            </a:r>
            <a:r>
              <a:rPr lang="en-US" dirty="0" smtClean="0"/>
              <a:t>output, </a:t>
            </a:r>
            <a:r>
              <a:rPr lang="en-US" dirty="0"/>
              <a:t>serving this data up to </a:t>
            </a:r>
            <a:r>
              <a:rPr lang="en-US" dirty="0" smtClean="0"/>
              <a:t>modules </a:t>
            </a:r>
            <a:r>
              <a:rPr lang="en-US" dirty="0"/>
              <a:t>as needed. </a:t>
            </a:r>
          </a:p>
          <a:p>
            <a:r>
              <a:rPr lang="en-US" dirty="0"/>
              <a:t>O</a:t>
            </a:r>
            <a:r>
              <a:rPr lang="en-US" dirty="0" smtClean="0"/>
              <a:t>ptimized </a:t>
            </a:r>
            <a:r>
              <a:rPr lang="en-US" dirty="0"/>
              <a:t>processing engine specifically designed to handle extremely high volume I/O </a:t>
            </a:r>
            <a:r>
              <a:rPr lang="en-US" dirty="0" smtClean="0"/>
              <a:t>traffic</a:t>
            </a:r>
          </a:p>
          <a:p>
            <a:r>
              <a:rPr lang="en-US" dirty="0"/>
              <a:t>A</a:t>
            </a:r>
            <a:r>
              <a:rPr lang="en-US" dirty="0" smtClean="0"/>
              <a:t>bility </a:t>
            </a:r>
            <a:r>
              <a:rPr lang="en-US" dirty="0"/>
              <a:t>to “sense and respond” to events in real-time measured in milliseconds. </a:t>
            </a:r>
            <a:endParaRPr lang="de-DE" dirty="0"/>
          </a:p>
        </p:txBody>
      </p:sp>
      <p:sp>
        <p:nvSpPr>
          <p:cNvPr id="4" name="Fußzeilenplatzhalter 3"/>
          <p:cNvSpPr>
            <a:spLocks noGrp="1"/>
          </p:cNvSpPr>
          <p:nvPr>
            <p:ph type="ftr" sz="quarter" idx="10"/>
          </p:nvPr>
        </p:nvSpPr>
        <p:spPr/>
        <p:txBody>
          <a:bodyPr/>
          <a:lstStyle/>
          <a:p>
            <a:pPr>
              <a:defRPr/>
            </a:pPr>
            <a:r>
              <a:rPr lang="en-US" smtClean="0"/>
              <a:t>TDi Technologies (www.tditechnologies.com)		         Your Business is Built on IT</a:t>
            </a:r>
            <a:endParaRPr lang="de-DE"/>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33081" y="3929974"/>
            <a:ext cx="6994187" cy="28661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5171552"/>
      </p:ext>
    </p:extLst>
  </p:cSld>
  <p:clrMapOvr>
    <a:masterClrMapping/>
  </p:clrMapOvr>
  <p:transition spd="slow" advClick="0">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err="1"/>
              <a:t>ConsoleWorks</a:t>
            </a:r>
            <a:r>
              <a:rPr lang="de-DE" sz="2800" dirty="0"/>
              <a:t>® Protocol Manager </a:t>
            </a:r>
          </a:p>
        </p:txBody>
      </p:sp>
      <p:sp>
        <p:nvSpPr>
          <p:cNvPr id="3" name="Inhaltsplatzhalter 2"/>
          <p:cNvSpPr>
            <a:spLocks noGrp="1"/>
          </p:cNvSpPr>
          <p:nvPr>
            <p:ph idx="1"/>
          </p:nvPr>
        </p:nvSpPr>
        <p:spPr>
          <a:xfrm>
            <a:off x="90995" y="1099969"/>
            <a:ext cx="6426538" cy="4313238"/>
          </a:xfrm>
        </p:spPr>
        <p:txBody>
          <a:bodyPr/>
          <a:lstStyle/>
          <a:p>
            <a:r>
              <a:rPr lang="en-US" dirty="0"/>
              <a:t>E</a:t>
            </a:r>
            <a:r>
              <a:rPr lang="en-US" dirty="0" smtClean="0"/>
              <a:t>stablishes </a:t>
            </a:r>
            <a:r>
              <a:rPr lang="en-US" dirty="0"/>
              <a:t>and maintains connections to </a:t>
            </a:r>
            <a:r>
              <a:rPr lang="en-US" dirty="0" smtClean="0"/>
              <a:t>information flows</a:t>
            </a:r>
          </a:p>
          <a:p>
            <a:pPr lvl="1"/>
            <a:r>
              <a:rPr lang="en-US" sz="2000" dirty="0" smtClean="0"/>
              <a:t>generated </a:t>
            </a:r>
            <a:r>
              <a:rPr lang="en-US" sz="2000" dirty="0"/>
              <a:t>by hardware, software and other intelligent devices. </a:t>
            </a:r>
            <a:endParaRPr lang="en-US" sz="2000" dirty="0" smtClean="0"/>
          </a:p>
          <a:p>
            <a:r>
              <a:rPr lang="en-US" dirty="0"/>
              <a:t>B</a:t>
            </a:r>
            <a:r>
              <a:rPr lang="en-US" dirty="0" smtClean="0"/>
              <a:t>ridge </a:t>
            </a:r>
            <a:r>
              <a:rPr lang="en-US" dirty="0"/>
              <a:t>between the many different types of communication </a:t>
            </a:r>
            <a:r>
              <a:rPr lang="en-US" dirty="0" smtClean="0"/>
              <a:t>channels </a:t>
            </a:r>
            <a:r>
              <a:rPr lang="en-US" dirty="0"/>
              <a:t>in the IT Infrastructure and the Foundation Management Server. </a:t>
            </a:r>
          </a:p>
          <a:p>
            <a:r>
              <a:rPr lang="en-US" dirty="0" smtClean="0"/>
              <a:t>Supported protocols include: </a:t>
            </a:r>
            <a:endParaRPr lang="en-US" dirty="0"/>
          </a:p>
          <a:p>
            <a:pPr lvl="1"/>
            <a:r>
              <a:rPr lang="de-DE" sz="2000" dirty="0" smtClean="0"/>
              <a:t>SNMP, SSH, SSL, </a:t>
            </a:r>
            <a:r>
              <a:rPr lang="de-DE" sz="2000" dirty="0" err="1" smtClean="0"/>
              <a:t>Syslog</a:t>
            </a:r>
            <a:r>
              <a:rPr lang="de-DE" sz="2000" dirty="0" smtClean="0"/>
              <a:t>, Telnet, IPMI, WMI-CIM, </a:t>
            </a:r>
            <a:r>
              <a:rPr lang="en-US" sz="2000" dirty="0" smtClean="0"/>
              <a:t>and custom </a:t>
            </a:r>
            <a:r>
              <a:rPr lang="en-US" sz="2000" dirty="0"/>
              <a:t>serial </a:t>
            </a:r>
            <a:r>
              <a:rPr lang="en-US" sz="2000" dirty="0" smtClean="0"/>
              <a:t>interfaces</a:t>
            </a:r>
            <a:endParaRPr lang="en-US" sz="2000" dirty="0"/>
          </a:p>
          <a:p>
            <a:r>
              <a:rPr lang="en-US" dirty="0"/>
              <a:t>E</a:t>
            </a:r>
            <a:r>
              <a:rPr lang="en-US" dirty="0" smtClean="0"/>
              <a:t>nables connection to </a:t>
            </a:r>
            <a:r>
              <a:rPr lang="en-US" dirty="0"/>
              <a:t>information from </a:t>
            </a:r>
            <a:r>
              <a:rPr lang="en-US" dirty="0" smtClean="0"/>
              <a:t>virtually anywhere </a:t>
            </a:r>
            <a:endParaRPr lang="en-US" dirty="0"/>
          </a:p>
          <a:p>
            <a:r>
              <a:rPr lang="en-US" dirty="0"/>
              <a:t>For bidirectional </a:t>
            </a:r>
            <a:r>
              <a:rPr lang="en-US" dirty="0" smtClean="0"/>
              <a:t>interfaces, remediation</a:t>
            </a:r>
            <a:r>
              <a:rPr lang="en-US" dirty="0"/>
              <a:t>, maintenance and repair actions based on automated business rules and user-entered </a:t>
            </a:r>
            <a:r>
              <a:rPr lang="en-US" dirty="0" smtClean="0"/>
              <a:t>actions</a:t>
            </a:r>
            <a:r>
              <a:rPr lang="en-US" dirty="0"/>
              <a:t> </a:t>
            </a:r>
            <a:r>
              <a:rPr lang="en-US" dirty="0" smtClean="0"/>
              <a:t>possible</a:t>
            </a:r>
            <a:endParaRPr lang="de-DE" dirty="0"/>
          </a:p>
        </p:txBody>
      </p:sp>
      <p:sp>
        <p:nvSpPr>
          <p:cNvPr id="4" name="Fußzeilenplatzhalter 3"/>
          <p:cNvSpPr>
            <a:spLocks noGrp="1"/>
          </p:cNvSpPr>
          <p:nvPr>
            <p:ph type="ftr" sz="quarter" idx="10"/>
          </p:nvPr>
        </p:nvSpPr>
        <p:spPr/>
        <p:txBody>
          <a:bodyPr/>
          <a:lstStyle/>
          <a:p>
            <a:pPr>
              <a:defRPr/>
            </a:pPr>
            <a:r>
              <a:rPr lang="en-US" smtClean="0"/>
              <a:t>TDi Technologies (www.tditechnologies.com)		         Your Business is Built on IT</a:t>
            </a:r>
            <a:endParaRPr lang="de-DE"/>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96128" y="1459150"/>
            <a:ext cx="3647872" cy="23638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47088905"/>
      </p:ext>
    </p:extLst>
  </p:cSld>
  <p:clrMapOvr>
    <a:masterClrMapping/>
  </p:clrMapOvr>
  <p:transition spd="slow" advClick="0">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err="1"/>
              <a:t>ConsoleWorks</a:t>
            </a:r>
            <a:r>
              <a:rPr lang="de-DE" sz="2800" dirty="0"/>
              <a:t>® Foundation Modules </a:t>
            </a:r>
            <a:r>
              <a:rPr lang="de-DE" sz="2800" dirty="0" smtClean="0"/>
              <a:t> </a:t>
            </a:r>
            <a:endParaRPr lang="de-DE" sz="2800" dirty="0"/>
          </a:p>
        </p:txBody>
      </p:sp>
      <p:sp>
        <p:nvSpPr>
          <p:cNvPr id="3" name="Inhaltsplatzhalter 2"/>
          <p:cNvSpPr>
            <a:spLocks noGrp="1"/>
          </p:cNvSpPr>
          <p:nvPr>
            <p:ph idx="1"/>
          </p:nvPr>
        </p:nvSpPr>
        <p:spPr>
          <a:xfrm>
            <a:off x="266092" y="1119424"/>
            <a:ext cx="8524875" cy="4313238"/>
          </a:xfrm>
        </p:spPr>
        <p:txBody>
          <a:bodyPr/>
          <a:lstStyle/>
          <a:p>
            <a:r>
              <a:rPr lang="en-US" dirty="0" smtClean="0"/>
              <a:t>Defense Module: Insider Threat</a:t>
            </a:r>
            <a:r>
              <a:rPr lang="en-US" dirty="0"/>
              <a:t> </a:t>
            </a:r>
            <a:r>
              <a:rPr lang="en-US" dirty="0" smtClean="0"/>
              <a:t>protection</a:t>
            </a:r>
            <a:endParaRPr lang="en-US" dirty="0"/>
          </a:p>
          <a:p>
            <a:r>
              <a:rPr lang="en-US" dirty="0" smtClean="0"/>
              <a:t>Compliance Module: regulatory compliance policy </a:t>
            </a:r>
            <a:endParaRPr lang="en-US" dirty="0"/>
          </a:p>
          <a:p>
            <a:r>
              <a:rPr lang="en-US" dirty="0" smtClean="0"/>
              <a:t>IT </a:t>
            </a:r>
            <a:r>
              <a:rPr lang="en-US" dirty="0"/>
              <a:t>Operations </a:t>
            </a:r>
            <a:r>
              <a:rPr lang="en-US" dirty="0" smtClean="0"/>
              <a:t>Module: capture and organize events</a:t>
            </a:r>
            <a:endParaRPr lang="en-US" dirty="0"/>
          </a:p>
          <a:p>
            <a:r>
              <a:rPr lang="en-US" dirty="0" smtClean="0"/>
              <a:t>IT </a:t>
            </a:r>
            <a:r>
              <a:rPr lang="en-US" dirty="0"/>
              <a:t>Services </a:t>
            </a:r>
            <a:r>
              <a:rPr lang="en-US" dirty="0" smtClean="0"/>
              <a:t>Module: identify </a:t>
            </a:r>
            <a:r>
              <a:rPr lang="en-US" dirty="0"/>
              <a:t>and capture information flows </a:t>
            </a:r>
            <a:r>
              <a:rPr lang="en-US" dirty="0" smtClean="0"/>
              <a:t>and event patterns</a:t>
            </a:r>
            <a:endParaRPr lang="en-US" dirty="0"/>
          </a:p>
          <a:p>
            <a:r>
              <a:rPr lang="en-US" dirty="0" smtClean="0"/>
              <a:t>Virtualization Module: includes </a:t>
            </a:r>
            <a:r>
              <a:rPr lang="en-US" dirty="0"/>
              <a:t>support for hypervisors and Virtual </a:t>
            </a:r>
            <a:r>
              <a:rPr lang="en-US" dirty="0" smtClean="0"/>
              <a:t>Machines</a:t>
            </a:r>
            <a:endParaRPr lang="de-DE" dirty="0"/>
          </a:p>
        </p:txBody>
      </p:sp>
      <p:sp>
        <p:nvSpPr>
          <p:cNvPr id="4" name="Fußzeilenplatzhalter 3"/>
          <p:cNvSpPr>
            <a:spLocks noGrp="1"/>
          </p:cNvSpPr>
          <p:nvPr>
            <p:ph type="ftr" sz="quarter" idx="10"/>
          </p:nvPr>
        </p:nvSpPr>
        <p:spPr/>
        <p:txBody>
          <a:bodyPr/>
          <a:lstStyle/>
          <a:p>
            <a:pPr>
              <a:defRPr/>
            </a:pPr>
            <a:r>
              <a:rPr lang="en-US" smtClean="0"/>
              <a:t>TDi Technologies (www.tditechnologies.com)		         Your Business is Built on IT</a:t>
            </a:r>
            <a:endParaRPr lang="de-DE"/>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30749" y="3706239"/>
            <a:ext cx="6215973" cy="2660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08703826"/>
      </p:ext>
    </p:extLst>
  </p:cSld>
  <p:clrMapOvr>
    <a:masterClrMapping/>
  </p:clrMapOvr>
  <p:transition spd="slow" advClick="0">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err="1"/>
              <a:t>ConsoleWorks</a:t>
            </a:r>
            <a:r>
              <a:rPr lang="de-DE" sz="2800" dirty="0"/>
              <a:t>® Intelligent Event Modules </a:t>
            </a:r>
          </a:p>
        </p:txBody>
      </p:sp>
      <p:sp>
        <p:nvSpPr>
          <p:cNvPr id="3" name="Inhaltsplatzhalter 2"/>
          <p:cNvSpPr>
            <a:spLocks noGrp="1"/>
          </p:cNvSpPr>
          <p:nvPr>
            <p:ph idx="1"/>
          </p:nvPr>
        </p:nvSpPr>
        <p:spPr>
          <a:xfrm>
            <a:off x="266092" y="1158334"/>
            <a:ext cx="8524875" cy="4313238"/>
          </a:xfrm>
        </p:spPr>
        <p:txBody>
          <a:bodyPr/>
          <a:lstStyle/>
          <a:p>
            <a:r>
              <a:rPr lang="en-US" dirty="0"/>
              <a:t>A</a:t>
            </a:r>
            <a:r>
              <a:rPr lang="en-US" dirty="0" smtClean="0"/>
              <a:t>ssociate </a:t>
            </a:r>
            <a:r>
              <a:rPr lang="en-US" dirty="0"/>
              <a:t>descriptive text </a:t>
            </a:r>
            <a:r>
              <a:rPr lang="en-US" dirty="0" smtClean="0"/>
              <a:t>to </a:t>
            </a:r>
            <a:r>
              <a:rPr lang="en-US" dirty="0"/>
              <a:t>the cryptic event </a:t>
            </a:r>
            <a:r>
              <a:rPr lang="en-US" dirty="0" smtClean="0"/>
              <a:t>codes</a:t>
            </a:r>
          </a:p>
          <a:p>
            <a:pPr lvl="1"/>
            <a:r>
              <a:rPr lang="en-US" sz="2000" dirty="0" smtClean="0"/>
              <a:t>generated </a:t>
            </a:r>
            <a:r>
              <a:rPr lang="en-US" sz="2000" dirty="0"/>
              <a:t>by devices, operating </a:t>
            </a:r>
            <a:r>
              <a:rPr lang="en-US" sz="2000" dirty="0" smtClean="0"/>
              <a:t>systems, other </a:t>
            </a:r>
            <a:r>
              <a:rPr lang="en-US" sz="2000" dirty="0"/>
              <a:t>IT </a:t>
            </a:r>
            <a:r>
              <a:rPr lang="en-US" sz="2000" dirty="0" smtClean="0"/>
              <a:t>components</a:t>
            </a:r>
          </a:p>
          <a:p>
            <a:pPr lvl="1"/>
            <a:r>
              <a:rPr lang="en-US" sz="2000" dirty="0" smtClean="0"/>
              <a:t>IEMs associate </a:t>
            </a:r>
            <a:r>
              <a:rPr lang="en-US" sz="2000" dirty="0"/>
              <a:t>recommended </a:t>
            </a:r>
            <a:r>
              <a:rPr lang="en-US" sz="2000" dirty="0" smtClean="0"/>
              <a:t>actions</a:t>
            </a:r>
          </a:p>
          <a:p>
            <a:pPr lvl="1"/>
            <a:r>
              <a:rPr lang="en-US" sz="2000" dirty="0"/>
              <a:t>Information available “on-demand” (embedded</a:t>
            </a:r>
            <a:r>
              <a:rPr lang="en-US" sz="2000" dirty="0" smtClean="0"/>
              <a:t>)</a:t>
            </a:r>
          </a:p>
          <a:p>
            <a:pPr lvl="1"/>
            <a:r>
              <a:rPr lang="en-US" sz="2000" dirty="0" smtClean="0"/>
              <a:t>Additional information can be added (adaptive)</a:t>
            </a:r>
          </a:p>
          <a:p>
            <a:r>
              <a:rPr lang="en-US" dirty="0" smtClean="0"/>
              <a:t>More </a:t>
            </a:r>
            <a:r>
              <a:rPr lang="en-US" dirty="0"/>
              <a:t>than </a:t>
            </a:r>
            <a:r>
              <a:rPr lang="en-US" dirty="0" smtClean="0"/>
              <a:t>85 </a:t>
            </a:r>
            <a:r>
              <a:rPr lang="en-US" dirty="0"/>
              <a:t>Intelligent Event Modules </a:t>
            </a:r>
            <a:r>
              <a:rPr lang="en-US" dirty="0" smtClean="0"/>
              <a:t>available</a:t>
            </a:r>
          </a:p>
          <a:p>
            <a:endParaRPr lang="en-US" dirty="0"/>
          </a:p>
        </p:txBody>
      </p:sp>
      <p:sp>
        <p:nvSpPr>
          <p:cNvPr id="4" name="Fußzeilenplatzhalter 3"/>
          <p:cNvSpPr>
            <a:spLocks noGrp="1"/>
          </p:cNvSpPr>
          <p:nvPr>
            <p:ph type="ftr" sz="quarter" idx="10"/>
          </p:nvPr>
        </p:nvSpPr>
        <p:spPr/>
        <p:txBody>
          <a:bodyPr/>
          <a:lstStyle/>
          <a:p>
            <a:pPr>
              <a:defRPr/>
            </a:pPr>
            <a:r>
              <a:rPr lang="en-US" smtClean="0"/>
              <a:t>TDi Technologies (www.tditechnologies.com)		         Your Business is Built on IT</a:t>
            </a:r>
            <a:endParaRPr lang="de-DE"/>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9157" y="3677055"/>
            <a:ext cx="5087566" cy="31809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34405237"/>
      </p:ext>
    </p:extLst>
  </p:cSld>
  <p:clrMapOvr>
    <a:masterClrMapping/>
  </p:clrMapOvr>
  <p:transition spd="slow" advClick="0">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err="1"/>
              <a:t>ConsoleWorks</a:t>
            </a:r>
            <a:r>
              <a:rPr lang="de-DE" sz="2800" dirty="0"/>
              <a:t>® </a:t>
            </a:r>
            <a:r>
              <a:rPr lang="de-DE" sz="2800" dirty="0" err="1"/>
              <a:t>Graphical</a:t>
            </a:r>
            <a:r>
              <a:rPr lang="de-DE" sz="2800" dirty="0"/>
              <a:t> User Interface</a:t>
            </a:r>
          </a:p>
        </p:txBody>
      </p:sp>
      <p:sp>
        <p:nvSpPr>
          <p:cNvPr id="3" name="Inhaltsplatzhalter 2"/>
          <p:cNvSpPr>
            <a:spLocks noGrp="1"/>
          </p:cNvSpPr>
          <p:nvPr>
            <p:ph idx="1"/>
          </p:nvPr>
        </p:nvSpPr>
        <p:spPr/>
        <p:txBody>
          <a:bodyPr/>
          <a:lstStyle/>
          <a:p>
            <a:r>
              <a:rPr lang="en-US" dirty="0"/>
              <a:t>G</a:t>
            </a:r>
            <a:r>
              <a:rPr lang="en-US" dirty="0" smtClean="0"/>
              <a:t>raphical </a:t>
            </a:r>
            <a:r>
              <a:rPr lang="en-US" dirty="0"/>
              <a:t>user interface to the IT Operations </a:t>
            </a:r>
            <a:r>
              <a:rPr lang="en-US" dirty="0" smtClean="0"/>
              <a:t>Foundation</a:t>
            </a:r>
          </a:p>
          <a:p>
            <a:r>
              <a:rPr lang="en-US" dirty="0"/>
              <a:t>W</a:t>
            </a:r>
            <a:r>
              <a:rPr lang="en-US" dirty="0" smtClean="0"/>
              <a:t>eb </a:t>
            </a:r>
            <a:r>
              <a:rPr lang="en-US" dirty="0"/>
              <a:t>UI </a:t>
            </a:r>
            <a:endParaRPr lang="en-US" dirty="0" smtClean="0"/>
          </a:p>
          <a:p>
            <a:r>
              <a:rPr lang="en-US" dirty="0" smtClean="0"/>
              <a:t>Allowing access from anywhere</a:t>
            </a:r>
          </a:p>
          <a:p>
            <a:r>
              <a:rPr lang="en-US" dirty="0" smtClean="0"/>
              <a:t>Supports IT </a:t>
            </a:r>
            <a:r>
              <a:rPr lang="en-US" dirty="0"/>
              <a:t>out-sourcing </a:t>
            </a:r>
            <a:r>
              <a:rPr lang="en-US" dirty="0" smtClean="0"/>
              <a:t>models, centralized </a:t>
            </a:r>
            <a:r>
              <a:rPr lang="en-US" dirty="0"/>
              <a:t>support </a:t>
            </a:r>
            <a:r>
              <a:rPr lang="en-US" dirty="0" smtClean="0"/>
              <a:t>department, </a:t>
            </a:r>
            <a:r>
              <a:rPr lang="en-US" dirty="0"/>
              <a:t>or flex (home office) working </a:t>
            </a:r>
            <a:r>
              <a:rPr lang="en-US" dirty="0" smtClean="0"/>
              <a:t>arrangements</a:t>
            </a:r>
            <a:endParaRPr lang="en-US" dirty="0"/>
          </a:p>
          <a:p>
            <a:r>
              <a:rPr lang="en-US" dirty="0" smtClean="0"/>
              <a:t>Provides </a:t>
            </a:r>
            <a:r>
              <a:rPr lang="en-US" dirty="0"/>
              <a:t>comprehensive Business Intelligence </a:t>
            </a:r>
            <a:r>
              <a:rPr lang="en-US" dirty="0" smtClean="0"/>
              <a:t>capabilities through </a:t>
            </a:r>
            <a:r>
              <a:rPr lang="en-US" dirty="0"/>
              <a:t>graphical Dashboards and </a:t>
            </a:r>
            <a:r>
              <a:rPr lang="en-US" dirty="0" smtClean="0"/>
              <a:t>Reports</a:t>
            </a:r>
          </a:p>
          <a:p>
            <a:r>
              <a:rPr lang="en-US" dirty="0" smtClean="0"/>
              <a:t>Command line interface also</a:t>
            </a:r>
            <a:endParaRPr lang="de-DE" dirty="0"/>
          </a:p>
        </p:txBody>
      </p:sp>
      <p:sp>
        <p:nvSpPr>
          <p:cNvPr id="4" name="Fußzeilenplatzhalter 3"/>
          <p:cNvSpPr>
            <a:spLocks noGrp="1"/>
          </p:cNvSpPr>
          <p:nvPr>
            <p:ph type="ftr" sz="quarter" idx="10"/>
          </p:nvPr>
        </p:nvSpPr>
        <p:spPr/>
        <p:txBody>
          <a:bodyPr/>
          <a:lstStyle/>
          <a:p>
            <a:pPr>
              <a:defRPr/>
            </a:pPr>
            <a:r>
              <a:rPr lang="en-US" smtClean="0"/>
              <a:t>TDi Technologies (www.tditechnologies.com)		         Your Business is Built on IT</a:t>
            </a:r>
            <a:endParaRPr lang="de-DE"/>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28809" y="4085617"/>
            <a:ext cx="4781854" cy="2694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34487185"/>
      </p:ext>
    </p:extLst>
  </p:cSld>
  <p:clrMapOvr>
    <a:masterClrMapping/>
  </p:clrMapOvr>
  <p:transition spd="slow" advClick="0">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err="1" smtClean="0"/>
              <a:t>Platforms</a:t>
            </a:r>
            <a:endParaRPr lang="de-DE" sz="2800" dirty="0"/>
          </a:p>
        </p:txBody>
      </p:sp>
      <p:sp>
        <p:nvSpPr>
          <p:cNvPr id="3" name="Inhaltsplatzhalter 2"/>
          <p:cNvSpPr>
            <a:spLocks noGrp="1"/>
          </p:cNvSpPr>
          <p:nvPr>
            <p:ph idx="1"/>
          </p:nvPr>
        </p:nvSpPr>
        <p:spPr/>
        <p:txBody>
          <a:bodyPr/>
          <a:lstStyle/>
          <a:p>
            <a:r>
              <a:rPr lang="de-DE" b="1" dirty="0"/>
              <a:t>OPERATING SYSTEM </a:t>
            </a:r>
            <a:r>
              <a:rPr lang="de-DE" b="1" dirty="0" smtClean="0"/>
              <a:t>			HARDWARE </a:t>
            </a:r>
            <a:r>
              <a:rPr lang="de-DE" b="1" dirty="0"/>
              <a:t>PLATFORM</a:t>
            </a:r>
          </a:p>
          <a:p>
            <a:r>
              <a:rPr lang="de-DE" dirty="0"/>
              <a:t>HP OpenVMS 8.2 </a:t>
            </a:r>
            <a:r>
              <a:rPr lang="de-DE" dirty="0" err="1"/>
              <a:t>or</a:t>
            </a:r>
            <a:r>
              <a:rPr lang="de-DE" dirty="0"/>
              <a:t> </a:t>
            </a:r>
            <a:r>
              <a:rPr lang="de-DE" dirty="0" err="1"/>
              <a:t>later</a:t>
            </a:r>
            <a:r>
              <a:rPr lang="de-DE" dirty="0"/>
              <a:t> </a:t>
            </a:r>
            <a:r>
              <a:rPr lang="de-DE" dirty="0" smtClean="0"/>
              <a:t>			Alpha</a:t>
            </a:r>
            <a:r>
              <a:rPr lang="de-DE" dirty="0"/>
              <a:t>™, Itanium™</a:t>
            </a:r>
          </a:p>
          <a:p>
            <a:r>
              <a:rPr lang="de-DE" dirty="0"/>
              <a:t>Windows Server </a:t>
            </a:r>
            <a:r>
              <a:rPr lang="de-DE" dirty="0" smtClean="0"/>
              <a:t>2003, 2008			Intel</a:t>
            </a:r>
            <a:r>
              <a:rPr lang="de-DE" dirty="0"/>
              <a:t>®, AMD</a:t>
            </a:r>
          </a:p>
          <a:p>
            <a:r>
              <a:rPr lang="de-DE" dirty="0"/>
              <a:t>Sun™ Solaris™ 8 </a:t>
            </a:r>
            <a:r>
              <a:rPr lang="de-DE" dirty="0" err="1"/>
              <a:t>or</a:t>
            </a:r>
            <a:r>
              <a:rPr lang="de-DE" dirty="0"/>
              <a:t> 10 </a:t>
            </a:r>
            <a:r>
              <a:rPr lang="de-DE" dirty="0" smtClean="0"/>
              <a:t>			</a:t>
            </a:r>
            <a:r>
              <a:rPr lang="de-DE" dirty="0" err="1" smtClean="0"/>
              <a:t>UltraSPARC</a:t>
            </a:r>
            <a:r>
              <a:rPr lang="de-DE" dirty="0"/>
              <a:t>®</a:t>
            </a:r>
          </a:p>
          <a:p>
            <a:r>
              <a:rPr lang="de-DE" dirty="0" err="1"/>
              <a:t>Red</a:t>
            </a:r>
            <a:r>
              <a:rPr lang="de-DE" dirty="0"/>
              <a:t> Hat® Enterprise Linux® Server 4.0 </a:t>
            </a:r>
            <a:endParaRPr lang="de-DE" dirty="0" smtClean="0"/>
          </a:p>
          <a:p>
            <a:pPr marL="0" indent="0">
              <a:buNone/>
            </a:pPr>
            <a:r>
              <a:rPr lang="de-DE" dirty="0"/>
              <a:t>	</a:t>
            </a:r>
            <a:r>
              <a:rPr lang="de-DE" dirty="0" err="1" smtClean="0"/>
              <a:t>or</a:t>
            </a:r>
            <a:r>
              <a:rPr lang="de-DE" dirty="0" smtClean="0"/>
              <a:t> </a:t>
            </a:r>
            <a:r>
              <a:rPr lang="de-DE" dirty="0" err="1"/>
              <a:t>later</a:t>
            </a:r>
            <a:r>
              <a:rPr lang="de-DE" dirty="0"/>
              <a:t> </a:t>
            </a:r>
            <a:r>
              <a:rPr lang="de-DE" dirty="0" smtClean="0"/>
              <a:t>					Intel</a:t>
            </a:r>
            <a:r>
              <a:rPr lang="de-DE" dirty="0"/>
              <a:t>, AMD</a:t>
            </a:r>
          </a:p>
          <a:p>
            <a:r>
              <a:rPr lang="de-DE" dirty="0"/>
              <a:t>Novell® SUSE™ Linux Enterprise Server 9.0 </a:t>
            </a:r>
            <a:endParaRPr lang="de-DE" dirty="0" smtClean="0"/>
          </a:p>
          <a:p>
            <a:pPr marL="0" indent="0">
              <a:buNone/>
            </a:pPr>
            <a:r>
              <a:rPr lang="de-DE" dirty="0"/>
              <a:t>	</a:t>
            </a:r>
            <a:r>
              <a:rPr lang="de-DE" dirty="0" err="1" smtClean="0"/>
              <a:t>or</a:t>
            </a:r>
            <a:r>
              <a:rPr lang="de-DE" dirty="0" smtClean="0"/>
              <a:t> </a:t>
            </a:r>
            <a:r>
              <a:rPr lang="de-DE" dirty="0" err="1"/>
              <a:t>later</a:t>
            </a:r>
            <a:r>
              <a:rPr lang="de-DE" dirty="0"/>
              <a:t> </a:t>
            </a:r>
            <a:r>
              <a:rPr lang="de-DE" dirty="0" smtClean="0"/>
              <a:t>					Intel</a:t>
            </a:r>
            <a:r>
              <a:rPr lang="de-DE" dirty="0"/>
              <a:t>, </a:t>
            </a:r>
            <a:r>
              <a:rPr lang="de-DE" dirty="0" smtClean="0"/>
              <a:t>AMD</a:t>
            </a:r>
          </a:p>
          <a:p>
            <a:r>
              <a:rPr lang="de-DE" dirty="0" err="1" smtClean="0"/>
              <a:t>Ubuntu</a:t>
            </a:r>
            <a:r>
              <a:rPr lang="de-DE" dirty="0" smtClean="0"/>
              <a:t> </a:t>
            </a:r>
            <a:r>
              <a:rPr lang="de-DE" dirty="0" err="1" smtClean="0"/>
              <a:t>latest</a:t>
            </a:r>
            <a:r>
              <a:rPr lang="de-DE" dirty="0" smtClean="0"/>
              <a:t>					</a:t>
            </a:r>
            <a:r>
              <a:rPr lang="de-DE" dirty="0"/>
              <a:t>Intel, </a:t>
            </a:r>
            <a:r>
              <a:rPr lang="de-DE" dirty="0" smtClean="0"/>
              <a:t>AMD</a:t>
            </a:r>
          </a:p>
          <a:p>
            <a:r>
              <a:rPr lang="de-DE" dirty="0" smtClean="0"/>
              <a:t>Debian </a:t>
            </a:r>
            <a:r>
              <a:rPr lang="de-DE" dirty="0" err="1" smtClean="0"/>
              <a:t>latest</a:t>
            </a:r>
            <a:r>
              <a:rPr lang="de-DE" dirty="0"/>
              <a:t>					Intel, </a:t>
            </a:r>
            <a:r>
              <a:rPr lang="de-DE" dirty="0" smtClean="0"/>
              <a:t>AMD</a:t>
            </a:r>
            <a:endParaRPr lang="de-DE" dirty="0"/>
          </a:p>
        </p:txBody>
      </p:sp>
      <p:sp>
        <p:nvSpPr>
          <p:cNvPr id="4" name="Fußzeilenplatzhalter 3"/>
          <p:cNvSpPr>
            <a:spLocks noGrp="1"/>
          </p:cNvSpPr>
          <p:nvPr>
            <p:ph type="ftr" sz="quarter" idx="10"/>
          </p:nvPr>
        </p:nvSpPr>
        <p:spPr/>
        <p:txBody>
          <a:bodyPr/>
          <a:lstStyle/>
          <a:p>
            <a:pPr>
              <a:defRPr/>
            </a:pPr>
            <a:r>
              <a:rPr lang="en-US" smtClean="0"/>
              <a:t>TDi Technologies (www.tditechnologies.com)		         Your Business is Built on IT</a:t>
            </a:r>
            <a:endParaRPr lang="de-DE"/>
          </a:p>
        </p:txBody>
      </p:sp>
    </p:spTree>
    <p:extLst>
      <p:ext uri="{BB962C8B-B14F-4D97-AF65-F5344CB8AC3E}">
        <p14:creationId xmlns:p14="http://schemas.microsoft.com/office/powerpoint/2010/main" xmlns="" val="3628020092"/>
      </p:ext>
    </p:extLst>
  </p:cSld>
  <p:clrMapOvr>
    <a:masterClrMapping/>
  </p:clrMapOvr>
  <p:transition spd="slow" advClick="0">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Special </a:t>
            </a:r>
            <a:r>
              <a:rPr lang="de-DE" dirty="0" err="1" smtClean="0"/>
              <a:t>offers</a:t>
            </a:r>
            <a:r>
              <a:rPr lang="de-DE" dirty="0" smtClean="0"/>
              <a:t> / </a:t>
            </a:r>
            <a:r>
              <a:rPr lang="de-DE" dirty="0" err="1" smtClean="0"/>
              <a:t>Late</a:t>
            </a:r>
            <a:r>
              <a:rPr lang="de-DE" dirty="0" smtClean="0"/>
              <a:t> </a:t>
            </a:r>
            <a:r>
              <a:rPr lang="de-DE" dirty="0" err="1" smtClean="0"/>
              <a:t>news</a:t>
            </a:r>
            <a:endParaRPr lang="de-DE" dirty="0"/>
          </a:p>
        </p:txBody>
      </p:sp>
      <p:sp>
        <p:nvSpPr>
          <p:cNvPr id="3" name="Untertitel 2"/>
          <p:cNvSpPr>
            <a:spLocks noGrp="1"/>
          </p:cNvSpPr>
          <p:nvPr>
            <p:ph type="subTitle" idx="1"/>
          </p:nvPr>
        </p:nvSpPr>
        <p:spPr/>
        <p:txBody>
          <a:bodyPr/>
          <a:lstStyle/>
          <a:p>
            <a:endParaRPr lang="de-DE"/>
          </a:p>
        </p:txBody>
      </p:sp>
    </p:spTree>
    <p:extLst>
      <p:ext uri="{BB962C8B-B14F-4D97-AF65-F5344CB8AC3E}">
        <p14:creationId xmlns:p14="http://schemas.microsoft.com/office/powerpoint/2010/main" xmlns="" val="3482783590"/>
      </p:ext>
    </p:extLst>
  </p:cSld>
  <p:clrMapOvr>
    <a:masterClrMapping/>
  </p:clrMapOvr>
  <p:transition spd="slow" advClick="0">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err="1" smtClean="0"/>
              <a:t>Terminology</a:t>
            </a:r>
            <a:endParaRPr lang="de-DE" dirty="0"/>
          </a:p>
        </p:txBody>
      </p:sp>
      <p:sp>
        <p:nvSpPr>
          <p:cNvPr id="3" name="Untertitel 2"/>
          <p:cNvSpPr>
            <a:spLocks noGrp="1"/>
          </p:cNvSpPr>
          <p:nvPr>
            <p:ph type="subTitle" idx="1"/>
          </p:nvPr>
        </p:nvSpPr>
        <p:spPr/>
        <p:txBody>
          <a:bodyPr/>
          <a:lstStyle/>
          <a:p>
            <a:endParaRPr lang="de-DE"/>
          </a:p>
        </p:txBody>
      </p:sp>
    </p:spTree>
    <p:extLst>
      <p:ext uri="{BB962C8B-B14F-4D97-AF65-F5344CB8AC3E}">
        <p14:creationId xmlns:p14="http://schemas.microsoft.com/office/powerpoint/2010/main" xmlns="" val="448329303"/>
      </p:ext>
    </p:extLst>
  </p:cSld>
  <p:clrMapOvr>
    <a:masterClrMapping/>
  </p:clrMapOvr>
  <p:transition spd="slow" advClick="0">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r>
              <a:rPr lang="en-US" dirty="0"/>
              <a:t>Still have a version of </a:t>
            </a:r>
            <a:r>
              <a:rPr lang="en-US" dirty="0" err="1"/>
              <a:t>Polycenter</a:t>
            </a:r>
            <a:r>
              <a:rPr lang="en-US" dirty="0"/>
              <a:t> </a:t>
            </a:r>
            <a:r>
              <a:rPr lang="en-US" dirty="0" smtClean="0"/>
              <a:t> </a:t>
            </a:r>
            <a:r>
              <a:rPr lang="en-US" dirty="0" err="1" smtClean="0"/>
              <a:t>ConsoleManager</a:t>
            </a:r>
            <a:r>
              <a:rPr lang="en-US" dirty="0" smtClean="0"/>
              <a:t> (PCM) </a:t>
            </a:r>
            <a:r>
              <a:rPr lang="en-US" dirty="0"/>
              <a:t>in use? </a:t>
            </a:r>
            <a:endParaRPr lang="en-US" dirty="0" smtClean="0"/>
          </a:p>
          <a:p>
            <a:r>
              <a:rPr lang="en-US" dirty="0" smtClean="0"/>
              <a:t>Well </a:t>
            </a:r>
            <a:r>
              <a:rPr lang="en-US" dirty="0"/>
              <a:t>10+ years is a long time to rely on an unsupported product! </a:t>
            </a:r>
            <a:endParaRPr lang="en-US" dirty="0" smtClean="0"/>
          </a:p>
          <a:p>
            <a:r>
              <a:rPr lang="en-US" dirty="0" smtClean="0"/>
              <a:t>Plus</a:t>
            </a:r>
            <a:r>
              <a:rPr lang="en-US" dirty="0"/>
              <a:t>, can you imagine how things have </a:t>
            </a:r>
            <a:r>
              <a:rPr lang="en-US" dirty="0" smtClean="0"/>
              <a:t>progressed </a:t>
            </a:r>
            <a:r>
              <a:rPr lang="en-US" dirty="0"/>
              <a:t>since PCM was last updated? We certainly can… </a:t>
            </a:r>
          </a:p>
          <a:p>
            <a:r>
              <a:rPr lang="en-US" dirty="0"/>
              <a:t>That’s why we’re offering a FREE CONSOLEWORKS SERVER LICENSE to replace PCM—and to get you “up to the minute” with the most advanced Console Management product on the planet </a:t>
            </a:r>
            <a:r>
              <a:rPr lang="en-US" dirty="0" smtClean="0"/>
              <a:t>Earth…..</a:t>
            </a:r>
          </a:p>
          <a:p>
            <a:r>
              <a:rPr lang="en-US" dirty="0" smtClean="0"/>
              <a:t>….. </a:t>
            </a:r>
            <a:endParaRPr lang="en-US" dirty="0"/>
          </a:p>
          <a:p>
            <a:r>
              <a:rPr lang="de-DE" dirty="0"/>
              <a:t>FREE SERVER LICENSE! </a:t>
            </a:r>
            <a:endParaRPr lang="de-DE" dirty="0" smtClean="0"/>
          </a:p>
          <a:p>
            <a:r>
              <a:rPr lang="de-DE" dirty="0" smtClean="0"/>
              <a:t>Valid </a:t>
            </a:r>
            <a:r>
              <a:rPr lang="de-DE" dirty="0" err="1" smtClean="0"/>
              <a:t>until</a:t>
            </a:r>
            <a:r>
              <a:rPr lang="de-DE" dirty="0" smtClean="0"/>
              <a:t> </a:t>
            </a:r>
            <a:r>
              <a:rPr lang="de-DE" dirty="0" err="1" smtClean="0"/>
              <a:t>Dec</a:t>
            </a:r>
            <a:r>
              <a:rPr lang="de-DE" dirty="0" smtClean="0"/>
              <a:t> 31st 2010</a:t>
            </a:r>
            <a:endParaRPr lang="de-DE" dirty="0"/>
          </a:p>
          <a:p>
            <a:endParaRPr lang="de-DE" dirty="0"/>
          </a:p>
        </p:txBody>
      </p:sp>
      <p:sp>
        <p:nvSpPr>
          <p:cNvPr id="4" name="Fußzeilenplatzhalter 3"/>
          <p:cNvSpPr>
            <a:spLocks noGrp="1"/>
          </p:cNvSpPr>
          <p:nvPr>
            <p:ph type="ftr" sz="quarter" idx="10"/>
          </p:nvPr>
        </p:nvSpPr>
        <p:spPr/>
        <p:txBody>
          <a:bodyPr/>
          <a:lstStyle/>
          <a:p>
            <a:pPr>
              <a:defRPr/>
            </a:pPr>
            <a:r>
              <a:rPr lang="en-US" smtClean="0"/>
              <a:t>TDi Technologies (www.tditechnologies.com)		         Your Business is Built on IT</a:t>
            </a:r>
            <a:endParaRPr lang="de-DE"/>
          </a:p>
        </p:txBody>
      </p:sp>
      <p:sp>
        <p:nvSpPr>
          <p:cNvPr id="5" name="Titel 4"/>
          <p:cNvSpPr>
            <a:spLocks noGrp="1"/>
          </p:cNvSpPr>
          <p:nvPr>
            <p:ph type="title"/>
          </p:nvPr>
        </p:nvSpPr>
        <p:spPr/>
        <p:txBody>
          <a:bodyPr/>
          <a:lstStyle/>
          <a:p>
            <a:r>
              <a:rPr lang="de-DE" sz="2800" dirty="0" err="1"/>
              <a:t>ConsoleWorks</a:t>
            </a:r>
            <a:r>
              <a:rPr lang="de-DE" sz="2800" dirty="0"/>
              <a:t> PCM </a:t>
            </a:r>
            <a:r>
              <a:rPr lang="de-DE" sz="2800" dirty="0" smtClean="0"/>
              <a:t>Upgrade </a:t>
            </a:r>
            <a:r>
              <a:rPr lang="de-DE" sz="2800" dirty="0" err="1" smtClean="0"/>
              <a:t>Program</a:t>
            </a:r>
            <a:endParaRPr lang="de-DE" sz="2800" dirty="0"/>
          </a:p>
        </p:txBody>
      </p:sp>
    </p:spTree>
    <p:extLst>
      <p:ext uri="{BB962C8B-B14F-4D97-AF65-F5344CB8AC3E}">
        <p14:creationId xmlns:p14="http://schemas.microsoft.com/office/powerpoint/2010/main" xmlns="" val="2469545074"/>
      </p:ext>
    </p:extLst>
  </p:cSld>
  <p:clrMapOvr>
    <a:masterClrMapping/>
  </p:clrMapOvr>
  <p:transition spd="slow" advClick="0">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
            </a:r>
            <a:br>
              <a:rPr lang="de-DE" dirty="0"/>
            </a:br>
            <a:r>
              <a:rPr lang="de-DE" dirty="0"/>
              <a:t> </a:t>
            </a:r>
            <a:r>
              <a:rPr lang="de-DE" b="1" dirty="0" err="1"/>
              <a:t>ConsoleWorks</a:t>
            </a:r>
            <a:r>
              <a:rPr lang="de-DE" b="1" dirty="0"/>
              <a:t>® </a:t>
            </a:r>
            <a:r>
              <a:rPr lang="de-DE" b="1" dirty="0" err="1" smtClean="0"/>
              <a:t>Virtualization</a:t>
            </a:r>
            <a:r>
              <a:rPr lang="de-DE" b="1" dirty="0" smtClean="0"/>
              <a:t> Foundation </a:t>
            </a:r>
            <a:r>
              <a:rPr lang="de-DE" b="1" dirty="0" err="1" smtClean="0"/>
              <a:t>for</a:t>
            </a:r>
            <a:r>
              <a:rPr lang="de-DE" b="1" dirty="0" smtClean="0"/>
              <a:t> </a:t>
            </a:r>
            <a:r>
              <a:rPr lang="de-DE" b="1" dirty="0" err="1"/>
              <a:t>VMware</a:t>
            </a:r>
            <a:r>
              <a:rPr lang="de-DE" b="1" dirty="0"/>
              <a:t> </a:t>
            </a:r>
            <a:endParaRPr lang="de-DE" dirty="0"/>
          </a:p>
        </p:txBody>
      </p:sp>
      <p:sp>
        <p:nvSpPr>
          <p:cNvPr id="3" name="Inhaltsplatzhalter 2"/>
          <p:cNvSpPr>
            <a:spLocks noGrp="1"/>
          </p:cNvSpPr>
          <p:nvPr>
            <p:ph idx="1"/>
          </p:nvPr>
        </p:nvSpPr>
        <p:spPr>
          <a:xfrm>
            <a:off x="257953" y="1293132"/>
            <a:ext cx="8524875" cy="4313238"/>
          </a:xfrm>
        </p:spPr>
        <p:txBody>
          <a:bodyPr/>
          <a:lstStyle/>
          <a:p>
            <a:pPr marL="0" indent="0">
              <a:buNone/>
            </a:pPr>
            <a:r>
              <a:rPr lang="en-US" sz="1800" b="1" dirty="0" err="1" smtClean="0"/>
              <a:t>ConsoleWorks</a:t>
            </a:r>
            <a:r>
              <a:rPr lang="en-US" sz="1800" b="1" dirty="0" smtClean="0"/>
              <a:t> </a:t>
            </a:r>
            <a:r>
              <a:rPr lang="en-US" sz="1800" b="1" dirty="0"/>
              <a:t>– Leveraging the VMware Virtual Serial Port </a:t>
            </a:r>
            <a:endParaRPr lang="en-US" sz="1800" dirty="0"/>
          </a:p>
          <a:p>
            <a:r>
              <a:rPr lang="en-US" sz="1800" dirty="0"/>
              <a:t>The inclusion of the Virtual Serial Port in VMware </a:t>
            </a:r>
            <a:r>
              <a:rPr lang="en-US" sz="1800" dirty="0" err="1"/>
              <a:t>vSphere</a:t>
            </a:r>
            <a:r>
              <a:rPr lang="en-US" sz="1800" dirty="0"/>
              <a:t> 4.1 provides an important technical capability for enhanced management of virtual environments. </a:t>
            </a:r>
            <a:endParaRPr lang="en-US" sz="1800" dirty="0" smtClean="0"/>
          </a:p>
          <a:p>
            <a:r>
              <a:rPr lang="en-US" sz="1800" dirty="0" smtClean="0"/>
              <a:t>The </a:t>
            </a:r>
            <a:r>
              <a:rPr lang="en-US" sz="1800" dirty="0"/>
              <a:t>new release of the </a:t>
            </a:r>
            <a:r>
              <a:rPr lang="en-US" sz="1800" dirty="0" err="1"/>
              <a:t>ConsoleWorks</a:t>
            </a:r>
            <a:r>
              <a:rPr lang="en-US" sz="1800" dirty="0"/>
              <a:t> Virtualization Foundation leverages this capability to deliver enterprise-class VM and </a:t>
            </a:r>
            <a:r>
              <a:rPr lang="en-US" sz="1800" dirty="0" err="1"/>
              <a:t>vCenter</a:t>
            </a:r>
            <a:r>
              <a:rPr lang="en-US" sz="1800" dirty="0"/>
              <a:t> compliance and security capabilities as well as further optimizing virtual environment IT operations. </a:t>
            </a:r>
          </a:p>
          <a:p>
            <a:r>
              <a:rPr lang="en-US" sz="1800" dirty="0"/>
              <a:t>Utilizing the </a:t>
            </a:r>
            <a:r>
              <a:rPr lang="en-US" sz="1800" dirty="0" err="1"/>
              <a:t>vSphere</a:t>
            </a:r>
            <a:r>
              <a:rPr lang="en-US" sz="1800" dirty="0"/>
              <a:t> 4.1 Virtual Serial Port capability, the latest release of the </a:t>
            </a:r>
            <a:r>
              <a:rPr lang="en-US" sz="1800" dirty="0" err="1"/>
              <a:t>ConsoleWorks</a:t>
            </a:r>
            <a:r>
              <a:rPr lang="en-US" sz="1800" dirty="0"/>
              <a:t> Virtualization Foundation (for VMware) is delivered with new management enhancements through the </a:t>
            </a:r>
            <a:r>
              <a:rPr lang="en-US" sz="1800" dirty="0" err="1"/>
              <a:t>ConsoleWorks</a:t>
            </a:r>
            <a:r>
              <a:rPr lang="en-US" sz="1800" dirty="0"/>
              <a:t> Virtual Serial Port Concentrator. </a:t>
            </a:r>
            <a:endParaRPr lang="en-US" sz="1800" dirty="0" smtClean="0"/>
          </a:p>
          <a:p>
            <a:r>
              <a:rPr lang="en-US" sz="1800" dirty="0" smtClean="0"/>
              <a:t>The </a:t>
            </a:r>
            <a:r>
              <a:rPr lang="en-US" sz="1800" dirty="0" err="1"/>
              <a:t>ConsoleWorks</a:t>
            </a:r>
            <a:r>
              <a:rPr lang="en-US" sz="1800" dirty="0"/>
              <a:t> Virtual Serial Port Concentrator provides the means to capture and aggregate all events and actions that are taken on virtual machines and </a:t>
            </a:r>
            <a:r>
              <a:rPr lang="en-US" sz="1800" dirty="0" err="1"/>
              <a:t>vCenters</a:t>
            </a:r>
            <a:r>
              <a:rPr lang="en-US" sz="1800" dirty="0"/>
              <a:t> in a secure manner that meets enterprise-class security and compliance requirements. In addition, </a:t>
            </a:r>
            <a:r>
              <a:rPr lang="en-US" sz="1800" dirty="0" err="1"/>
              <a:t>ConsoleWorks</a:t>
            </a:r>
            <a:r>
              <a:rPr lang="en-US" sz="1800" dirty="0"/>
              <a:t> can now extend all of the benefits of the </a:t>
            </a:r>
            <a:r>
              <a:rPr lang="en-US" sz="1800" dirty="0" err="1"/>
              <a:t>ConsoleWorks</a:t>
            </a:r>
            <a:r>
              <a:rPr lang="en-US" sz="1800" dirty="0"/>
              <a:t> ITFM Suite to virtual environments. These include: infrastructure security, augmenting compliance at the IT infrastructure level, decreasing IT infrastructure operating costs and increasing the ability to deliver on IT services (Service Level Agreements). </a:t>
            </a:r>
            <a:endParaRPr lang="de-DE" sz="1800" dirty="0"/>
          </a:p>
        </p:txBody>
      </p:sp>
      <p:sp>
        <p:nvSpPr>
          <p:cNvPr id="4" name="Fußzeilenplatzhalter 3"/>
          <p:cNvSpPr>
            <a:spLocks noGrp="1"/>
          </p:cNvSpPr>
          <p:nvPr>
            <p:ph type="ftr" sz="quarter" idx="10"/>
          </p:nvPr>
        </p:nvSpPr>
        <p:spPr/>
        <p:txBody>
          <a:bodyPr/>
          <a:lstStyle/>
          <a:p>
            <a:pPr>
              <a:defRPr/>
            </a:pPr>
            <a:r>
              <a:rPr lang="en-US" smtClean="0"/>
              <a:t>TDi Technologies (www.tditechnologies.com)		         Your Business is Built on IT</a:t>
            </a:r>
            <a:endParaRPr lang="de-DE"/>
          </a:p>
        </p:txBody>
      </p:sp>
    </p:spTree>
    <p:extLst>
      <p:ext uri="{BB962C8B-B14F-4D97-AF65-F5344CB8AC3E}">
        <p14:creationId xmlns:p14="http://schemas.microsoft.com/office/powerpoint/2010/main" xmlns="" val="3450886908"/>
      </p:ext>
    </p:extLst>
  </p:cSld>
  <p:clrMapOvr>
    <a:masterClrMapping/>
  </p:clrMapOvr>
  <p:transition spd="slow" advClick="0">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References</a:t>
            </a:r>
            <a:endParaRPr lang="de-DE" dirty="0"/>
          </a:p>
        </p:txBody>
      </p:sp>
      <p:sp>
        <p:nvSpPr>
          <p:cNvPr id="3" name="Untertitel 2"/>
          <p:cNvSpPr>
            <a:spLocks noGrp="1"/>
          </p:cNvSpPr>
          <p:nvPr>
            <p:ph type="subTitle" idx="1"/>
          </p:nvPr>
        </p:nvSpPr>
        <p:spPr/>
        <p:txBody>
          <a:bodyPr/>
          <a:lstStyle/>
          <a:p>
            <a:endParaRPr lang="de-DE"/>
          </a:p>
        </p:txBody>
      </p:sp>
    </p:spTree>
    <p:extLst>
      <p:ext uri="{BB962C8B-B14F-4D97-AF65-F5344CB8AC3E}">
        <p14:creationId xmlns:p14="http://schemas.microsoft.com/office/powerpoint/2010/main" xmlns="" val="1706502822"/>
      </p:ext>
    </p:extLst>
  </p:cSld>
  <p:clrMapOvr>
    <a:masterClrMapping/>
  </p:clrMapOvr>
  <p:transition spd="slow" advClick="0">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Reference Customers</a:t>
            </a:r>
            <a:endParaRPr lang="de-DE" dirty="0"/>
          </a:p>
        </p:txBody>
      </p:sp>
      <p:sp>
        <p:nvSpPr>
          <p:cNvPr id="3" name="Inhaltsplatzhalter 2"/>
          <p:cNvSpPr>
            <a:spLocks noGrp="1"/>
          </p:cNvSpPr>
          <p:nvPr>
            <p:ph idx="1"/>
          </p:nvPr>
        </p:nvSpPr>
        <p:spPr/>
        <p:txBody>
          <a:bodyPr/>
          <a:lstStyle/>
          <a:p>
            <a:r>
              <a:rPr lang="de-DE" dirty="0" smtClean="0"/>
              <a:t>Bank </a:t>
            </a:r>
            <a:r>
              <a:rPr lang="de-DE" dirty="0" err="1" smtClean="0"/>
              <a:t>of</a:t>
            </a:r>
            <a:r>
              <a:rPr lang="de-DE" dirty="0" smtClean="0"/>
              <a:t> </a:t>
            </a:r>
            <a:r>
              <a:rPr lang="de-DE" dirty="0" err="1" smtClean="0"/>
              <a:t>America</a:t>
            </a:r>
            <a:r>
              <a:rPr lang="de-DE" dirty="0" smtClean="0"/>
              <a:t>, Bank </a:t>
            </a:r>
            <a:r>
              <a:rPr lang="de-DE" dirty="0" err="1" smtClean="0"/>
              <a:t>of</a:t>
            </a:r>
            <a:r>
              <a:rPr lang="de-DE" dirty="0" smtClean="0"/>
              <a:t> England, BNY Mellon, Commerzbank, BNP Paribas, AIG, Handelsbanken, …</a:t>
            </a:r>
          </a:p>
          <a:p>
            <a:r>
              <a:rPr lang="de-DE" dirty="0" err="1" smtClean="0"/>
              <a:t>Direct</a:t>
            </a:r>
            <a:r>
              <a:rPr lang="de-DE" dirty="0" smtClean="0"/>
              <a:t> </a:t>
            </a:r>
            <a:r>
              <a:rPr lang="de-DE" smtClean="0"/>
              <a:t>TV, </a:t>
            </a:r>
            <a:r>
              <a:rPr lang="de-DE" dirty="0" smtClean="0"/>
              <a:t>British Library, …</a:t>
            </a:r>
          </a:p>
          <a:p>
            <a:r>
              <a:rPr lang="de-DE" dirty="0" smtClean="0"/>
              <a:t>Pfizer, </a:t>
            </a:r>
            <a:r>
              <a:rPr lang="de-DE" dirty="0" err="1" smtClean="0"/>
              <a:t>Lahey</a:t>
            </a:r>
            <a:r>
              <a:rPr lang="de-DE" dirty="0" smtClean="0"/>
              <a:t> </a:t>
            </a:r>
            <a:r>
              <a:rPr lang="de-DE" dirty="0" err="1" smtClean="0"/>
              <a:t>Clinic</a:t>
            </a:r>
            <a:r>
              <a:rPr lang="de-DE" dirty="0" smtClean="0"/>
              <a:t>, UCSF Medical Center, Mayo </a:t>
            </a:r>
            <a:r>
              <a:rPr lang="de-DE" dirty="0" err="1" smtClean="0"/>
              <a:t>Clinic</a:t>
            </a:r>
            <a:r>
              <a:rPr lang="de-DE" dirty="0" smtClean="0"/>
              <a:t>,…</a:t>
            </a:r>
          </a:p>
          <a:p>
            <a:r>
              <a:rPr lang="de-DE" dirty="0" smtClean="0"/>
              <a:t>Fairchild, </a:t>
            </a:r>
            <a:r>
              <a:rPr lang="de-DE" dirty="0" err="1" smtClean="0"/>
              <a:t>TriQuint</a:t>
            </a:r>
            <a:r>
              <a:rPr lang="de-DE" dirty="0" smtClean="0"/>
              <a:t> Semiconductor, ESA,…</a:t>
            </a:r>
          </a:p>
          <a:p>
            <a:endParaRPr lang="de-DE" dirty="0"/>
          </a:p>
          <a:p>
            <a:r>
              <a:rPr lang="de-DE" dirty="0" err="1" smtClean="0">
                <a:sym typeface="Wingdings" pitchFamily="2" charset="2"/>
              </a:rPr>
              <a:t>Verizon</a:t>
            </a:r>
            <a:endParaRPr lang="de-DE" dirty="0"/>
          </a:p>
        </p:txBody>
      </p:sp>
      <p:sp>
        <p:nvSpPr>
          <p:cNvPr id="4" name="Fußzeilenplatzhalter 3"/>
          <p:cNvSpPr>
            <a:spLocks noGrp="1"/>
          </p:cNvSpPr>
          <p:nvPr>
            <p:ph type="ftr" sz="quarter" idx="10"/>
          </p:nvPr>
        </p:nvSpPr>
        <p:spPr/>
        <p:txBody>
          <a:bodyPr/>
          <a:lstStyle/>
          <a:p>
            <a:pPr>
              <a:defRPr/>
            </a:pPr>
            <a:r>
              <a:rPr lang="en-US" smtClean="0"/>
              <a:t>TDi Technologies (www.tditechnologies.com)		         Your Business is Built on IT</a:t>
            </a:r>
            <a:endParaRPr lang="de-DE"/>
          </a:p>
        </p:txBody>
      </p:sp>
    </p:spTree>
    <p:extLst>
      <p:ext uri="{BB962C8B-B14F-4D97-AF65-F5344CB8AC3E}">
        <p14:creationId xmlns:p14="http://schemas.microsoft.com/office/powerpoint/2010/main" xmlns="" val="4149468897"/>
      </p:ext>
    </p:extLst>
  </p:cSld>
  <p:clrMapOvr>
    <a:masterClrMapping/>
  </p:clrMapOvr>
  <p:transition spd="slow" advClick="0">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Questions</a:t>
            </a:r>
            <a:endParaRPr lang="de-DE" dirty="0"/>
          </a:p>
        </p:txBody>
      </p:sp>
      <p:sp>
        <p:nvSpPr>
          <p:cNvPr id="3" name="Untertitel 2"/>
          <p:cNvSpPr>
            <a:spLocks noGrp="1"/>
          </p:cNvSpPr>
          <p:nvPr>
            <p:ph type="subTitle" idx="1"/>
          </p:nvPr>
        </p:nvSpPr>
        <p:spPr/>
        <p:txBody>
          <a:bodyPr/>
          <a:lstStyle/>
          <a:p>
            <a:endParaRPr lang="de-DE"/>
          </a:p>
        </p:txBody>
      </p:sp>
    </p:spTree>
    <p:extLst>
      <p:ext uri="{BB962C8B-B14F-4D97-AF65-F5344CB8AC3E}">
        <p14:creationId xmlns:p14="http://schemas.microsoft.com/office/powerpoint/2010/main" xmlns="" val="1792755247"/>
      </p:ext>
    </p:extLst>
  </p:cSld>
  <p:clrMapOvr>
    <a:masterClrMapping/>
  </p:clrMapOvr>
  <p:transition spd="slow" advClick="0">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9"/>
          <p:cNvSpPr>
            <a:spLocks noGrp="1" noChangeArrowheads="1"/>
          </p:cNvSpPr>
          <p:nvPr>
            <p:ph type="ctrTitle"/>
          </p:nvPr>
        </p:nvSpPr>
        <p:spPr>
          <a:xfrm>
            <a:off x="2100263" y="939800"/>
            <a:ext cx="5862637" cy="1081088"/>
          </a:xfrm>
        </p:spPr>
        <p:txBody>
          <a:bodyPr/>
          <a:lstStyle/>
          <a:p>
            <a:pPr eaLnBrk="1" hangingPunct="1"/>
            <a:r>
              <a:rPr lang="en-US" sz="4400" b="1" dirty="0" smtClean="0">
                <a:effectLst>
                  <a:outerShdw blurRad="60007" dist="310007" dir="7680000" sy="30000" kx="1300200" algn="ctr" rotWithShape="0">
                    <a:prstClr val="black">
                      <a:alpha val="32000"/>
                    </a:prstClr>
                  </a:outerShdw>
                </a:effectLst>
              </a:rPr>
              <a:t>TDi Technologies</a:t>
            </a:r>
            <a:r>
              <a:rPr lang="en-US" sz="4400" b="1" baseline="30000" dirty="0" smtClean="0">
                <a:effectLst>
                  <a:outerShdw blurRad="60007" dist="310007" dir="7680000" sy="30000" kx="1300200" algn="ctr" rotWithShape="0">
                    <a:prstClr val="black">
                      <a:alpha val="32000"/>
                    </a:prstClr>
                  </a:outerShdw>
                </a:effectLst>
              </a:rPr>
              <a:t>®</a:t>
            </a:r>
            <a:endParaRPr lang="en-US" sz="4400" b="1" noProof="1" smtClean="0">
              <a:effectLst>
                <a:outerShdw blurRad="60007" dist="310007" dir="7680000" sy="30000" kx="1300200" algn="ctr" rotWithShape="0">
                  <a:prstClr val="black">
                    <a:alpha val="32000"/>
                  </a:prstClr>
                </a:outerShdw>
              </a:effectLst>
            </a:endParaRPr>
          </a:p>
        </p:txBody>
      </p:sp>
      <p:sp>
        <p:nvSpPr>
          <p:cNvPr id="3075" name="Rectangle 10"/>
          <p:cNvSpPr>
            <a:spLocks noGrp="1" noChangeArrowheads="1"/>
          </p:cNvSpPr>
          <p:nvPr>
            <p:ph type="subTitle" idx="1"/>
          </p:nvPr>
        </p:nvSpPr>
        <p:spPr>
          <a:xfrm>
            <a:off x="3460295" y="4760913"/>
            <a:ext cx="4207329" cy="582612"/>
          </a:xfrm>
        </p:spPr>
        <p:txBody>
          <a:bodyPr/>
          <a:lstStyle/>
          <a:p>
            <a:pPr eaLnBrk="1" hangingPunct="1"/>
            <a:r>
              <a:rPr lang="en-US" sz="2400" b="1" dirty="0" smtClean="0">
                <a:effectLst>
                  <a:outerShdw blurRad="38100" dist="38100" dir="2700000" algn="tl">
                    <a:srgbClr val="000000">
                      <a:alpha val="43137"/>
                    </a:srgbClr>
                  </a:outerShdw>
                </a:effectLst>
                <a:latin typeface="Corbel" pitchFamily="34" charset="0"/>
              </a:rPr>
              <a:t>IT Foundation Management</a:t>
            </a:r>
            <a:endParaRPr lang="en-US" sz="2400" b="1" noProof="1" smtClean="0">
              <a:latin typeface="Corbel" pitchFamily="34" charset="0"/>
            </a:endParaRPr>
          </a:p>
        </p:txBody>
      </p:sp>
      <p:pic>
        <p:nvPicPr>
          <p:cNvPr id="1031" name="Picture 7" descr="C:\Documents and Settings\Terry Schurter\Desktop\TDI Collateral\StockLogos\TDI_Logo_ppt.jpg"/>
          <p:cNvPicPr>
            <a:picLocks noChangeAspect="1" noChangeArrowheads="1"/>
          </p:cNvPicPr>
          <p:nvPr/>
        </p:nvPicPr>
        <p:blipFill>
          <a:blip r:embed="rId3" cstate="print"/>
          <a:srcRect/>
          <a:stretch>
            <a:fillRect/>
          </a:stretch>
        </p:blipFill>
        <p:spPr bwMode="auto">
          <a:xfrm>
            <a:off x="202726" y="4162835"/>
            <a:ext cx="1939925" cy="1388878"/>
          </a:xfrm>
          <a:prstGeom prst="rect">
            <a:avLst/>
          </a:prstGeom>
          <a:noFill/>
        </p:spPr>
      </p:pic>
      <p:sp>
        <p:nvSpPr>
          <p:cNvPr id="6" name="Rectangle 10"/>
          <p:cNvSpPr txBox="1">
            <a:spLocks noChangeArrowheads="1"/>
          </p:cNvSpPr>
          <p:nvPr/>
        </p:nvSpPr>
        <p:spPr bwMode="gray">
          <a:xfrm>
            <a:off x="2631620" y="4294188"/>
            <a:ext cx="4207329" cy="544512"/>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a:spcAft>
                <a:spcPct val="40000"/>
              </a:spcAft>
              <a:buFont typeface="Wingdings" pitchFamily="2" charset="2"/>
              <a:buNone/>
              <a:defRPr/>
            </a:pPr>
            <a:r>
              <a:rPr lang="en-US" sz="2400" b="1" kern="0" dirty="0" smtClean="0">
                <a:solidFill>
                  <a:srgbClr val="000000"/>
                </a:solidFill>
                <a:effectLst>
                  <a:outerShdw blurRad="38100" dist="38100" dir="2700000" algn="tl">
                    <a:srgbClr val="000000">
                      <a:alpha val="43137"/>
                    </a:srgbClr>
                  </a:outerShdw>
                </a:effectLst>
                <a:latin typeface="Corbel" pitchFamily="34" charset="0"/>
                <a:cs typeface="Arial"/>
              </a:rPr>
              <a:t>The Global Leader in</a:t>
            </a:r>
            <a:endParaRPr lang="en-US" sz="2400" b="1" kern="0" noProof="1" smtClean="0">
              <a:solidFill>
                <a:srgbClr val="000000"/>
              </a:solidFill>
              <a:latin typeface="Corbel" pitchFamily="34" charset="0"/>
              <a:cs typeface="Arial"/>
            </a:endParaRPr>
          </a:p>
        </p:txBody>
      </p:sp>
      <p:sp>
        <p:nvSpPr>
          <p:cNvPr id="7" name="Rectangle 10"/>
          <p:cNvSpPr txBox="1">
            <a:spLocks noChangeArrowheads="1"/>
          </p:cNvSpPr>
          <p:nvPr/>
        </p:nvSpPr>
        <p:spPr bwMode="gray">
          <a:xfrm>
            <a:off x="4174670" y="1998663"/>
            <a:ext cx="3550105" cy="544512"/>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a:spcAft>
                <a:spcPct val="40000"/>
              </a:spcAft>
              <a:buFont typeface="Wingdings" pitchFamily="2" charset="2"/>
              <a:buNone/>
              <a:defRPr/>
            </a:pPr>
            <a:r>
              <a:rPr lang="en-US" sz="2400" kern="0" dirty="0" smtClean="0">
                <a:solidFill>
                  <a:srgbClr val="FFFFFF">
                    <a:lumMod val="85000"/>
                  </a:srgbClr>
                </a:solidFill>
                <a:effectLst>
                  <a:outerShdw blurRad="38100" dist="38100" dir="2700000" algn="tl">
                    <a:srgbClr val="000000">
                      <a:alpha val="43137"/>
                    </a:srgbClr>
                  </a:outerShdw>
                </a:effectLst>
                <a:latin typeface="Corbel" pitchFamily="34" charset="0"/>
                <a:cs typeface="Arial"/>
              </a:rPr>
              <a:t>Your business is built on IT</a:t>
            </a:r>
            <a:endParaRPr lang="en-US" sz="2400" kern="0" noProof="1" smtClean="0">
              <a:solidFill>
                <a:srgbClr val="FFFFFF">
                  <a:lumMod val="85000"/>
                </a:srgbClr>
              </a:solidFill>
              <a:effectLst>
                <a:outerShdw blurRad="38100" dist="38100" dir="2700000" algn="tl">
                  <a:srgbClr val="000000">
                    <a:alpha val="43137"/>
                  </a:srgbClr>
                </a:outerShdw>
              </a:effectLst>
              <a:latin typeface="Corbel" pitchFamily="34" charset="0"/>
              <a:cs typeface="Arial"/>
            </a:endParaRPr>
          </a:p>
        </p:txBody>
      </p:sp>
    </p:spTree>
    <p:extLst>
      <p:ext uri="{BB962C8B-B14F-4D97-AF65-F5344CB8AC3E}">
        <p14:creationId xmlns:p14="http://schemas.microsoft.com/office/powerpoint/2010/main" xmlns="" val="4078331298"/>
      </p:ext>
    </p:extLst>
  </p:cSld>
  <p:clrMapOvr>
    <a:masterClrMapping/>
  </p:clrMapOvr>
  <p:transition spd="slow" advClick="0">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Insider </a:t>
            </a:r>
            <a:r>
              <a:rPr lang="de-DE" sz="2800" dirty="0" err="1" smtClean="0"/>
              <a:t>Threat</a:t>
            </a:r>
            <a:endParaRPr lang="de-DE" sz="2800" dirty="0"/>
          </a:p>
        </p:txBody>
      </p:sp>
      <p:sp>
        <p:nvSpPr>
          <p:cNvPr id="3" name="Inhaltsplatzhalter 2"/>
          <p:cNvSpPr>
            <a:spLocks noGrp="1"/>
          </p:cNvSpPr>
          <p:nvPr>
            <p:ph idx="1"/>
          </p:nvPr>
        </p:nvSpPr>
        <p:spPr/>
        <p:txBody>
          <a:bodyPr/>
          <a:lstStyle/>
          <a:p>
            <a:pPr marL="6350" lvl="2" eaLnBrk="0" hangingPunct="0">
              <a:lnSpc>
                <a:spcPts val="1588"/>
              </a:lnSpc>
            </a:pPr>
            <a:r>
              <a:rPr lang="de-CH" sz="1800" dirty="0" smtClean="0"/>
              <a:t>Think </a:t>
            </a:r>
            <a:r>
              <a:rPr lang="de-CH" sz="1800" dirty="0" err="1" smtClean="0"/>
              <a:t>about</a:t>
            </a:r>
            <a:r>
              <a:rPr lang="de-CH" sz="1800" dirty="0" smtClean="0"/>
              <a:t>:</a:t>
            </a:r>
          </a:p>
          <a:p>
            <a:pPr marL="6350" lvl="2" eaLnBrk="0" hangingPunct="0">
              <a:lnSpc>
                <a:spcPts val="1588"/>
              </a:lnSpc>
            </a:pPr>
            <a:endParaRPr lang="de-CH" sz="1800" dirty="0" smtClean="0"/>
          </a:p>
          <a:p>
            <a:pPr marL="6350" lvl="2" eaLnBrk="0" hangingPunct="0">
              <a:lnSpc>
                <a:spcPts val="1588"/>
              </a:lnSpc>
            </a:pPr>
            <a:r>
              <a:rPr lang="de-CH" sz="1800" b="1" dirty="0" smtClean="0"/>
              <a:t>BP </a:t>
            </a:r>
            <a:r>
              <a:rPr lang="de-CH" sz="1800" b="1" dirty="0" err="1"/>
              <a:t>Gulf</a:t>
            </a:r>
            <a:r>
              <a:rPr lang="de-CH" sz="1800" b="1" dirty="0"/>
              <a:t> </a:t>
            </a:r>
            <a:r>
              <a:rPr lang="de-CH" sz="1800" b="1" dirty="0" err="1"/>
              <a:t>Oil</a:t>
            </a:r>
            <a:r>
              <a:rPr lang="de-CH" sz="1800" b="1" dirty="0"/>
              <a:t> </a:t>
            </a:r>
            <a:r>
              <a:rPr lang="de-CH" sz="1800" b="1" dirty="0" smtClean="0"/>
              <a:t>Spill</a:t>
            </a:r>
          </a:p>
          <a:p>
            <a:pPr marL="6350" lvl="2" eaLnBrk="0" hangingPunct="0">
              <a:lnSpc>
                <a:spcPts val="1588"/>
              </a:lnSpc>
            </a:pPr>
            <a:endParaRPr lang="de-CH" sz="1800" dirty="0" smtClean="0"/>
          </a:p>
          <a:p>
            <a:pPr marL="6350" lvl="2" eaLnBrk="0" hangingPunct="0">
              <a:lnSpc>
                <a:spcPts val="1588"/>
              </a:lnSpc>
            </a:pPr>
            <a:r>
              <a:rPr lang="de-CH" sz="1800" dirty="0" err="1" smtClean="0"/>
              <a:t>BP's</a:t>
            </a:r>
            <a:r>
              <a:rPr lang="de-CH" sz="1800" dirty="0" smtClean="0"/>
              <a:t> </a:t>
            </a:r>
            <a:r>
              <a:rPr lang="de-CH" sz="1800" dirty="0" err="1"/>
              <a:t>Chief</a:t>
            </a:r>
            <a:r>
              <a:rPr lang="de-CH" sz="1800" dirty="0"/>
              <a:t> </a:t>
            </a:r>
            <a:r>
              <a:rPr lang="de-CH" sz="1800" dirty="0" err="1"/>
              <a:t>executive</a:t>
            </a:r>
            <a:r>
              <a:rPr lang="de-CH" sz="1800" dirty="0"/>
              <a:t> Tony Hayward (</a:t>
            </a:r>
            <a:r>
              <a:rPr lang="de-CH" sz="1800" dirty="0" smtClean="0"/>
              <a:t>The </a:t>
            </a:r>
            <a:r>
              <a:rPr lang="de-CH" sz="1800" dirty="0"/>
              <a:t>Financial </a:t>
            </a:r>
            <a:r>
              <a:rPr lang="de-CH" sz="1800" dirty="0" smtClean="0"/>
              <a:t>Times)</a:t>
            </a:r>
            <a:endParaRPr lang="de-CH" sz="1800" dirty="0"/>
          </a:p>
          <a:p>
            <a:pPr lvl="1" eaLnBrk="0" hangingPunct="0">
              <a:lnSpc>
                <a:spcPts val="1588"/>
              </a:lnSpc>
            </a:pPr>
            <a:r>
              <a:rPr lang="de-CH" sz="1800" dirty="0" smtClean="0"/>
              <a:t>…</a:t>
            </a:r>
            <a:r>
              <a:rPr lang="de-CH" sz="1800" i="1" dirty="0" err="1" smtClean="0"/>
              <a:t>it</a:t>
            </a:r>
            <a:r>
              <a:rPr lang="de-CH" sz="1800" i="1" dirty="0" smtClean="0"/>
              <a:t> </a:t>
            </a:r>
            <a:r>
              <a:rPr lang="de-CH" sz="1800" i="1" dirty="0"/>
              <a:t>was "an </a:t>
            </a:r>
            <a:r>
              <a:rPr lang="de-CH" sz="1800" i="1" dirty="0" err="1"/>
              <a:t>entirely</a:t>
            </a:r>
            <a:r>
              <a:rPr lang="de-CH" sz="1800" i="1" dirty="0"/>
              <a:t> fair </a:t>
            </a:r>
            <a:r>
              <a:rPr lang="de-CH" sz="1800" i="1" dirty="0" err="1"/>
              <a:t>criticism</a:t>
            </a:r>
            <a:r>
              <a:rPr lang="de-CH" sz="1800" i="1" dirty="0"/>
              <a:t>" </a:t>
            </a:r>
            <a:r>
              <a:rPr lang="de-CH" sz="1800" i="1" dirty="0" err="1"/>
              <a:t>to</a:t>
            </a:r>
            <a:r>
              <a:rPr lang="de-CH" sz="1800" i="1" dirty="0"/>
              <a:t> </a:t>
            </a:r>
            <a:r>
              <a:rPr lang="de-CH" sz="1800" i="1" dirty="0" err="1"/>
              <a:t>say</a:t>
            </a:r>
            <a:r>
              <a:rPr lang="de-CH" sz="1800" i="1" dirty="0"/>
              <a:t> </a:t>
            </a:r>
            <a:r>
              <a:rPr lang="de-CH" sz="1800" i="1" dirty="0" err="1"/>
              <a:t>the</a:t>
            </a:r>
            <a:r>
              <a:rPr lang="de-CH" sz="1800" i="1" dirty="0"/>
              <a:t> </a:t>
            </a:r>
            <a:r>
              <a:rPr lang="de-CH" sz="1800" i="1" dirty="0" err="1"/>
              <a:t>company</a:t>
            </a:r>
            <a:r>
              <a:rPr lang="de-CH" sz="1800" i="1" dirty="0"/>
              <a:t> </a:t>
            </a:r>
            <a:r>
              <a:rPr lang="de-CH" sz="1800" i="1" dirty="0" err="1"/>
              <a:t>had</a:t>
            </a:r>
            <a:r>
              <a:rPr lang="de-CH" sz="1800" i="1" dirty="0"/>
              <a:t> not </a:t>
            </a:r>
            <a:r>
              <a:rPr lang="de-CH" sz="1800" i="1" dirty="0" err="1"/>
              <a:t>been</a:t>
            </a:r>
            <a:r>
              <a:rPr lang="de-CH" sz="1800" i="1" dirty="0"/>
              <a:t> </a:t>
            </a:r>
            <a:r>
              <a:rPr lang="de-CH" sz="1800" i="1" dirty="0" err="1"/>
              <a:t>fully</a:t>
            </a:r>
            <a:r>
              <a:rPr lang="de-CH" sz="1800" i="1" dirty="0"/>
              <a:t> </a:t>
            </a:r>
            <a:r>
              <a:rPr lang="de-CH" sz="1800" i="1" dirty="0" err="1"/>
              <a:t>prepared</a:t>
            </a:r>
            <a:r>
              <a:rPr lang="de-CH" sz="1800" i="1" dirty="0"/>
              <a:t> </a:t>
            </a:r>
            <a:r>
              <a:rPr lang="de-CH" sz="1800" i="1" dirty="0" err="1"/>
              <a:t>for</a:t>
            </a:r>
            <a:r>
              <a:rPr lang="de-CH" sz="1800" i="1" dirty="0"/>
              <a:t> a </a:t>
            </a:r>
            <a:r>
              <a:rPr lang="de-CH" sz="1800" i="1" dirty="0" err="1"/>
              <a:t>deepwater</a:t>
            </a:r>
            <a:r>
              <a:rPr lang="de-CH" sz="1800" i="1" dirty="0"/>
              <a:t> </a:t>
            </a:r>
            <a:r>
              <a:rPr lang="de-CH" sz="1800" i="1" dirty="0" err="1"/>
              <a:t>oil</a:t>
            </a:r>
            <a:r>
              <a:rPr lang="de-CH" sz="1800" i="1" dirty="0"/>
              <a:t> </a:t>
            </a:r>
            <a:r>
              <a:rPr lang="de-CH" sz="1800" i="1" dirty="0" err="1" smtClean="0"/>
              <a:t>leak</a:t>
            </a:r>
            <a:r>
              <a:rPr lang="de-CH" sz="1800" i="1" dirty="0" smtClean="0"/>
              <a:t>…</a:t>
            </a:r>
          </a:p>
          <a:p>
            <a:pPr eaLnBrk="0" hangingPunct="0">
              <a:lnSpc>
                <a:spcPts val="1588"/>
              </a:lnSpc>
            </a:pPr>
            <a:r>
              <a:rPr lang="de-CH" sz="1800" dirty="0" smtClean="0"/>
              <a:t>Hayward </a:t>
            </a:r>
            <a:r>
              <a:rPr lang="de-CH" sz="1800" dirty="0" err="1"/>
              <a:t>called</a:t>
            </a:r>
            <a:r>
              <a:rPr lang="de-CH" sz="1800" dirty="0"/>
              <a:t> </a:t>
            </a:r>
            <a:r>
              <a:rPr lang="de-CH" sz="1800" dirty="0" err="1"/>
              <a:t>it</a:t>
            </a:r>
            <a:r>
              <a:rPr lang="de-CH" sz="1800" dirty="0"/>
              <a:t> </a:t>
            </a:r>
            <a:r>
              <a:rPr lang="de-CH" sz="1800" b="1" dirty="0">
                <a:solidFill>
                  <a:srgbClr val="E32400"/>
                </a:solidFill>
              </a:rPr>
              <a:t>"</a:t>
            </a:r>
            <a:r>
              <a:rPr lang="de-CH" sz="1800" b="1" dirty="0" err="1">
                <a:solidFill>
                  <a:srgbClr val="E32400"/>
                </a:solidFill>
              </a:rPr>
              <a:t>low-probability</a:t>
            </a:r>
            <a:r>
              <a:rPr lang="de-CH" sz="1800" b="1" dirty="0">
                <a:solidFill>
                  <a:srgbClr val="E32400"/>
                </a:solidFill>
              </a:rPr>
              <a:t>, high-impact" </a:t>
            </a:r>
            <a:r>
              <a:rPr lang="de-CH" sz="1800" dirty="0" err="1"/>
              <a:t>accident</a:t>
            </a:r>
            <a:r>
              <a:rPr lang="de-CH" sz="1800" dirty="0"/>
              <a:t>. </a:t>
            </a:r>
            <a:endParaRPr lang="de-CH" sz="1800" dirty="0" smtClean="0"/>
          </a:p>
          <a:p>
            <a:pPr eaLnBrk="0" hangingPunct="0">
              <a:lnSpc>
                <a:spcPts val="1588"/>
              </a:lnSpc>
            </a:pPr>
            <a:r>
              <a:rPr lang="de-CH" sz="1800" dirty="0" smtClean="0"/>
              <a:t>He </a:t>
            </a:r>
            <a:r>
              <a:rPr lang="de-CH" sz="1800" dirty="0"/>
              <a:t>also </a:t>
            </a:r>
            <a:r>
              <a:rPr lang="de-CH" sz="1800" dirty="0" err="1" smtClean="0"/>
              <a:t>said</a:t>
            </a:r>
            <a:r>
              <a:rPr lang="de-CH" sz="1800" dirty="0" smtClean="0"/>
              <a:t>:</a:t>
            </a:r>
          </a:p>
          <a:p>
            <a:pPr marL="182562" lvl="1" indent="0" eaLnBrk="0" hangingPunct="0">
              <a:lnSpc>
                <a:spcPts val="1588"/>
              </a:lnSpc>
              <a:buNone/>
            </a:pPr>
            <a:r>
              <a:rPr lang="de-CH" sz="1800" dirty="0" smtClean="0"/>
              <a:t>"</a:t>
            </a:r>
            <a:r>
              <a:rPr lang="de-CH" sz="1800" i="1" dirty="0" err="1" smtClean="0"/>
              <a:t>What</a:t>
            </a:r>
            <a:r>
              <a:rPr lang="de-CH" sz="1800" i="1" dirty="0" smtClean="0"/>
              <a:t> </a:t>
            </a:r>
            <a:r>
              <a:rPr lang="de-CH" sz="1800" i="1" dirty="0" err="1"/>
              <a:t>is</a:t>
            </a:r>
            <a:r>
              <a:rPr lang="de-CH" sz="1800" i="1" dirty="0"/>
              <a:t> </a:t>
            </a:r>
            <a:r>
              <a:rPr lang="de-CH" sz="1800" i="1" dirty="0" err="1"/>
              <a:t>undoubtedly</a:t>
            </a:r>
            <a:r>
              <a:rPr lang="de-CH" sz="1800" i="1" dirty="0"/>
              <a:t> </a:t>
            </a:r>
            <a:r>
              <a:rPr lang="de-CH" sz="1800" i="1" dirty="0" err="1"/>
              <a:t>true</a:t>
            </a:r>
            <a:r>
              <a:rPr lang="de-CH" sz="1800" i="1" dirty="0"/>
              <a:t> </a:t>
            </a:r>
            <a:r>
              <a:rPr lang="de-CH" sz="1800" i="1" dirty="0" err="1"/>
              <a:t>is</a:t>
            </a:r>
            <a:r>
              <a:rPr lang="de-CH" sz="1800" i="1" dirty="0"/>
              <a:t> </a:t>
            </a:r>
            <a:r>
              <a:rPr lang="de-CH" sz="1800" i="1" dirty="0" err="1"/>
              <a:t>that</a:t>
            </a:r>
            <a:r>
              <a:rPr lang="de-CH" sz="1800" i="1" dirty="0"/>
              <a:t> </a:t>
            </a:r>
            <a:r>
              <a:rPr lang="de-CH" sz="1800" i="1" dirty="0" err="1"/>
              <a:t>we</a:t>
            </a:r>
            <a:r>
              <a:rPr lang="de-CH" sz="1800" i="1" dirty="0"/>
              <a:t> </a:t>
            </a:r>
            <a:r>
              <a:rPr lang="de-CH" sz="1800" i="1" dirty="0" err="1"/>
              <a:t>did</a:t>
            </a:r>
            <a:r>
              <a:rPr lang="de-CH" sz="1800" i="1" dirty="0"/>
              <a:t> not </a:t>
            </a:r>
            <a:r>
              <a:rPr lang="de-CH" sz="1800" i="1" dirty="0" err="1"/>
              <a:t>have</a:t>
            </a:r>
            <a:r>
              <a:rPr lang="de-CH" sz="1800" i="1" dirty="0"/>
              <a:t> </a:t>
            </a:r>
            <a:r>
              <a:rPr lang="de-CH" sz="1800" i="1" dirty="0" err="1"/>
              <a:t>the</a:t>
            </a:r>
            <a:r>
              <a:rPr lang="de-CH" sz="1800" i="1" dirty="0"/>
              <a:t> </a:t>
            </a:r>
            <a:r>
              <a:rPr lang="de-CH" sz="1800" i="1" dirty="0" err="1"/>
              <a:t>tools</a:t>
            </a:r>
            <a:r>
              <a:rPr lang="de-CH" sz="1800" i="1" dirty="0"/>
              <a:t> </a:t>
            </a:r>
            <a:r>
              <a:rPr lang="de-CH" sz="1800" i="1" dirty="0" err="1"/>
              <a:t>you</a:t>
            </a:r>
            <a:r>
              <a:rPr lang="de-CH" sz="1800" i="1" dirty="0"/>
              <a:t> </a:t>
            </a:r>
            <a:r>
              <a:rPr lang="de-CH" sz="1800" i="1" dirty="0" err="1"/>
              <a:t>would</a:t>
            </a:r>
            <a:r>
              <a:rPr lang="de-CH" sz="1800" i="1" dirty="0"/>
              <a:t> </a:t>
            </a:r>
            <a:r>
              <a:rPr lang="de-CH" sz="1800" i="1" dirty="0" err="1"/>
              <a:t>want</a:t>
            </a:r>
            <a:r>
              <a:rPr lang="de-CH" sz="1800" i="1" dirty="0"/>
              <a:t> in </a:t>
            </a:r>
            <a:r>
              <a:rPr lang="de-CH" sz="1800" i="1" dirty="0" err="1"/>
              <a:t>your</a:t>
            </a:r>
            <a:r>
              <a:rPr lang="de-CH" sz="1800" i="1" dirty="0"/>
              <a:t> </a:t>
            </a:r>
            <a:r>
              <a:rPr lang="de-CH" sz="1800" i="1" dirty="0" smtClean="0"/>
              <a:t>tool-</a:t>
            </a:r>
            <a:r>
              <a:rPr lang="de-CH" sz="1800" i="1" dirty="0" err="1" smtClean="0"/>
              <a:t>kit</a:t>
            </a:r>
            <a:r>
              <a:rPr lang="de-CH" sz="1800" dirty="0" smtClean="0"/>
              <a:t>«</a:t>
            </a:r>
          </a:p>
          <a:p>
            <a:pPr eaLnBrk="0" hangingPunct="0">
              <a:lnSpc>
                <a:spcPts val="1588"/>
              </a:lnSpc>
            </a:pPr>
            <a:endParaRPr lang="de-CH" sz="1800" dirty="0"/>
          </a:p>
          <a:p>
            <a:pPr eaLnBrk="0" hangingPunct="0">
              <a:lnSpc>
                <a:spcPts val="1588"/>
              </a:lnSpc>
            </a:pPr>
            <a:r>
              <a:rPr lang="de-CH" sz="1800" b="1" dirty="0" err="1" smtClean="0"/>
              <a:t>What</a:t>
            </a:r>
            <a:r>
              <a:rPr lang="de-CH" sz="1800" b="1" dirty="0" smtClean="0"/>
              <a:t> will </a:t>
            </a:r>
            <a:r>
              <a:rPr lang="de-CH" sz="1800" b="1" dirty="0" err="1"/>
              <a:t>you</a:t>
            </a:r>
            <a:r>
              <a:rPr lang="de-CH" sz="1800" b="1" dirty="0"/>
              <a:t> </a:t>
            </a:r>
            <a:r>
              <a:rPr lang="de-CH" sz="1800" b="1" dirty="0" err="1"/>
              <a:t>say</a:t>
            </a:r>
            <a:r>
              <a:rPr lang="de-CH" sz="1800" b="1" dirty="0"/>
              <a:t> </a:t>
            </a:r>
            <a:r>
              <a:rPr lang="de-CH" sz="1800" b="1" dirty="0" err="1"/>
              <a:t>when</a:t>
            </a:r>
            <a:r>
              <a:rPr lang="de-CH" sz="1800" b="1" dirty="0"/>
              <a:t> </a:t>
            </a:r>
            <a:r>
              <a:rPr lang="de-CH" sz="1800" b="1" dirty="0" err="1"/>
              <a:t>you</a:t>
            </a:r>
            <a:r>
              <a:rPr lang="de-CH" sz="1800" b="1" dirty="0"/>
              <a:t> </a:t>
            </a:r>
            <a:r>
              <a:rPr lang="de-CH" sz="1800" b="1" dirty="0" err="1"/>
              <a:t>didn’t</a:t>
            </a:r>
            <a:r>
              <a:rPr lang="de-CH" sz="1800" b="1" dirty="0"/>
              <a:t> </a:t>
            </a:r>
            <a:r>
              <a:rPr lang="de-CH" sz="1800" b="1" dirty="0" err="1"/>
              <a:t>have</a:t>
            </a:r>
            <a:r>
              <a:rPr lang="de-CH" sz="1800" b="1" dirty="0"/>
              <a:t> </a:t>
            </a:r>
            <a:r>
              <a:rPr lang="de-CH" sz="1800" b="1" dirty="0" err="1"/>
              <a:t>the</a:t>
            </a:r>
            <a:r>
              <a:rPr lang="de-CH" sz="1800" b="1" dirty="0"/>
              <a:t> </a:t>
            </a:r>
            <a:r>
              <a:rPr lang="de-CH" sz="1800" b="1" dirty="0" err="1"/>
              <a:t>tools</a:t>
            </a:r>
            <a:r>
              <a:rPr lang="de-CH" sz="1800" b="1" dirty="0"/>
              <a:t> in </a:t>
            </a:r>
            <a:r>
              <a:rPr lang="de-CH" sz="1800" b="1" dirty="0" err="1"/>
              <a:t>your</a:t>
            </a:r>
            <a:r>
              <a:rPr lang="de-CH" sz="1800" b="1" dirty="0"/>
              <a:t> </a:t>
            </a:r>
            <a:r>
              <a:rPr lang="de-CH" sz="1800" b="1" dirty="0" err="1" smtClean="0"/>
              <a:t>toolkit</a:t>
            </a:r>
            <a:r>
              <a:rPr lang="de-CH" sz="1800" b="1" dirty="0" smtClean="0"/>
              <a:t> </a:t>
            </a:r>
            <a:r>
              <a:rPr lang="de-CH" sz="1800" b="1" dirty="0" err="1"/>
              <a:t>to</a:t>
            </a:r>
            <a:r>
              <a:rPr lang="de-CH" sz="1800" b="1" dirty="0"/>
              <a:t> deal </a:t>
            </a:r>
            <a:r>
              <a:rPr lang="de-CH" sz="1800" b="1" dirty="0" err="1"/>
              <a:t>with</a:t>
            </a:r>
            <a:r>
              <a:rPr lang="de-CH" sz="1800" b="1" dirty="0"/>
              <a:t> a </a:t>
            </a:r>
            <a:r>
              <a:rPr lang="de-CH" sz="1800" b="1" dirty="0" smtClean="0"/>
              <a:t>«Low </a:t>
            </a:r>
            <a:r>
              <a:rPr lang="de-CH" sz="1800" b="1" dirty="0" err="1" smtClean="0"/>
              <a:t>Probability</a:t>
            </a:r>
            <a:r>
              <a:rPr lang="de-CH" sz="1800" b="1" dirty="0" smtClean="0"/>
              <a:t>, High </a:t>
            </a:r>
            <a:r>
              <a:rPr lang="de-CH" sz="1800" b="1" dirty="0" err="1"/>
              <a:t>Risk</a:t>
            </a:r>
            <a:r>
              <a:rPr lang="de-CH" sz="1800" b="1" dirty="0"/>
              <a:t>" </a:t>
            </a:r>
            <a:r>
              <a:rPr lang="de-CH" sz="1800" b="1" dirty="0" err="1"/>
              <a:t>breach</a:t>
            </a:r>
            <a:r>
              <a:rPr lang="de-CH" sz="1800" b="1" dirty="0"/>
              <a:t> </a:t>
            </a:r>
            <a:r>
              <a:rPr lang="de-CH" sz="1800" b="1" dirty="0" err="1"/>
              <a:t>to</a:t>
            </a:r>
            <a:r>
              <a:rPr lang="de-CH" sz="1800" b="1" dirty="0"/>
              <a:t> </a:t>
            </a:r>
            <a:r>
              <a:rPr lang="de-CH" sz="1800" b="1" dirty="0" err="1"/>
              <a:t>your</a:t>
            </a:r>
            <a:r>
              <a:rPr lang="de-CH" sz="1800" b="1" dirty="0"/>
              <a:t> </a:t>
            </a:r>
            <a:r>
              <a:rPr lang="de-CH" sz="1800" b="1" dirty="0" err="1"/>
              <a:t>business</a:t>
            </a:r>
            <a:r>
              <a:rPr lang="de-CH" sz="1800" b="1" dirty="0" smtClean="0"/>
              <a:t>.</a:t>
            </a:r>
          </a:p>
          <a:p>
            <a:pPr eaLnBrk="0" hangingPunct="0">
              <a:lnSpc>
                <a:spcPts val="1588"/>
              </a:lnSpc>
            </a:pPr>
            <a:endParaRPr lang="de-CH" sz="1800" i="1" dirty="0"/>
          </a:p>
          <a:p>
            <a:pPr eaLnBrk="0" hangingPunct="0">
              <a:lnSpc>
                <a:spcPts val="1588"/>
              </a:lnSpc>
            </a:pPr>
            <a:r>
              <a:rPr lang="de-CH" sz="1800" dirty="0" smtClean="0"/>
              <a:t>=&gt; </a:t>
            </a:r>
            <a:r>
              <a:rPr lang="de-CH" sz="1800" dirty="0" err="1" smtClean="0"/>
              <a:t>Let’s</a:t>
            </a:r>
            <a:r>
              <a:rPr lang="de-CH" sz="1800" dirty="0" smtClean="0"/>
              <a:t> </a:t>
            </a:r>
            <a:r>
              <a:rPr lang="de-CH" sz="1800" dirty="0" err="1" smtClean="0"/>
              <a:t>have</a:t>
            </a:r>
            <a:r>
              <a:rPr lang="de-CH" sz="1800" dirty="0" smtClean="0"/>
              <a:t> a </a:t>
            </a:r>
            <a:r>
              <a:rPr lang="de-CH" sz="1800" dirty="0" err="1" smtClean="0"/>
              <a:t>look</a:t>
            </a:r>
            <a:r>
              <a:rPr lang="de-CH" sz="1800" dirty="0" smtClean="0"/>
              <a:t> at </a:t>
            </a:r>
            <a:r>
              <a:rPr lang="de-CH" sz="1800" dirty="0" err="1" smtClean="0"/>
              <a:t>what</a:t>
            </a:r>
            <a:r>
              <a:rPr lang="de-CH" sz="1800" dirty="0" smtClean="0"/>
              <a:t> TDI </a:t>
            </a:r>
            <a:r>
              <a:rPr lang="de-CH" sz="1800" dirty="0" err="1" smtClean="0"/>
              <a:t>can</a:t>
            </a:r>
            <a:r>
              <a:rPr lang="de-CH" sz="1800" dirty="0" smtClean="0"/>
              <a:t> </a:t>
            </a:r>
            <a:r>
              <a:rPr lang="de-CH" sz="1800" dirty="0" err="1" smtClean="0"/>
              <a:t>provide</a:t>
            </a:r>
            <a:r>
              <a:rPr lang="de-CH" sz="1800" dirty="0" smtClean="0"/>
              <a:t> </a:t>
            </a:r>
            <a:r>
              <a:rPr lang="de-CH" sz="1800" dirty="0" err="1" smtClean="0"/>
              <a:t>for</a:t>
            </a:r>
            <a:r>
              <a:rPr lang="de-CH" sz="1800" dirty="0" smtClean="0"/>
              <a:t> </a:t>
            </a:r>
            <a:r>
              <a:rPr lang="de-CH" sz="1800" dirty="0" err="1" smtClean="0"/>
              <a:t>your</a:t>
            </a:r>
            <a:r>
              <a:rPr lang="de-CH" sz="1800" dirty="0" smtClean="0"/>
              <a:t> </a:t>
            </a:r>
            <a:r>
              <a:rPr lang="de-CH" sz="1800" dirty="0" err="1" smtClean="0"/>
              <a:t>tool</a:t>
            </a:r>
            <a:r>
              <a:rPr lang="de-CH" sz="1800" dirty="0" smtClean="0"/>
              <a:t> box!</a:t>
            </a:r>
            <a:endParaRPr lang="de-DE" dirty="0"/>
          </a:p>
        </p:txBody>
      </p:sp>
      <p:sp>
        <p:nvSpPr>
          <p:cNvPr id="4" name="Fußzeilenplatzhalter 3"/>
          <p:cNvSpPr>
            <a:spLocks noGrp="1"/>
          </p:cNvSpPr>
          <p:nvPr>
            <p:ph type="ftr" sz="quarter" idx="10"/>
          </p:nvPr>
        </p:nvSpPr>
        <p:spPr/>
        <p:txBody>
          <a:bodyPr/>
          <a:lstStyle/>
          <a:p>
            <a:pPr>
              <a:defRPr/>
            </a:pPr>
            <a:r>
              <a:rPr lang="en-US" smtClean="0"/>
              <a:t>TDi Technologies (www.tditechnologies.com)		         Your Business is Built on IT</a:t>
            </a:r>
            <a:endParaRPr lang="de-DE"/>
          </a:p>
        </p:txBody>
      </p:sp>
    </p:spTree>
    <p:extLst>
      <p:ext uri="{BB962C8B-B14F-4D97-AF65-F5344CB8AC3E}">
        <p14:creationId xmlns:p14="http://schemas.microsoft.com/office/powerpoint/2010/main" xmlns="" val="1487231687"/>
      </p:ext>
    </p:extLst>
  </p:cSld>
  <p:clrMapOvr>
    <a:masterClrMapping/>
  </p:clrMapOvr>
  <p:transition spd="slow" advClick="0">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Insider – </a:t>
            </a:r>
            <a:r>
              <a:rPr lang="de-DE" sz="2800" dirty="0" err="1" smtClean="0"/>
              <a:t>What</a:t>
            </a:r>
            <a:r>
              <a:rPr lang="de-DE" sz="2800" dirty="0" smtClean="0"/>
              <a:t> ?</a:t>
            </a:r>
            <a:endParaRPr lang="de-DE" sz="2800" dirty="0"/>
          </a:p>
        </p:txBody>
      </p:sp>
      <p:sp>
        <p:nvSpPr>
          <p:cNvPr id="3" name="Inhaltsplatzhalter 2"/>
          <p:cNvSpPr>
            <a:spLocks noGrp="1"/>
          </p:cNvSpPr>
          <p:nvPr>
            <p:ph idx="1"/>
          </p:nvPr>
        </p:nvSpPr>
        <p:spPr/>
        <p:txBody>
          <a:bodyPr/>
          <a:lstStyle/>
          <a:p>
            <a:r>
              <a:rPr lang="en-US" sz="1800" i="1" dirty="0"/>
              <a:t>I</a:t>
            </a:r>
            <a:r>
              <a:rPr lang="en-US" sz="1800" i="1" dirty="0" smtClean="0"/>
              <a:t>nsider</a:t>
            </a:r>
            <a:r>
              <a:rPr lang="en-US" sz="1800" dirty="0" smtClean="0"/>
              <a:t> </a:t>
            </a:r>
          </a:p>
          <a:p>
            <a:pPr lvl="1"/>
            <a:r>
              <a:rPr lang="en-US" sz="1800" dirty="0"/>
              <a:t>i</a:t>
            </a:r>
            <a:r>
              <a:rPr lang="en-US" sz="1800" dirty="0" smtClean="0"/>
              <a:t>s someone </a:t>
            </a:r>
            <a:r>
              <a:rPr lang="en-US" sz="1800" dirty="0"/>
              <a:t>who has legitimate access to an organization, its systems, information or other resources. </a:t>
            </a:r>
            <a:endParaRPr lang="en-US" sz="1800" dirty="0" smtClean="0"/>
          </a:p>
          <a:p>
            <a:r>
              <a:rPr lang="en-US" sz="1800" dirty="0"/>
              <a:t>I</a:t>
            </a:r>
            <a:r>
              <a:rPr lang="en-US" sz="1800" dirty="0" smtClean="0"/>
              <a:t>nsider </a:t>
            </a:r>
            <a:r>
              <a:rPr lang="en-US" sz="1800" dirty="0"/>
              <a:t>threat </a:t>
            </a:r>
            <a:endParaRPr lang="en-US" sz="1800" dirty="0" smtClean="0"/>
          </a:p>
          <a:p>
            <a:pPr lvl="1"/>
            <a:r>
              <a:rPr lang="en-US" sz="1800" dirty="0" smtClean="0"/>
              <a:t>is </a:t>
            </a:r>
            <a:r>
              <a:rPr lang="en-US" sz="1800" dirty="0"/>
              <a:t>a risk that an insider can misuse their access or knowledge to cause harm to the </a:t>
            </a:r>
            <a:r>
              <a:rPr lang="en-US" sz="1800" dirty="0" smtClean="0"/>
              <a:t>organization/business. </a:t>
            </a:r>
          </a:p>
          <a:p>
            <a:r>
              <a:rPr lang="en-US" sz="1800" dirty="0"/>
              <a:t>I</a:t>
            </a:r>
            <a:r>
              <a:rPr lang="en-US" sz="1800" dirty="0" smtClean="0"/>
              <a:t>nsider </a:t>
            </a:r>
            <a:r>
              <a:rPr lang="en-US" sz="1800" dirty="0"/>
              <a:t>weakness </a:t>
            </a:r>
            <a:endParaRPr lang="en-US" sz="1800" dirty="0" smtClean="0"/>
          </a:p>
          <a:p>
            <a:pPr lvl="1"/>
            <a:r>
              <a:rPr lang="en-US" sz="1800" dirty="0" smtClean="0"/>
              <a:t>where </a:t>
            </a:r>
            <a:r>
              <a:rPr lang="en-US" sz="1800" dirty="0"/>
              <a:t>an insider performs unsafe actions or fails to apply adequate protection that </a:t>
            </a:r>
            <a:r>
              <a:rPr lang="en-US" sz="1800" dirty="0" smtClean="0"/>
              <a:t>may expose </a:t>
            </a:r>
            <a:r>
              <a:rPr lang="en-US" sz="1800" dirty="0"/>
              <a:t>the organization to accidental damage or malicious attack.</a:t>
            </a:r>
            <a:endParaRPr lang="de-DE" sz="1800" dirty="0"/>
          </a:p>
        </p:txBody>
      </p:sp>
      <p:sp>
        <p:nvSpPr>
          <p:cNvPr id="4" name="Fußzeilenplatzhalter 3"/>
          <p:cNvSpPr>
            <a:spLocks noGrp="1"/>
          </p:cNvSpPr>
          <p:nvPr>
            <p:ph type="ftr" sz="quarter" idx="10"/>
          </p:nvPr>
        </p:nvSpPr>
        <p:spPr/>
        <p:txBody>
          <a:bodyPr/>
          <a:lstStyle/>
          <a:p>
            <a:pPr>
              <a:defRPr/>
            </a:pPr>
            <a:r>
              <a:rPr lang="en-US" smtClean="0"/>
              <a:t>TDi Technologies (www.tditechnologies.com)		         Your Business is Built on IT</a:t>
            </a:r>
            <a:endParaRPr lang="de-DE"/>
          </a:p>
        </p:txBody>
      </p:sp>
    </p:spTree>
    <p:extLst>
      <p:ext uri="{BB962C8B-B14F-4D97-AF65-F5344CB8AC3E}">
        <p14:creationId xmlns:p14="http://schemas.microsoft.com/office/powerpoint/2010/main" xmlns="" val="197336489"/>
      </p:ext>
    </p:extLst>
  </p:cSld>
  <p:clrMapOvr>
    <a:masterClrMapping/>
  </p:clrMapOvr>
  <p:transition spd="slow" advClick="0">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Who </a:t>
            </a:r>
            <a:r>
              <a:rPr lang="de-DE" sz="2800" dirty="0" err="1" smtClean="0"/>
              <a:t>is</a:t>
            </a:r>
            <a:r>
              <a:rPr lang="de-DE" sz="2800" dirty="0" smtClean="0"/>
              <a:t> </a:t>
            </a:r>
            <a:r>
              <a:rPr lang="de-DE" sz="2800" dirty="0" err="1" smtClean="0"/>
              <a:t>the</a:t>
            </a:r>
            <a:r>
              <a:rPr lang="de-DE" sz="2800" dirty="0" smtClean="0"/>
              <a:t> Insider ?</a:t>
            </a:r>
            <a:endParaRPr lang="de-DE" sz="2800" dirty="0"/>
          </a:p>
        </p:txBody>
      </p:sp>
      <p:sp>
        <p:nvSpPr>
          <p:cNvPr id="3" name="Inhaltsplatzhalter 2"/>
          <p:cNvSpPr>
            <a:spLocks noGrp="1"/>
          </p:cNvSpPr>
          <p:nvPr>
            <p:ph idx="1"/>
          </p:nvPr>
        </p:nvSpPr>
        <p:spPr>
          <a:xfrm>
            <a:off x="1296955" y="1489075"/>
            <a:ext cx="7523195" cy="4313238"/>
          </a:xfrm>
        </p:spPr>
        <p:txBody>
          <a:bodyPr/>
          <a:lstStyle/>
          <a:p>
            <a:r>
              <a:rPr lang="de-DE" sz="1800" dirty="0"/>
              <a:t>Security </a:t>
            </a:r>
            <a:r>
              <a:rPr lang="de-DE" sz="1800" dirty="0" err="1"/>
              <a:t>Guards</a:t>
            </a:r>
            <a:endParaRPr lang="de-DE" sz="1800" dirty="0"/>
          </a:p>
          <a:p>
            <a:r>
              <a:rPr lang="de-DE" sz="1800" dirty="0" smtClean="0"/>
              <a:t>System Administrator</a:t>
            </a:r>
            <a:endParaRPr lang="de-DE" sz="1800" dirty="0"/>
          </a:p>
          <a:p>
            <a:r>
              <a:rPr lang="de-DE" sz="1800" dirty="0" smtClean="0"/>
              <a:t>Operators</a:t>
            </a:r>
            <a:endParaRPr lang="de-DE" sz="1800" dirty="0"/>
          </a:p>
          <a:p>
            <a:r>
              <a:rPr lang="de-DE" sz="1800" dirty="0" smtClean="0"/>
              <a:t>Former </a:t>
            </a:r>
            <a:r>
              <a:rPr lang="de-DE" sz="1800" dirty="0" err="1"/>
              <a:t>Employees</a:t>
            </a:r>
            <a:endParaRPr lang="de-DE" sz="1800" dirty="0"/>
          </a:p>
          <a:p>
            <a:r>
              <a:rPr lang="de-DE" sz="1800" dirty="0" err="1"/>
              <a:t>Contractors</a:t>
            </a:r>
            <a:endParaRPr lang="de-DE" sz="1800" dirty="0"/>
          </a:p>
          <a:p>
            <a:r>
              <a:rPr lang="de-DE" sz="1800" dirty="0"/>
              <a:t>Consultants</a:t>
            </a:r>
          </a:p>
          <a:p>
            <a:r>
              <a:rPr lang="de-DE" sz="1800" dirty="0" err="1"/>
              <a:t>Suppliers</a:t>
            </a:r>
            <a:endParaRPr lang="de-DE" sz="1800" dirty="0"/>
          </a:p>
          <a:p>
            <a:r>
              <a:rPr lang="de-DE" sz="1800" dirty="0" err="1"/>
              <a:t>Visitors</a:t>
            </a:r>
            <a:endParaRPr lang="de-DE" sz="1800" dirty="0"/>
          </a:p>
          <a:p>
            <a:r>
              <a:rPr lang="de-DE" sz="1800" dirty="0" smtClean="0"/>
              <a:t>Partner </a:t>
            </a:r>
            <a:r>
              <a:rPr lang="de-DE" sz="1800" dirty="0" err="1"/>
              <a:t>E</a:t>
            </a:r>
            <a:r>
              <a:rPr lang="de-DE" sz="1800" dirty="0" err="1" smtClean="0"/>
              <a:t>mployees</a:t>
            </a:r>
            <a:endParaRPr lang="de-DE" sz="1800" dirty="0"/>
          </a:p>
        </p:txBody>
      </p:sp>
      <p:sp>
        <p:nvSpPr>
          <p:cNvPr id="4" name="Fußzeilenplatzhalter 3"/>
          <p:cNvSpPr>
            <a:spLocks noGrp="1"/>
          </p:cNvSpPr>
          <p:nvPr>
            <p:ph type="ftr" sz="quarter" idx="10"/>
          </p:nvPr>
        </p:nvSpPr>
        <p:spPr/>
        <p:txBody>
          <a:bodyPr/>
          <a:lstStyle/>
          <a:p>
            <a:pPr>
              <a:defRPr/>
            </a:pPr>
            <a:r>
              <a:rPr lang="en-US" smtClean="0"/>
              <a:t>TDi Technologies (www.tditechnologies.com)		         Your Business is Built on IT</a:t>
            </a:r>
            <a:endParaRPr lang="de-DE"/>
          </a:p>
        </p:txBody>
      </p:sp>
      <p:pic>
        <p:nvPicPr>
          <p:cNvPr id="5" name="Grafik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52323" y="1458685"/>
            <a:ext cx="1905000" cy="1905000"/>
          </a:xfrm>
          <a:prstGeom prst="rect">
            <a:avLst/>
          </a:prstGeom>
        </p:spPr>
      </p:pic>
      <p:pic>
        <p:nvPicPr>
          <p:cNvPr id="6" name="Grafik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89984" y="3788229"/>
            <a:ext cx="3048000" cy="2286000"/>
          </a:xfrm>
          <a:prstGeom prst="rect">
            <a:avLst/>
          </a:prstGeom>
        </p:spPr>
      </p:pic>
    </p:spTree>
    <p:extLst>
      <p:ext uri="{BB962C8B-B14F-4D97-AF65-F5344CB8AC3E}">
        <p14:creationId xmlns:p14="http://schemas.microsoft.com/office/powerpoint/2010/main" xmlns="" val="298529873"/>
      </p:ext>
    </p:extLst>
  </p:cSld>
  <p:clrMapOvr>
    <a:masterClrMapping/>
  </p:clrMapOvr>
  <p:transition spd="slow" advClick="0">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Insider </a:t>
            </a:r>
            <a:r>
              <a:rPr lang="de-DE" sz="2800" dirty="0" err="1" smtClean="0"/>
              <a:t>Threat</a:t>
            </a:r>
            <a:r>
              <a:rPr lang="de-DE" sz="2800" dirty="0" smtClean="0"/>
              <a:t> – So </a:t>
            </a:r>
            <a:r>
              <a:rPr lang="de-DE" sz="2800" dirty="0" err="1" smtClean="0"/>
              <a:t>what</a:t>
            </a:r>
            <a:r>
              <a:rPr lang="de-DE" sz="2800" dirty="0" smtClean="0"/>
              <a:t> !?</a:t>
            </a:r>
            <a:endParaRPr lang="de-DE" sz="2800" dirty="0"/>
          </a:p>
        </p:txBody>
      </p:sp>
      <p:sp>
        <p:nvSpPr>
          <p:cNvPr id="3" name="Inhaltsplatzhalter 2"/>
          <p:cNvSpPr>
            <a:spLocks noGrp="1"/>
          </p:cNvSpPr>
          <p:nvPr>
            <p:ph idx="1"/>
          </p:nvPr>
        </p:nvSpPr>
        <p:spPr/>
        <p:txBody>
          <a:bodyPr/>
          <a:lstStyle/>
          <a:p>
            <a:r>
              <a:rPr lang="de-DE" sz="1800" dirty="0"/>
              <a:t>Information Security </a:t>
            </a:r>
            <a:r>
              <a:rPr lang="de-DE" sz="1800" dirty="0" smtClean="0"/>
              <a:t>Group,</a:t>
            </a:r>
            <a:r>
              <a:rPr lang="en-US" sz="1800" dirty="0" smtClean="0"/>
              <a:t> London:</a:t>
            </a:r>
          </a:p>
          <a:p>
            <a:pPr lvl="1"/>
            <a:r>
              <a:rPr lang="en-US" sz="1800" dirty="0" smtClean="0"/>
              <a:t>68</a:t>
            </a:r>
            <a:r>
              <a:rPr lang="en-US" sz="1800" dirty="0"/>
              <a:t>% of respondents said that it is the </a:t>
            </a:r>
            <a:r>
              <a:rPr lang="en-US" sz="1800" dirty="0" smtClean="0"/>
              <a:t>biggest threat </a:t>
            </a:r>
            <a:r>
              <a:rPr lang="en-US" sz="1800" dirty="0"/>
              <a:t>to their intellectual property and other sensitive </a:t>
            </a:r>
            <a:r>
              <a:rPr lang="en-US" sz="1800" dirty="0" smtClean="0"/>
              <a:t>data</a:t>
            </a:r>
          </a:p>
          <a:p>
            <a:pPr lvl="2"/>
            <a:r>
              <a:rPr lang="en-US" sz="1400" dirty="0">
                <a:hlinkClick r:id="rId3"/>
              </a:rPr>
              <a:t>http://www.isg.rhul.ac.uk</a:t>
            </a:r>
            <a:r>
              <a:rPr lang="en-US" sz="1400" dirty="0" smtClean="0">
                <a:hlinkClick r:id="rId3"/>
              </a:rPr>
              <a:t>/ </a:t>
            </a:r>
            <a:endParaRPr lang="en-US" sz="1400" dirty="0" smtClean="0"/>
          </a:p>
          <a:p>
            <a:pPr lvl="1"/>
            <a:endParaRPr lang="en-US" sz="1800" dirty="0" smtClean="0"/>
          </a:p>
          <a:p>
            <a:r>
              <a:rPr lang="en-US" sz="1800" dirty="0" smtClean="0"/>
              <a:t>Carnegie Mellon University’s COMPUTER EMERGENCY RESPONSE TEAM (CERT)</a:t>
            </a:r>
          </a:p>
          <a:p>
            <a:pPr marL="0" indent="0">
              <a:buNone/>
            </a:pPr>
            <a:r>
              <a:rPr lang="en-US" sz="1800" dirty="0" smtClean="0"/>
              <a:t>	</a:t>
            </a:r>
            <a:r>
              <a:rPr lang="de-DE" sz="1800" dirty="0" smtClean="0"/>
              <a:t>2010 </a:t>
            </a:r>
            <a:r>
              <a:rPr lang="de-DE" sz="1800" dirty="0"/>
              <a:t>CYBERSECURITY WATCH SURVEY</a:t>
            </a:r>
            <a:r>
              <a:rPr lang="de-DE" sz="1800" b="1" dirty="0" smtClean="0"/>
              <a:t>:</a:t>
            </a:r>
          </a:p>
          <a:p>
            <a:pPr lvl="1"/>
            <a:r>
              <a:rPr lang="en-US" sz="1800" dirty="0"/>
              <a:t>51% of </a:t>
            </a:r>
            <a:r>
              <a:rPr lang="en-US" sz="1800" dirty="0" smtClean="0"/>
              <a:t>respondents still </a:t>
            </a:r>
            <a:r>
              <a:rPr lang="en-US" sz="1800" dirty="0"/>
              <a:t>victims of </a:t>
            </a:r>
            <a:r>
              <a:rPr lang="en-US" sz="1800" dirty="0" smtClean="0"/>
              <a:t>an insider attack, despite previous experience</a:t>
            </a:r>
          </a:p>
          <a:p>
            <a:pPr lvl="1"/>
            <a:r>
              <a:rPr lang="en-US" sz="1800" dirty="0" smtClean="0"/>
              <a:t>Remains constant </a:t>
            </a:r>
            <a:r>
              <a:rPr lang="en-US" sz="1800" dirty="0"/>
              <a:t>with </a:t>
            </a:r>
            <a:r>
              <a:rPr lang="en-US" sz="1800" dirty="0" smtClean="0"/>
              <a:t>previous </a:t>
            </a:r>
            <a:r>
              <a:rPr lang="en-US" sz="1800" dirty="0"/>
              <a:t>two surveys </a:t>
            </a:r>
            <a:r>
              <a:rPr lang="en-US" sz="1800" dirty="0" smtClean="0"/>
              <a:t>in 2007 </a:t>
            </a:r>
            <a:r>
              <a:rPr lang="en-US" sz="1800" dirty="0"/>
              <a:t>and </a:t>
            </a:r>
            <a:r>
              <a:rPr lang="en-US" sz="1800" dirty="0" smtClean="0"/>
              <a:t>2006</a:t>
            </a:r>
            <a:endParaRPr lang="en-US" sz="1800" dirty="0"/>
          </a:p>
          <a:p>
            <a:pPr lvl="1"/>
            <a:r>
              <a:rPr lang="en-US" sz="1800" dirty="0"/>
              <a:t>67% of </a:t>
            </a:r>
            <a:r>
              <a:rPr lang="en-US" sz="1800" dirty="0" smtClean="0"/>
              <a:t>respondents: Insider </a:t>
            </a:r>
            <a:r>
              <a:rPr lang="en-US" sz="1800" dirty="0"/>
              <a:t>incidents </a:t>
            </a:r>
            <a:r>
              <a:rPr lang="en-US" sz="1800" dirty="0" smtClean="0"/>
              <a:t>more </a:t>
            </a:r>
            <a:r>
              <a:rPr lang="en-US" sz="1800" dirty="0"/>
              <a:t>costly than external </a:t>
            </a:r>
            <a:r>
              <a:rPr lang="en-US" sz="1800" dirty="0" smtClean="0"/>
              <a:t>breaches</a:t>
            </a:r>
          </a:p>
          <a:p>
            <a:pPr lvl="2"/>
            <a:r>
              <a:rPr lang="de-DE" sz="1400" dirty="0">
                <a:hlinkClick r:id="rId4"/>
              </a:rPr>
              <a:t>http://</a:t>
            </a:r>
            <a:r>
              <a:rPr lang="de-DE" sz="1400" dirty="0" smtClean="0">
                <a:hlinkClick r:id="rId4"/>
              </a:rPr>
              <a:t>www.allbusiness.com/crime-law/criminal-offenses-cybercrime/13781867-1.html</a:t>
            </a:r>
            <a:endParaRPr lang="de-DE" sz="1400" dirty="0"/>
          </a:p>
          <a:p>
            <a:pPr lvl="2"/>
            <a:r>
              <a:rPr lang="de-DE" sz="1400" dirty="0">
                <a:hlinkClick r:id="rId5"/>
              </a:rPr>
              <a:t>http://www.cert.org/insider_threat</a:t>
            </a:r>
            <a:r>
              <a:rPr lang="de-DE" sz="1400" dirty="0" smtClean="0">
                <a:hlinkClick r:id="rId5"/>
              </a:rPr>
              <a:t>/</a:t>
            </a:r>
            <a:r>
              <a:rPr lang="de-DE" sz="1400" dirty="0" smtClean="0"/>
              <a:t> </a:t>
            </a:r>
            <a:endParaRPr lang="de-DE" sz="1400" dirty="0"/>
          </a:p>
        </p:txBody>
      </p:sp>
      <p:sp>
        <p:nvSpPr>
          <p:cNvPr id="4" name="Fußzeilenplatzhalter 3"/>
          <p:cNvSpPr>
            <a:spLocks noGrp="1"/>
          </p:cNvSpPr>
          <p:nvPr>
            <p:ph type="ftr" sz="quarter" idx="10"/>
          </p:nvPr>
        </p:nvSpPr>
        <p:spPr/>
        <p:txBody>
          <a:bodyPr/>
          <a:lstStyle/>
          <a:p>
            <a:pPr>
              <a:defRPr/>
            </a:pPr>
            <a:r>
              <a:rPr lang="en-US" smtClean="0">
                <a:solidFill>
                  <a:srgbClr val="000000"/>
                </a:solidFill>
              </a:rPr>
              <a:t>TDi Technologies (www.tditechnologies.com)		         Your Business is Built on IT</a:t>
            </a:r>
            <a:endParaRPr lang="de-DE">
              <a:solidFill>
                <a:srgbClr val="000000"/>
              </a:solidFill>
            </a:endParaRPr>
          </a:p>
        </p:txBody>
      </p:sp>
    </p:spTree>
    <p:extLst>
      <p:ext uri="{BB962C8B-B14F-4D97-AF65-F5344CB8AC3E}">
        <p14:creationId xmlns:p14="http://schemas.microsoft.com/office/powerpoint/2010/main" xmlns="" val="2010790971"/>
      </p:ext>
    </p:extLst>
  </p:cSld>
  <p:clrMapOvr>
    <a:masterClrMapping/>
  </p:clrMapOvr>
  <p:transition spd="slow" advClick="0">
    <p:wip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FwswJbTuKUmrwmZCZSKjY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FwswJbTuKUmrwmZCZSKjY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FwswJbTuKUmrwmZCZSKjY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3GFp919uZkepnr.n5TxRX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FwswJbTuKUmrwmZCZSKjY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3GFp919uZkepnr.n5TxRX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3GFp919uZkepnr.n5TxRX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FwswJbTuKUmrwmZCZSKjY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FwswJbTuKUmrwmZCZSKjY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3GFp919uZkepnr.n5TxRX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FwswJbTuKUmrwmZCZSKjY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3GFp919uZkepnr.n5TxRX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3GFp919uZkepnr.n5TxRX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FwswJbTuKUmrwmZCZSKjY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3GFp919uZkepnr.n5TxRX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FwswJbTuKUmrwmZCZSKjY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3GFp919uZkepnr.n5TxRX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FwswJbTuKUmrwmZCZSKjY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FwswJbTuKUmrwmZCZSKjY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3GFp919uZkepnr.n5TxRX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3GFp919uZkepnr.n5TxRX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FwswJbTuKUmrwmZCZSKjY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3GFp919uZkepnr.n5TxRX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3GFp919uZkepnr.n5TxRX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FwswJbTuKUmrwmZCZSKjY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FwswJbTuKUmrwmZCZSKjY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3GFp919uZkepnr.n5TxRX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3GFp919uZkepnr.n5TxRX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FwswJbTuKUmrwmZCZSKjY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3GFp919uZkepnr.n5TxRX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FwswJbTuKUmrwmZCZSKjY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FwswJbTuKUmrwmZCZSKjY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FwswJbTuKUmrwmZCZSKjY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3GFp919uZkepnr.n5TxRX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FwswJbTuKUmrwmZCZSKjY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3GFp919uZkepnr.n5TxRX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3GFp919uZkepnr.n5TxRXg"/>
</p:tagLst>
</file>

<file path=ppt/theme/theme1.xml><?xml version="1.0" encoding="utf-8"?>
<a:theme xmlns:a="http://schemas.openxmlformats.org/drawingml/2006/main" name="Standarddesign">
  <a:themeElements>
    <a:clrScheme name="Custom 4">
      <a:dk1>
        <a:srgbClr val="000000"/>
      </a:dk1>
      <a:lt1>
        <a:srgbClr val="FFFFFF"/>
      </a:lt1>
      <a:dk2>
        <a:srgbClr val="4C7013"/>
      </a:dk2>
      <a:lt2>
        <a:srgbClr val="0061B2"/>
      </a:lt2>
      <a:accent1>
        <a:srgbClr val="FEA501"/>
      </a:accent1>
      <a:accent2>
        <a:srgbClr val="C8A058"/>
      </a:accent2>
      <a:accent3>
        <a:srgbClr val="FFFFFF"/>
      </a:accent3>
      <a:accent4>
        <a:srgbClr val="000000"/>
      </a:accent4>
      <a:accent5>
        <a:srgbClr val="FECFAA"/>
      </a:accent5>
      <a:accent6>
        <a:srgbClr val="D15D02"/>
      </a:accent6>
      <a:hlink>
        <a:srgbClr val="002060"/>
      </a:hlink>
      <a:folHlink>
        <a:srgbClr val="919191"/>
      </a:folHlink>
    </a:clrScheme>
    <a:fontScheme name="Standard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4C7013"/>
        </a:dk2>
        <a:lt2>
          <a:srgbClr val="0061B2"/>
        </a:lt2>
        <a:accent1>
          <a:srgbClr val="FEA501"/>
        </a:accent1>
        <a:accent2>
          <a:srgbClr val="C8A058"/>
        </a:accent2>
        <a:accent3>
          <a:srgbClr val="FFFFFF"/>
        </a:accent3>
        <a:accent4>
          <a:srgbClr val="000000"/>
        </a:accent4>
        <a:accent5>
          <a:srgbClr val="FECFAA"/>
        </a:accent5>
        <a:accent6>
          <a:srgbClr val="B5914F"/>
        </a:accent6>
        <a:hlink>
          <a:srgbClr val="C40505"/>
        </a:hlink>
        <a:folHlink>
          <a:srgbClr val="91919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andarddesign">
  <a:themeElements>
    <a:clrScheme name="Custom 4">
      <a:dk1>
        <a:srgbClr val="000000"/>
      </a:dk1>
      <a:lt1>
        <a:srgbClr val="FFFFFF"/>
      </a:lt1>
      <a:dk2>
        <a:srgbClr val="4C7013"/>
      </a:dk2>
      <a:lt2>
        <a:srgbClr val="0061B2"/>
      </a:lt2>
      <a:accent1>
        <a:srgbClr val="FEA501"/>
      </a:accent1>
      <a:accent2>
        <a:srgbClr val="C8A058"/>
      </a:accent2>
      <a:accent3>
        <a:srgbClr val="FFFFFF"/>
      </a:accent3>
      <a:accent4>
        <a:srgbClr val="000000"/>
      </a:accent4>
      <a:accent5>
        <a:srgbClr val="FECFAA"/>
      </a:accent5>
      <a:accent6>
        <a:srgbClr val="D15D02"/>
      </a:accent6>
      <a:hlink>
        <a:srgbClr val="002060"/>
      </a:hlink>
      <a:folHlink>
        <a:srgbClr val="919191"/>
      </a:folHlink>
    </a:clrScheme>
    <a:fontScheme name="Standard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4C7013"/>
        </a:dk2>
        <a:lt2>
          <a:srgbClr val="0061B2"/>
        </a:lt2>
        <a:accent1>
          <a:srgbClr val="FEA501"/>
        </a:accent1>
        <a:accent2>
          <a:srgbClr val="C8A058"/>
        </a:accent2>
        <a:accent3>
          <a:srgbClr val="FFFFFF"/>
        </a:accent3>
        <a:accent4>
          <a:srgbClr val="000000"/>
        </a:accent4>
        <a:accent5>
          <a:srgbClr val="FECFAA"/>
        </a:accent5>
        <a:accent6>
          <a:srgbClr val="B5914F"/>
        </a:accent6>
        <a:hlink>
          <a:srgbClr val="C40505"/>
        </a:hlink>
        <a:folHlink>
          <a:srgbClr val="919191"/>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F0840238-SIGNED</Template>
  <TotalTime>0</TotalTime>
  <Words>5878</Words>
  <Application>Microsoft Office PowerPoint</Application>
  <PresentationFormat>On-screen Show (4:3)</PresentationFormat>
  <Paragraphs>911</Paragraphs>
  <Slides>55</Slides>
  <Notes>31</Notes>
  <HiddenSlides>3</HiddenSlides>
  <MMClips>0</MMClips>
  <ScaleCrop>false</ScaleCrop>
  <HeadingPairs>
    <vt:vector size="6" baseType="variant">
      <vt:variant>
        <vt:lpstr>Theme</vt:lpstr>
      </vt:variant>
      <vt:variant>
        <vt:i4>2</vt:i4>
      </vt:variant>
      <vt:variant>
        <vt:lpstr>Slide Titles</vt:lpstr>
      </vt:variant>
      <vt:variant>
        <vt:i4>55</vt:i4>
      </vt:variant>
      <vt:variant>
        <vt:lpstr>Custom Shows</vt:lpstr>
      </vt:variant>
      <vt:variant>
        <vt:i4>3</vt:i4>
      </vt:variant>
    </vt:vector>
  </HeadingPairs>
  <TitlesOfParts>
    <vt:vector size="60" baseType="lpstr">
      <vt:lpstr>Standarddesign</vt:lpstr>
      <vt:lpstr>1_Standarddesign</vt:lpstr>
      <vt:lpstr>The Defense Inside</vt:lpstr>
      <vt:lpstr>Thomas Siebold</vt:lpstr>
      <vt:lpstr>Tdi Technologies</vt:lpstr>
      <vt:lpstr>Agenda</vt:lpstr>
      <vt:lpstr>Terminology</vt:lpstr>
      <vt:lpstr>Insider Threat</vt:lpstr>
      <vt:lpstr>Insider – What ?</vt:lpstr>
      <vt:lpstr>Who is the Insider ?</vt:lpstr>
      <vt:lpstr>Insider Threat – So what !?</vt:lpstr>
      <vt:lpstr>Insider Threat – So what !?, cont‘d</vt:lpstr>
      <vt:lpstr>Insider Threat – Remember ??</vt:lpstr>
      <vt:lpstr>ConsoleWorks® ITFM (IT Foundation Management) Suite</vt:lpstr>
      <vt:lpstr>ConsoleWorks® ITFM (IT Foundation Management) Suite</vt:lpstr>
      <vt:lpstr>Traditional Approaches have a Blind Spot</vt:lpstr>
      <vt:lpstr>The Blind Spot – Physical Serial Interfaces on Hardware Devices Explained </vt:lpstr>
      <vt:lpstr>IT Foundation Management builds from the bottom-up, closing the gap</vt:lpstr>
      <vt:lpstr>ConsoleWorks® Defense Foundation</vt:lpstr>
      <vt:lpstr>ConsoleWorks® Defense Foundation – Defending against the Insider Threat</vt:lpstr>
      <vt:lpstr>What does the ConsoleWorks® Defense Foundation Defend against?</vt:lpstr>
      <vt:lpstr>Slide 20</vt:lpstr>
      <vt:lpstr>VERIZON Data Breach Report 2010</vt:lpstr>
      <vt:lpstr>ConsoleWorks® IT Operations Foundation</vt:lpstr>
      <vt:lpstr>Slide 23</vt:lpstr>
      <vt:lpstr>ConsoleWorks® IT Operations Foundation – Would you benefit from…</vt:lpstr>
      <vt:lpstr>Why does the ConsoleWorks® IT Operations Foundation reduce cost?</vt:lpstr>
      <vt:lpstr>Example –Client Cost Savings with the ConsoleWorks® IT Operations Foundation</vt:lpstr>
      <vt:lpstr>ConsoleWorks® Compliance Foundation</vt:lpstr>
      <vt:lpstr>ConsoleWorks® Compliance Foundation – are you meeting the intent?</vt:lpstr>
      <vt:lpstr>How does the ConsoleWorks® Compliance Foundation help with compliance?</vt:lpstr>
      <vt:lpstr>ConsoleWorks® IT Services Foundation</vt:lpstr>
      <vt:lpstr>ConsoleWorks® IT Services Foundation – are you delivering on the Promise?</vt:lpstr>
      <vt:lpstr>With the ConsoleWorks® IT Services Foundation, how are promises met?</vt:lpstr>
      <vt:lpstr>ConsoleWorks® Virtualization Foundation</vt:lpstr>
      <vt:lpstr>But what about Virtual Machines and Cloud Computing?</vt:lpstr>
      <vt:lpstr>With the ConsoleWorks® Virtualization Foundation, the VM-Cloud Gap is Bridged</vt:lpstr>
      <vt:lpstr>Technology</vt:lpstr>
      <vt:lpstr>Slide 37</vt:lpstr>
      <vt:lpstr>Protecting the IT Infrastructure</vt:lpstr>
      <vt:lpstr>Protecting the IT Infrastructure</vt:lpstr>
      <vt:lpstr>Theory of operation</vt:lpstr>
      <vt:lpstr>Overview</vt:lpstr>
      <vt:lpstr>IT Infrastructure Technology Stack</vt:lpstr>
      <vt:lpstr>ConsoleWorks® Foundation Management Server </vt:lpstr>
      <vt:lpstr>ConsoleWorks® Protocol Manager </vt:lpstr>
      <vt:lpstr>ConsoleWorks® Foundation Modules  </vt:lpstr>
      <vt:lpstr>ConsoleWorks® Intelligent Event Modules </vt:lpstr>
      <vt:lpstr>ConsoleWorks® Graphical User Interface</vt:lpstr>
      <vt:lpstr>Platforms</vt:lpstr>
      <vt:lpstr>Special offers / Late news</vt:lpstr>
      <vt:lpstr>ConsoleWorks PCM Upgrade Program</vt:lpstr>
      <vt:lpstr>  ConsoleWorks® Virtualization Foundation for VMware </vt:lpstr>
      <vt:lpstr>References</vt:lpstr>
      <vt:lpstr>Reference Customers</vt:lpstr>
      <vt:lpstr>Questions</vt:lpstr>
      <vt:lpstr>TDi Technologies®</vt:lpstr>
      <vt:lpstr>Executive Brief (16)</vt:lpstr>
      <vt:lpstr>Insider Threat Defense (12)</vt:lpstr>
      <vt:lpstr>IT Operations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Thomas</dc:creator>
  <dc:description>PresentationLoad.com</dc:description>
  <cp:lastModifiedBy>Guenter Kriebel</cp:lastModifiedBy>
  <cp:revision>492</cp:revision>
  <dcterms:created xsi:type="dcterms:W3CDTF">2007-11-27T23:54:21Z</dcterms:created>
  <dcterms:modified xsi:type="dcterms:W3CDTF">2010-11-10T20:48:11Z</dcterms:modified>
</cp:coreProperties>
</file>